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8"/>
  </p:notesMasterIdLst>
  <p:sldIdLst>
    <p:sldId id="256" r:id="rId2"/>
    <p:sldId id="594" r:id="rId3"/>
    <p:sldId id="610" r:id="rId4"/>
    <p:sldId id="586" r:id="rId5"/>
    <p:sldId id="587" r:id="rId6"/>
    <p:sldId id="585" r:id="rId7"/>
    <p:sldId id="378" r:id="rId8"/>
    <p:sldId id="409" r:id="rId9"/>
    <p:sldId id="422" r:id="rId10"/>
    <p:sldId id="467" r:id="rId11"/>
    <p:sldId id="423" r:id="rId12"/>
    <p:sldId id="424" r:id="rId13"/>
    <p:sldId id="433" r:id="rId14"/>
    <p:sldId id="529" r:id="rId15"/>
    <p:sldId id="265" r:id="rId16"/>
    <p:sldId id="411" r:id="rId17"/>
    <p:sldId id="274" r:id="rId18"/>
    <p:sldId id="441" r:id="rId19"/>
    <p:sldId id="426" r:id="rId20"/>
    <p:sldId id="266" r:id="rId21"/>
    <p:sldId id="270" r:id="rId22"/>
    <p:sldId id="271" r:id="rId23"/>
    <p:sldId id="272" r:id="rId24"/>
    <p:sldId id="273" r:id="rId25"/>
    <p:sldId id="275" r:id="rId26"/>
    <p:sldId id="308" r:id="rId27"/>
    <p:sldId id="381" r:id="rId28"/>
    <p:sldId id="267" r:id="rId29"/>
    <p:sldId id="462" r:id="rId30"/>
    <p:sldId id="728" r:id="rId31"/>
    <p:sldId id="463" r:id="rId32"/>
    <p:sldId id="280" r:id="rId33"/>
    <p:sldId id="279" r:id="rId34"/>
    <p:sldId id="531" r:id="rId35"/>
    <p:sldId id="528" r:id="rId36"/>
    <p:sldId id="738" r:id="rId37"/>
    <p:sldId id="276" r:id="rId38"/>
    <p:sldId id="394" r:id="rId39"/>
    <p:sldId id="277" r:id="rId40"/>
    <p:sldId id="456" r:id="rId41"/>
    <p:sldId id="595" r:id="rId42"/>
    <p:sldId id="717" r:id="rId43"/>
    <p:sldId id="457" r:id="rId44"/>
    <p:sldId id="458" r:id="rId45"/>
    <p:sldId id="459" r:id="rId46"/>
    <p:sldId id="511" r:id="rId47"/>
    <p:sldId id="460" r:id="rId48"/>
    <p:sldId id="278" r:id="rId49"/>
    <p:sldId id="281" r:id="rId50"/>
    <p:sldId id="464" r:id="rId51"/>
    <p:sldId id="382" r:id="rId52"/>
    <p:sldId id="282" r:id="rId53"/>
    <p:sldId id="292" r:id="rId54"/>
    <p:sldId id="294" r:id="rId55"/>
    <p:sldId id="295" r:id="rId56"/>
    <p:sldId id="288" r:id="rId57"/>
    <p:sldId id="297" r:id="rId58"/>
    <p:sldId id="298" r:id="rId59"/>
    <p:sldId id="296" r:id="rId60"/>
    <p:sldId id="299" r:id="rId61"/>
    <p:sldId id="663" r:id="rId62"/>
    <p:sldId id="720" r:id="rId63"/>
    <p:sldId id="471" r:id="rId64"/>
    <p:sldId id="286" r:id="rId65"/>
    <p:sldId id="505" r:id="rId66"/>
    <p:sldId id="609" r:id="rId67"/>
    <p:sldId id="306" r:id="rId68"/>
    <p:sldId id="383" r:id="rId69"/>
    <p:sldId id="583" r:id="rId70"/>
    <p:sldId id="730" r:id="rId71"/>
    <p:sldId id="729" r:id="rId72"/>
    <p:sldId id="289" r:id="rId73"/>
    <p:sldId id="301" r:id="rId74"/>
    <p:sldId id="440" r:id="rId75"/>
    <p:sldId id="715" r:id="rId76"/>
    <p:sldId id="716" r:id="rId77"/>
    <p:sldId id="304" r:id="rId78"/>
    <p:sldId id="310" r:id="rId79"/>
    <p:sldId id="316" r:id="rId80"/>
    <p:sldId id="317" r:id="rId81"/>
    <p:sldId id="318" r:id="rId82"/>
    <p:sldId id="319" r:id="rId83"/>
    <p:sldId id="473" r:id="rId84"/>
    <p:sldId id="474" r:id="rId85"/>
    <p:sldId id="478" r:id="rId86"/>
    <p:sldId id="581" r:id="rId87"/>
    <p:sldId id="598" r:id="rId88"/>
    <p:sldId id="475" r:id="rId89"/>
    <p:sldId id="541" r:id="rId90"/>
    <p:sldId id="503" r:id="rId91"/>
    <p:sldId id="442" r:id="rId92"/>
    <p:sldId id="445" r:id="rId93"/>
    <p:sldId id="443" r:id="rId94"/>
    <p:sldId id="444" r:id="rId95"/>
    <p:sldId id="314" r:id="rId96"/>
    <p:sldId id="465" r:id="rId97"/>
    <p:sldId id="538" r:id="rId98"/>
    <p:sldId id="539" r:id="rId99"/>
    <p:sldId id="540" r:id="rId100"/>
    <p:sldId id="707" r:id="rId101"/>
    <p:sldId id="532" r:id="rId102"/>
    <p:sldId id="584" r:id="rId103"/>
    <p:sldId id="633" r:id="rId104"/>
    <p:sldId id="537" r:id="rId105"/>
    <p:sldId id="702" r:id="rId106"/>
    <p:sldId id="701" r:id="rId107"/>
    <p:sldId id="468" r:id="rId108"/>
    <p:sldId id="739" r:id="rId109"/>
    <p:sldId id="577" r:id="rId110"/>
    <p:sldId id="525" r:id="rId111"/>
    <p:sldId id="576" r:id="rId112"/>
    <p:sldId id="313" r:id="rId113"/>
    <p:sldId id="697" r:id="rId114"/>
    <p:sldId id="698" r:id="rId115"/>
    <p:sldId id="662" r:id="rId116"/>
    <p:sldId id="535" r:id="rId117"/>
    <p:sldId id="527" r:id="rId118"/>
    <p:sldId id="653" r:id="rId119"/>
    <p:sldId id="466" r:id="rId120"/>
    <p:sldId id="520" r:id="rId121"/>
    <p:sldId id="652" r:id="rId122"/>
    <p:sldId id="517" r:id="rId123"/>
    <p:sldId id="699" r:id="rId124"/>
    <p:sldId id="700" r:id="rId125"/>
    <p:sldId id="482" r:id="rId126"/>
    <p:sldId id="519" r:id="rId127"/>
    <p:sldId id="483" r:id="rId128"/>
    <p:sldId id="484" r:id="rId129"/>
    <p:sldId id="485" r:id="rId130"/>
    <p:sldId id="486" r:id="rId131"/>
    <p:sldId id="500" r:id="rId132"/>
    <p:sldId id="501" r:id="rId133"/>
    <p:sldId id="723" r:id="rId134"/>
    <p:sldId id="724" r:id="rId135"/>
    <p:sldId id="726" r:id="rId136"/>
    <p:sldId id="725" r:id="rId137"/>
    <p:sldId id="722" r:id="rId138"/>
    <p:sldId id="713" r:id="rId139"/>
    <p:sldId id="714" r:id="rId140"/>
    <p:sldId id="542" r:id="rId141"/>
    <p:sldId id="582" r:id="rId142"/>
    <p:sldId id="660" r:id="rId143"/>
    <p:sldId id="661" r:id="rId144"/>
    <p:sldId id="688" r:id="rId145"/>
    <p:sldId id="689" r:id="rId146"/>
    <p:sldId id="679" r:id="rId147"/>
    <p:sldId id="681" r:id="rId148"/>
    <p:sldId id="682" r:id="rId149"/>
    <p:sldId id="737" r:id="rId150"/>
    <p:sldId id="734" r:id="rId151"/>
    <p:sldId id="735" r:id="rId152"/>
    <p:sldId id="736" r:id="rId153"/>
    <p:sldId id="691" r:id="rId154"/>
    <p:sldId id="693" r:id="rId155"/>
    <p:sldId id="694" r:id="rId156"/>
    <p:sldId id="684" r:id="rId157"/>
    <p:sldId id="680" r:id="rId158"/>
    <p:sldId id="685" r:id="rId159"/>
    <p:sldId id="686" r:id="rId160"/>
    <p:sldId id="687" r:id="rId161"/>
    <p:sldId id="284" r:id="rId162"/>
    <p:sldId id="302" r:id="rId163"/>
    <p:sldId id="326" r:id="rId164"/>
    <p:sldId id="391" r:id="rId165"/>
    <p:sldId id="388" r:id="rId166"/>
    <p:sldId id="389" r:id="rId167"/>
    <p:sldId id="708" r:id="rId168"/>
    <p:sldId id="710" r:id="rId169"/>
    <p:sldId id="711" r:id="rId170"/>
    <p:sldId id="712" r:id="rId171"/>
    <p:sldId id="709" r:id="rId172"/>
    <p:sldId id="393" r:id="rId173"/>
    <p:sldId id="323" r:id="rId174"/>
    <p:sldId id="269" r:id="rId175"/>
    <p:sldId id="332" r:id="rId176"/>
    <p:sldId id="333" r:id="rId177"/>
    <p:sldId id="334" r:id="rId178"/>
    <p:sldId id="335" r:id="rId179"/>
    <p:sldId id="352" r:id="rId180"/>
    <p:sldId id="651" r:id="rId181"/>
    <p:sldId id="337" r:id="rId182"/>
    <p:sldId id="329" r:id="rId183"/>
    <p:sldId id="338" r:id="rId184"/>
    <p:sldId id="339" r:id="rId185"/>
    <p:sldId id="340" r:id="rId186"/>
    <p:sldId id="341" r:id="rId187"/>
    <p:sldId id="342" r:id="rId188"/>
    <p:sldId id="330" r:id="rId189"/>
    <p:sldId id="657" r:id="rId190"/>
    <p:sldId id="658" r:id="rId191"/>
    <p:sldId id="659" r:id="rId192"/>
    <p:sldId id="677" r:id="rId193"/>
    <p:sldId id="675" r:id="rId194"/>
    <p:sldId id="670" r:id="rId195"/>
    <p:sldId id="673" r:id="rId196"/>
    <p:sldId id="671" r:id="rId197"/>
    <p:sldId id="331" r:id="rId198"/>
    <p:sldId id="328" r:id="rId199"/>
    <p:sldId id="345" r:id="rId200"/>
    <p:sldId id="407" r:id="rId201"/>
    <p:sldId id="346" r:id="rId202"/>
    <p:sldId id="347" r:id="rId203"/>
    <p:sldId id="392" r:id="rId204"/>
    <p:sldId id="398" r:id="rId205"/>
    <p:sldId id="399" r:id="rId206"/>
    <p:sldId id="400" r:id="rId207"/>
    <p:sldId id="401" r:id="rId208"/>
    <p:sldId id="402" r:id="rId209"/>
    <p:sldId id="403" r:id="rId210"/>
    <p:sldId id="404" r:id="rId211"/>
    <p:sldId id="405" r:id="rId212"/>
    <p:sldId id="285" r:id="rId213"/>
    <p:sldId id="533" r:id="rId214"/>
    <p:sldId id="349" r:id="rId215"/>
    <p:sldId id="350" r:id="rId216"/>
    <p:sldId id="376" r:id="rId217"/>
    <p:sldId id="580" r:id="rId218"/>
    <p:sldId id="623" r:id="rId219"/>
    <p:sldId id="690" r:id="rId220"/>
    <p:sldId id="406" r:id="rId221"/>
    <p:sldId id="558" r:id="rId222"/>
    <p:sldId id="450" r:id="rId223"/>
    <p:sldId id="451" r:id="rId224"/>
    <p:sldId id="452" r:id="rId225"/>
    <p:sldId id="453" r:id="rId226"/>
    <p:sldId id="509" r:id="rId227"/>
    <p:sldId id="611" r:id="rId228"/>
    <p:sldId id="612" r:id="rId229"/>
    <p:sldId id="629" r:id="rId230"/>
    <p:sldId id="626" r:id="rId231"/>
    <p:sldId id="627" r:id="rId232"/>
    <p:sldId id="614" r:id="rId233"/>
    <p:sldId id="628" r:id="rId234"/>
    <p:sldId id="630" r:id="rId235"/>
    <p:sldId id="632" r:id="rId236"/>
    <p:sldId id="613" r:id="rId237"/>
    <p:sldId id="619" r:id="rId238"/>
    <p:sldId id="620" r:id="rId239"/>
    <p:sldId id="649" r:id="rId240"/>
    <p:sldId id="648" r:id="rId241"/>
    <p:sldId id="650" r:id="rId242"/>
    <p:sldId id="705" r:id="rId243"/>
    <p:sldId id="718" r:id="rId244"/>
    <p:sldId id="719" r:id="rId245"/>
    <p:sldId id="732" r:id="rId246"/>
    <p:sldId id="615" r:id="rId247"/>
    <p:sldId id="487" r:id="rId248"/>
    <p:sldId id="492" r:id="rId249"/>
    <p:sldId id="497" r:id="rId250"/>
    <p:sldId id="494" r:id="rId251"/>
    <p:sldId id="496" r:id="rId252"/>
    <p:sldId id="490" r:id="rId253"/>
    <p:sldId id="493" r:id="rId254"/>
    <p:sldId id="513" r:id="rId255"/>
    <p:sldId id="521" r:id="rId256"/>
    <p:sldId id="448" r:id="rId257"/>
    <p:sldId id="546" r:id="rId258"/>
    <p:sldId id="665" r:id="rId259"/>
    <p:sldId id="588" r:id="rId260"/>
    <p:sldId id="590" r:id="rId261"/>
    <p:sldId id="666" r:id="rId262"/>
    <p:sldId id="667" r:id="rId263"/>
    <p:sldId id="668" r:id="rId264"/>
    <p:sldId id="591" r:id="rId265"/>
    <p:sldId id="592" r:id="rId266"/>
    <p:sldId id="606" r:id="rId267"/>
    <p:sldId id="692" r:id="rId268"/>
    <p:sldId id="608" r:id="rId269"/>
    <p:sldId id="408" r:id="rId270"/>
    <p:sldId id="561" r:id="rId271"/>
    <p:sldId id="562" r:id="rId272"/>
    <p:sldId id="560" r:id="rId273"/>
    <p:sldId id="563" r:id="rId274"/>
    <p:sldId id="564" r:id="rId275"/>
    <p:sldId id="432" r:id="rId276"/>
    <p:sldId id="512" r:id="rId277"/>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bg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bg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bg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bg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bg1"/>
        </a:solidFill>
        <a:latin typeface="Arial" panose="020B0604020202020204" pitchFamily="34" charset="0"/>
        <a:ea typeface="+mn-ea"/>
        <a:cs typeface="+mn-cs"/>
      </a:defRPr>
    </a:lvl5pPr>
    <a:lvl6pPr marL="2286000" algn="l" defTabSz="914400" rtl="0" eaLnBrk="1" latinLnBrk="0" hangingPunct="1">
      <a:defRPr kern="1200">
        <a:solidFill>
          <a:schemeClr val="bg1"/>
        </a:solidFill>
        <a:latin typeface="Arial" panose="020B0604020202020204" pitchFamily="34" charset="0"/>
        <a:ea typeface="+mn-ea"/>
        <a:cs typeface="+mn-cs"/>
      </a:defRPr>
    </a:lvl6pPr>
    <a:lvl7pPr marL="2743200" algn="l" defTabSz="914400" rtl="0" eaLnBrk="1" latinLnBrk="0" hangingPunct="1">
      <a:defRPr kern="1200">
        <a:solidFill>
          <a:schemeClr val="bg1"/>
        </a:solidFill>
        <a:latin typeface="Arial" panose="020B0604020202020204" pitchFamily="34" charset="0"/>
        <a:ea typeface="+mn-ea"/>
        <a:cs typeface="+mn-cs"/>
      </a:defRPr>
    </a:lvl7pPr>
    <a:lvl8pPr marL="3200400" algn="l" defTabSz="914400" rtl="0" eaLnBrk="1" latinLnBrk="0" hangingPunct="1">
      <a:defRPr kern="1200">
        <a:solidFill>
          <a:schemeClr val="bg1"/>
        </a:solidFill>
        <a:latin typeface="Arial" panose="020B0604020202020204" pitchFamily="34" charset="0"/>
        <a:ea typeface="+mn-ea"/>
        <a:cs typeface="+mn-cs"/>
      </a:defRPr>
    </a:lvl8pPr>
    <a:lvl9pPr marL="3657600" algn="l" defTabSz="914400" rtl="0" eaLnBrk="1" latinLnBrk="0" hangingPunct="1">
      <a:defRPr kern="1200">
        <a:solidFill>
          <a:schemeClr val="bg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2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90" autoAdjust="0"/>
    <p:restoredTop sz="94368"/>
  </p:normalViewPr>
  <p:slideViewPr>
    <p:cSldViewPr>
      <p:cViewPr varScale="1">
        <p:scale>
          <a:sx n="107" d="100"/>
          <a:sy n="107" d="100"/>
        </p:scale>
        <p:origin x="464" y="168"/>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279" Type="http://schemas.openxmlformats.org/officeDocument/2006/relationships/presProps" Target="presProp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viewProps" Target="viewProps.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theme" Target="theme/theme1.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tableStyles" Target="tableStyles.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notesMaster" Target="notesMasters/notesMaster1.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258" Type="http://schemas.openxmlformats.org/officeDocument/2006/relationships/slide" Target="slides/slide25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8B4C5B-A369-6847-8296-87B954B91E86}" type="datetimeFigureOut">
              <a:rPr lang="en-US" smtClean="0"/>
              <a:t>5/22/25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C4A57F-212D-6741-9602-A2EC7FF1A72C}" type="slidenum">
              <a:rPr lang="en-US" smtClean="0"/>
              <a:t>‹#›</a:t>
            </a:fld>
            <a:endParaRPr lang="en-US"/>
          </a:p>
        </p:txBody>
      </p:sp>
    </p:spTree>
    <p:extLst>
      <p:ext uri="{BB962C8B-B14F-4D97-AF65-F5344CB8AC3E}">
        <p14:creationId xmlns:p14="http://schemas.microsoft.com/office/powerpoint/2010/main" val="22591326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C4A57F-212D-6741-9602-A2EC7FF1A72C}" type="slidenum">
              <a:rPr lang="en-US" smtClean="0"/>
              <a:t>46</a:t>
            </a:fld>
            <a:endParaRPr lang="en-US"/>
          </a:p>
        </p:txBody>
      </p:sp>
    </p:spTree>
    <p:extLst>
      <p:ext uri="{BB962C8B-B14F-4D97-AF65-F5344CB8AC3E}">
        <p14:creationId xmlns:p14="http://schemas.microsoft.com/office/powerpoint/2010/main" val="42115020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C4A57F-212D-6741-9602-A2EC7FF1A72C}" type="slidenum">
              <a:rPr lang="en-US" smtClean="0"/>
              <a:t>159</a:t>
            </a:fld>
            <a:endParaRPr lang="en-US"/>
          </a:p>
        </p:txBody>
      </p:sp>
    </p:spTree>
    <p:extLst>
      <p:ext uri="{BB962C8B-B14F-4D97-AF65-F5344CB8AC3E}">
        <p14:creationId xmlns:p14="http://schemas.microsoft.com/office/powerpoint/2010/main" val="11675530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B657AB4-8BB3-4ED1-BBF7-8CECD5A87815}" type="slidenum">
              <a:rPr lang="en-US" altLang="en-US"/>
              <a:pPr>
                <a:defRPr/>
              </a:pPr>
              <a:t>‹#›</a:t>
            </a:fld>
            <a:endParaRPr lang="en-US" altLang="en-US"/>
          </a:p>
        </p:txBody>
      </p:sp>
    </p:spTree>
    <p:extLst>
      <p:ext uri="{BB962C8B-B14F-4D97-AF65-F5344CB8AC3E}">
        <p14:creationId xmlns:p14="http://schemas.microsoft.com/office/powerpoint/2010/main" val="5094544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D3FA2E9-414B-41E0-BCA2-B87C1BD1E76C}" type="slidenum">
              <a:rPr lang="en-US" altLang="en-US"/>
              <a:pPr>
                <a:defRPr/>
              </a:pPr>
              <a:t>‹#›</a:t>
            </a:fld>
            <a:endParaRPr lang="en-US" altLang="en-US"/>
          </a:p>
        </p:txBody>
      </p:sp>
    </p:spTree>
    <p:extLst>
      <p:ext uri="{BB962C8B-B14F-4D97-AF65-F5344CB8AC3E}">
        <p14:creationId xmlns:p14="http://schemas.microsoft.com/office/powerpoint/2010/main" val="20039752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3B50B5F-EFCB-4BFA-84CF-D71C1D08FDB9}" type="slidenum">
              <a:rPr lang="en-US" altLang="en-US"/>
              <a:pPr>
                <a:defRPr/>
              </a:pPr>
              <a:t>‹#›</a:t>
            </a:fld>
            <a:endParaRPr lang="en-US" altLang="en-US"/>
          </a:p>
        </p:txBody>
      </p:sp>
    </p:spTree>
    <p:extLst>
      <p:ext uri="{BB962C8B-B14F-4D97-AF65-F5344CB8AC3E}">
        <p14:creationId xmlns:p14="http://schemas.microsoft.com/office/powerpoint/2010/main" val="39307637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88C637D-4304-4064-8EAD-9DF1FAA9B710}" type="slidenum">
              <a:rPr lang="en-US" altLang="en-US"/>
              <a:pPr>
                <a:defRPr/>
              </a:pPr>
              <a:t>‹#›</a:t>
            </a:fld>
            <a:endParaRPr lang="en-US" altLang="en-US"/>
          </a:p>
        </p:txBody>
      </p:sp>
    </p:spTree>
    <p:extLst>
      <p:ext uri="{BB962C8B-B14F-4D97-AF65-F5344CB8AC3E}">
        <p14:creationId xmlns:p14="http://schemas.microsoft.com/office/powerpoint/2010/main" val="22496936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91B24A7-0FBF-4C42-A37D-2584F0A8535C}" type="slidenum">
              <a:rPr lang="en-US" altLang="en-US"/>
              <a:pPr>
                <a:defRPr/>
              </a:pPr>
              <a:t>‹#›</a:t>
            </a:fld>
            <a:endParaRPr lang="en-US" altLang="en-US"/>
          </a:p>
        </p:txBody>
      </p:sp>
    </p:spTree>
    <p:extLst>
      <p:ext uri="{BB962C8B-B14F-4D97-AF65-F5344CB8AC3E}">
        <p14:creationId xmlns:p14="http://schemas.microsoft.com/office/powerpoint/2010/main" val="2972259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56AEEBC-9F1D-4537-AD00-0AADF17A0A0A}" type="slidenum">
              <a:rPr lang="en-US" altLang="en-US"/>
              <a:pPr>
                <a:defRPr/>
              </a:pPr>
              <a:t>‹#›</a:t>
            </a:fld>
            <a:endParaRPr lang="en-US" altLang="en-US"/>
          </a:p>
        </p:txBody>
      </p:sp>
    </p:spTree>
    <p:extLst>
      <p:ext uri="{BB962C8B-B14F-4D97-AF65-F5344CB8AC3E}">
        <p14:creationId xmlns:p14="http://schemas.microsoft.com/office/powerpoint/2010/main" val="10942400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164F978-E454-4871-9D39-54707D98D5DA}" type="slidenum">
              <a:rPr lang="en-US" altLang="en-US"/>
              <a:pPr>
                <a:defRPr/>
              </a:pPr>
              <a:t>‹#›</a:t>
            </a:fld>
            <a:endParaRPr lang="en-US" altLang="en-US"/>
          </a:p>
        </p:txBody>
      </p:sp>
    </p:spTree>
    <p:extLst>
      <p:ext uri="{BB962C8B-B14F-4D97-AF65-F5344CB8AC3E}">
        <p14:creationId xmlns:p14="http://schemas.microsoft.com/office/powerpoint/2010/main" val="6005686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96FC7B2-4948-4F27-899A-D3B8E16B4B46}" type="slidenum">
              <a:rPr lang="en-US" altLang="en-US"/>
              <a:pPr>
                <a:defRPr/>
              </a:pPr>
              <a:t>‹#›</a:t>
            </a:fld>
            <a:endParaRPr lang="en-US" altLang="en-US"/>
          </a:p>
        </p:txBody>
      </p:sp>
    </p:spTree>
    <p:extLst>
      <p:ext uri="{BB962C8B-B14F-4D97-AF65-F5344CB8AC3E}">
        <p14:creationId xmlns:p14="http://schemas.microsoft.com/office/powerpoint/2010/main" val="991308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490D506-D04E-48A3-9F87-E582717F6F9D}" type="slidenum">
              <a:rPr lang="en-US" altLang="en-US"/>
              <a:pPr>
                <a:defRPr/>
              </a:pPr>
              <a:t>‹#›</a:t>
            </a:fld>
            <a:endParaRPr lang="en-US" altLang="en-US"/>
          </a:p>
        </p:txBody>
      </p:sp>
    </p:spTree>
    <p:extLst>
      <p:ext uri="{BB962C8B-B14F-4D97-AF65-F5344CB8AC3E}">
        <p14:creationId xmlns:p14="http://schemas.microsoft.com/office/powerpoint/2010/main" val="24595775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DA7CA32-2688-45CB-9C4A-89F6CBFEF3C5}" type="slidenum">
              <a:rPr lang="en-US" altLang="en-US"/>
              <a:pPr>
                <a:defRPr/>
              </a:pPr>
              <a:t>‹#›</a:t>
            </a:fld>
            <a:endParaRPr lang="en-US" altLang="en-US"/>
          </a:p>
        </p:txBody>
      </p:sp>
    </p:spTree>
    <p:extLst>
      <p:ext uri="{BB962C8B-B14F-4D97-AF65-F5344CB8AC3E}">
        <p14:creationId xmlns:p14="http://schemas.microsoft.com/office/powerpoint/2010/main" val="18365241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E62F5BB-6642-43A0-9535-8ED402CBD871}" type="slidenum">
              <a:rPr lang="en-US" altLang="en-US"/>
              <a:pPr>
                <a:defRPr/>
              </a:pPr>
              <a:t>‹#›</a:t>
            </a:fld>
            <a:endParaRPr lang="en-US" altLang="en-US"/>
          </a:p>
        </p:txBody>
      </p:sp>
    </p:spTree>
    <p:extLst>
      <p:ext uri="{BB962C8B-B14F-4D97-AF65-F5344CB8AC3E}">
        <p14:creationId xmlns:p14="http://schemas.microsoft.com/office/powerpoint/2010/main" val="1049715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chemeClr val="tx1"/>
                </a:solidFill>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defRPr>
            </a:lvl1pPr>
          </a:lstStyle>
          <a:p>
            <a:pPr>
              <a:defRPr/>
            </a:pPr>
            <a:fld id="{611DE97D-066A-4678-8F73-B10FA0944AC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xml"/><Relationship Id="rId4" Type="http://schemas.openxmlformats.org/officeDocument/2006/relationships/hyperlink" Target="https://wgms.ch/products_ref_glaciers/" TargetMode="External"/></Relationships>
</file>

<file path=ppt/slides/_rels/slide10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1.xml"/><Relationship Id="rId5" Type="http://schemas.openxmlformats.org/officeDocument/2006/relationships/hyperlink" Target="https://www.nature.com/articles/s41467-019-12808-z" TargetMode="External"/><Relationship Id="rId4" Type="http://schemas.openxmlformats.org/officeDocument/2006/relationships/hyperlink" Target="https://www.nytimes.com/interactive/2019/10/29/climate/coastal-cities-underwater.html" TargetMode="External"/></Relationships>
</file>

<file path=ppt/slides/_rels/slide11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68.png"/><Relationship Id="rId1" Type="http://schemas.openxmlformats.org/officeDocument/2006/relationships/slideLayout" Target="../slideLayouts/slideLayout1.xml"/><Relationship Id="rId4" Type="http://schemas.openxmlformats.org/officeDocument/2006/relationships/image" Target="../media/image74.jpeg"/></Relationships>
</file>

<file path=ppt/slides/_rels/slide15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68.png"/><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15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75.png"/></Relationships>
</file>

<file path=ppt/slides/_rels/slide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16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16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xml"/></Relationships>
</file>

<file path=ppt/slides/_rels/slide17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17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17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17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17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17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80.xml.rels><?xml version="1.0" encoding="UTF-8" standalone="yes"?>
<Relationships xmlns="http://schemas.openxmlformats.org/package/2006/relationships"><Relationship Id="rId3" Type="http://schemas.openxmlformats.org/officeDocument/2006/relationships/image" Target="../media/image81.gif"/><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18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18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xml"/></Relationships>
</file>

<file path=ppt/slides/_rels/slide18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xml"/></Relationships>
</file>

<file path=ppt/slides/_rels/slide18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xml"/></Relationships>
</file>

<file path=ppt/slides/_rels/slide18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8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8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88.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1.xml"/></Relationships>
</file>

<file path=ppt/slides/_rels/slide189.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0.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1.xml"/></Relationships>
</file>

<file path=ppt/slides/_rels/slide191.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1.xml"/></Relationships>
</file>

<file path=ppt/slides/_rels/slide192.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1.xml"/></Relationships>
</file>

<file path=ppt/slides/_rels/slide19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g"/><Relationship Id="rId1" Type="http://schemas.openxmlformats.org/officeDocument/2006/relationships/slideLayout" Target="../slideLayouts/slideLayout1.xml"/></Relationships>
</file>

<file path=ppt/slides/_rels/slide19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3.jpg"/><Relationship Id="rId1" Type="http://schemas.openxmlformats.org/officeDocument/2006/relationships/slideLayout" Target="../slideLayouts/slideLayout1.xml"/></Relationships>
</file>

<file path=ppt/slides/_rels/slide19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3.jpg"/><Relationship Id="rId1" Type="http://schemas.openxmlformats.org/officeDocument/2006/relationships/slideLayout" Target="../slideLayouts/slideLayout1.xml"/></Relationships>
</file>

<file path=ppt/slides/_rels/slide19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3.jpg"/><Relationship Id="rId1" Type="http://schemas.openxmlformats.org/officeDocument/2006/relationships/slideLayout" Target="../slideLayouts/slideLayout1.xml"/><Relationship Id="rId4" Type="http://schemas.openxmlformats.org/officeDocument/2006/relationships/image" Target="../media/image88.jpeg"/></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xml"/></Relationships>
</file>

<file path=ppt/slides/_rels/slide19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1.xml"/></Relationships>
</file>

<file path=ppt/slides/_rels/slide21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1.xml"/></Relationships>
</file>

<file path=ppt/slides/_rels/slide21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2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22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2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3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3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3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3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4.xml.rels><?xml version="1.0" encoding="UTF-8" standalone="yes"?>
<Relationships xmlns="http://schemas.openxmlformats.org/package/2006/relationships"><Relationship Id="rId2" Type="http://schemas.openxmlformats.org/officeDocument/2006/relationships/image" Target="../media/image94.gif"/><Relationship Id="rId1" Type="http://schemas.openxmlformats.org/officeDocument/2006/relationships/slideLayout" Target="../slideLayouts/slideLayout1.xml"/></Relationships>
</file>

<file path=ppt/slides/_rels/slide245.xml.rels><?xml version="1.0" encoding="UTF-8" standalone="yes"?>
<Relationships xmlns="http://schemas.openxmlformats.org/package/2006/relationships"><Relationship Id="rId2" Type="http://schemas.openxmlformats.org/officeDocument/2006/relationships/image" Target="../media/image94.gif"/><Relationship Id="rId1" Type="http://schemas.openxmlformats.org/officeDocument/2006/relationships/slideLayout" Target="../slideLayouts/slideLayout1.xml"/></Relationships>
</file>

<file path=ppt/slides/_rels/slide24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4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48.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xml"/></Relationships>
</file>

<file path=ppt/slides/_rels/slide249.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50.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xml"/></Relationships>
</file>

<file path=ppt/slides/_rels/slide251.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1.xml"/></Relationships>
</file>

<file path=ppt/slides/_rels/slide25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xml"/></Relationships>
</file>

<file path=ppt/slides/_rels/slide25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xml"/></Relationships>
</file>

<file path=ppt/slides/_rels/slide25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00.jpeg"/><Relationship Id="rId5" Type="http://schemas.openxmlformats.org/officeDocument/2006/relationships/image" Target="../media/image99.png"/><Relationship Id="rId4" Type="http://schemas.openxmlformats.org/officeDocument/2006/relationships/image" Target="../media/image95.jpeg"/></Relationships>
</file>

<file path=ppt/slides/_rels/slide25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00.jpeg"/><Relationship Id="rId5" Type="http://schemas.openxmlformats.org/officeDocument/2006/relationships/image" Target="../media/image99.png"/><Relationship Id="rId4" Type="http://schemas.openxmlformats.org/officeDocument/2006/relationships/image" Target="../media/image95.jpeg"/></Relationships>
</file>

<file path=ppt/slides/_rels/slide25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2.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8.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1.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2.jpeg"/><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3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jpeg"/><Relationship Id="rId1" Type="http://schemas.openxmlformats.org/officeDocument/2006/relationships/slideLayout" Target="../slideLayouts/slideLayout1.xml"/><Relationship Id="rId4" Type="http://schemas.openxmlformats.org/officeDocument/2006/relationships/image" Target="../media/image17.jpg"/></Relationships>
</file>

<file path=ppt/slides/_rels/slide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jpeg"/><Relationship Id="rId7"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4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hyperlink" Target="https://www.esrl.noaa.gov/gmd/ccgg/isotopes/chemistry.html" TargetMode="External"/><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hyperlink" Target="https://climate.gov/news-features/climate-qa/how-do-we-know-build-carbon-dioxide-atmosphere-caused-humans"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https://www.esrl.noaa.gov/gmd/ccgg/isotopes/chemistry.html" TargetMode="External"/><Relationship Id="rId2" Type="http://schemas.openxmlformats.org/officeDocument/2006/relationships/image" Target="../media/image28.png"/><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hyperlink" Target="https://climate.gov/news-features/climate-qa/how-do-we-know-build-carbon-dioxide-atmosphere-caused-humans" TargetMode="External"/></Relationships>
</file>

<file path=ppt/slides/_rels/slide6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3" descr="panel-of-hands_wid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81000"/>
            <a:ext cx="828675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685800" y="2743200"/>
            <a:ext cx="7772400" cy="3581400"/>
          </a:xfrm>
          <a:prstGeom prst="rect">
            <a:avLst/>
          </a:prstGeom>
          <a:solidFill>
            <a:schemeClr val="tx1">
              <a:alpha val="25000"/>
            </a:schemeClr>
          </a:solidFill>
          <a:ln w="19050">
            <a:solidFill>
              <a:schemeClr val="bg1"/>
            </a:solidFill>
            <a:miter lim="800000"/>
            <a:headEnd/>
            <a:tailEnd/>
          </a:ln>
          <a:effectLst>
            <a:outerShdw blurRad="50800" dist="38100" dir="2700000" algn="tl" rotWithShape="0">
              <a:prstClr val="black">
                <a:alpha val="40000"/>
              </a:prstClr>
            </a:outerShdw>
          </a:effectLst>
        </p:spPr>
        <p:txBody>
          <a:bodyPr anchor="ctr"/>
          <a:lstStyle>
            <a:defPPr>
              <a:defRPr lang="en-US"/>
            </a:defPPr>
            <a:lvl1pPr algn="l" rtl="0" fontAlgn="base">
              <a:spcBef>
                <a:spcPct val="0"/>
              </a:spcBef>
              <a:spcAft>
                <a:spcPct val="0"/>
              </a:spcAft>
              <a:defRPr kern="1200">
                <a:solidFill>
                  <a:schemeClr val="bg1"/>
                </a:solidFill>
                <a:latin typeface="Arial" charset="0"/>
                <a:ea typeface="+mn-ea"/>
                <a:cs typeface="+mn-cs"/>
              </a:defRPr>
            </a:lvl1pPr>
            <a:lvl2pPr marL="457200" algn="l" rtl="0" fontAlgn="base">
              <a:spcBef>
                <a:spcPct val="0"/>
              </a:spcBef>
              <a:spcAft>
                <a:spcPct val="0"/>
              </a:spcAft>
              <a:defRPr kern="1200">
                <a:solidFill>
                  <a:schemeClr val="bg1"/>
                </a:solidFill>
                <a:latin typeface="Arial" charset="0"/>
                <a:ea typeface="+mn-ea"/>
                <a:cs typeface="+mn-cs"/>
              </a:defRPr>
            </a:lvl2pPr>
            <a:lvl3pPr marL="914400" algn="l" rtl="0" fontAlgn="base">
              <a:spcBef>
                <a:spcPct val="0"/>
              </a:spcBef>
              <a:spcAft>
                <a:spcPct val="0"/>
              </a:spcAft>
              <a:defRPr kern="1200">
                <a:solidFill>
                  <a:schemeClr val="bg1"/>
                </a:solidFill>
                <a:latin typeface="Arial" charset="0"/>
                <a:ea typeface="+mn-ea"/>
                <a:cs typeface="+mn-cs"/>
              </a:defRPr>
            </a:lvl3pPr>
            <a:lvl4pPr marL="1371600" algn="l" rtl="0" fontAlgn="base">
              <a:spcBef>
                <a:spcPct val="0"/>
              </a:spcBef>
              <a:spcAft>
                <a:spcPct val="0"/>
              </a:spcAft>
              <a:defRPr kern="1200">
                <a:solidFill>
                  <a:schemeClr val="bg1"/>
                </a:solidFill>
                <a:latin typeface="Arial" charset="0"/>
                <a:ea typeface="+mn-ea"/>
                <a:cs typeface="+mn-cs"/>
              </a:defRPr>
            </a:lvl4pPr>
            <a:lvl5pPr marL="1828800" algn="l" rtl="0" fontAlgn="base">
              <a:spcBef>
                <a:spcPct val="0"/>
              </a:spcBef>
              <a:spcAft>
                <a:spcPct val="0"/>
              </a:spcAft>
              <a:defRPr kern="1200">
                <a:solidFill>
                  <a:schemeClr val="bg1"/>
                </a:solidFill>
                <a:latin typeface="Arial" charset="0"/>
                <a:ea typeface="+mn-ea"/>
                <a:cs typeface="+mn-cs"/>
              </a:defRPr>
            </a:lvl5pPr>
            <a:lvl6pPr marL="2286000" algn="l" defTabSz="914400" rtl="0" eaLnBrk="1" latinLnBrk="0" hangingPunct="1">
              <a:defRPr kern="1200">
                <a:solidFill>
                  <a:schemeClr val="bg1"/>
                </a:solidFill>
                <a:latin typeface="Arial" charset="0"/>
                <a:ea typeface="+mn-ea"/>
                <a:cs typeface="+mn-cs"/>
              </a:defRPr>
            </a:lvl6pPr>
            <a:lvl7pPr marL="2743200" algn="l" defTabSz="914400" rtl="0" eaLnBrk="1" latinLnBrk="0" hangingPunct="1">
              <a:defRPr kern="1200">
                <a:solidFill>
                  <a:schemeClr val="bg1"/>
                </a:solidFill>
                <a:latin typeface="Arial" charset="0"/>
                <a:ea typeface="+mn-ea"/>
                <a:cs typeface="+mn-cs"/>
              </a:defRPr>
            </a:lvl7pPr>
            <a:lvl8pPr marL="3200400" algn="l" defTabSz="914400" rtl="0" eaLnBrk="1" latinLnBrk="0" hangingPunct="1">
              <a:defRPr kern="1200">
                <a:solidFill>
                  <a:schemeClr val="bg1"/>
                </a:solidFill>
                <a:latin typeface="Arial" charset="0"/>
                <a:ea typeface="+mn-ea"/>
                <a:cs typeface="+mn-cs"/>
              </a:defRPr>
            </a:lvl8pPr>
            <a:lvl9pPr marL="3657600" algn="l" defTabSz="914400" rtl="0" eaLnBrk="1" latinLnBrk="0" hangingPunct="1">
              <a:defRPr kern="1200">
                <a:solidFill>
                  <a:schemeClr val="bg1"/>
                </a:solidFill>
                <a:latin typeface="Arial" charset="0"/>
                <a:ea typeface="+mn-ea"/>
                <a:cs typeface="+mn-cs"/>
              </a:defRPr>
            </a:lvl9pPr>
          </a:lstStyle>
          <a:p>
            <a:pPr algn="ctr" eaLnBrk="1" hangingPunct="1">
              <a:defRPr/>
            </a:pPr>
            <a:r>
              <a:rPr lang="en-US" sz="4000" b="1" kern="0" dirty="0">
                <a:solidFill>
                  <a:srgbClr val="FFFF00"/>
                </a:solidFill>
                <a:effectLst>
                  <a:outerShdw blurRad="50800" dist="38100" dir="2700000" algn="tl" rotWithShape="0">
                    <a:prstClr val="black">
                      <a:alpha val="40000"/>
                    </a:prstClr>
                  </a:outerShdw>
                </a:effectLst>
                <a:latin typeface="Book Antiqua" pitchFamily="18" charset="0"/>
                <a:ea typeface="+mj-ea"/>
                <a:cs typeface="+mj-cs"/>
              </a:rPr>
              <a:t>THE CLIMATE CRISIS</a:t>
            </a:r>
          </a:p>
          <a:p>
            <a:pPr algn="ctr" eaLnBrk="1" hangingPunct="1">
              <a:defRPr/>
            </a:pPr>
            <a:endParaRPr lang="en-US" sz="4000" b="1" kern="0" dirty="0">
              <a:solidFill>
                <a:srgbClr val="FFFF00"/>
              </a:solidFill>
              <a:latin typeface="Book Antiqua" pitchFamily="18" charset="0"/>
              <a:ea typeface="+mj-ea"/>
              <a:cs typeface="+mj-cs"/>
            </a:endParaRPr>
          </a:p>
          <a:p>
            <a:pPr algn="ctr" eaLnBrk="1" hangingPunct="1">
              <a:defRPr/>
            </a:pPr>
            <a:r>
              <a:rPr lang="en-US" sz="2000" b="1" kern="0" dirty="0">
                <a:effectLst>
                  <a:outerShdw blurRad="50800" dist="38100" dir="2700000" algn="tl" rotWithShape="0">
                    <a:prstClr val="black">
                      <a:alpha val="40000"/>
                    </a:prstClr>
                  </a:outerShdw>
                </a:effectLst>
                <a:latin typeface="Arial" pitchFamily="34" charset="0"/>
                <a:cs typeface="Arial" pitchFamily="34" charset="0"/>
              </a:rPr>
              <a:t>Dr. Sam Miller</a:t>
            </a:r>
          </a:p>
          <a:p>
            <a:pPr algn="ctr" eaLnBrk="1" hangingPunct="1">
              <a:defRPr/>
            </a:pPr>
            <a:r>
              <a:rPr lang="en-US" sz="2000" b="1" kern="0" dirty="0">
                <a:effectLst>
                  <a:outerShdw blurRad="50800" dist="38100" dir="2700000" algn="tl" rotWithShape="0">
                    <a:prstClr val="black">
                      <a:alpha val="40000"/>
                    </a:prstClr>
                  </a:outerShdw>
                </a:effectLst>
                <a:latin typeface="Arial" pitchFamily="34" charset="0"/>
                <a:cs typeface="Arial" pitchFamily="34" charset="0"/>
              </a:rPr>
              <a:t>Professor of Meteorology</a:t>
            </a:r>
          </a:p>
          <a:p>
            <a:pPr algn="ctr" eaLnBrk="1" hangingPunct="1">
              <a:defRPr/>
            </a:pPr>
            <a:r>
              <a:rPr lang="en-US" sz="2000" b="1" kern="0" dirty="0">
                <a:effectLst>
                  <a:outerShdw blurRad="50800" dist="38100" dir="2700000" algn="tl" rotWithShape="0">
                    <a:prstClr val="black">
                      <a:alpha val="40000"/>
                    </a:prstClr>
                  </a:outerShdw>
                </a:effectLst>
                <a:latin typeface="Arial" pitchFamily="34" charset="0"/>
                <a:cs typeface="Arial" pitchFamily="34" charset="0"/>
              </a:rPr>
              <a:t>AMS Certified Consulting Meteorologist</a:t>
            </a:r>
          </a:p>
          <a:p>
            <a:pPr algn="ctr" eaLnBrk="1" hangingPunct="1">
              <a:defRPr/>
            </a:pPr>
            <a:endParaRPr lang="en-US" sz="2000" b="1" kern="0" dirty="0">
              <a:effectLst>
                <a:outerShdw blurRad="50800" dist="38100" dir="2700000" algn="tl" rotWithShape="0">
                  <a:prstClr val="black">
                    <a:alpha val="40000"/>
                  </a:prstClr>
                </a:outerShdw>
              </a:effectLst>
              <a:latin typeface="Arial" pitchFamily="34" charset="0"/>
              <a:cs typeface="Arial" pitchFamily="34" charset="0"/>
            </a:endParaRPr>
          </a:p>
          <a:p>
            <a:pPr algn="ctr" eaLnBrk="1" hangingPunct="1">
              <a:defRPr/>
            </a:pPr>
            <a:r>
              <a:rPr lang="en-US" sz="2000" b="1" kern="0" dirty="0">
                <a:effectLst>
                  <a:outerShdw blurRad="50800" dist="38100" dir="2700000" algn="tl" rotWithShape="0">
                    <a:prstClr val="black">
                      <a:alpha val="40000"/>
                    </a:prstClr>
                  </a:outerShdw>
                </a:effectLst>
                <a:latin typeface="Arial" pitchFamily="34" charset="0"/>
                <a:cs typeface="Arial" pitchFamily="34" charset="0"/>
              </a:rPr>
              <a:t>May, 2025</a:t>
            </a:r>
          </a:p>
        </p:txBody>
      </p:sp>
      <p:pic>
        <p:nvPicPr>
          <p:cNvPr id="2" name="Picture 1" descr="A grey and black sign with a person in a circle&#10;&#10;Description automatically generated">
            <a:extLst>
              <a:ext uri="{FF2B5EF4-FFF2-40B4-BE49-F238E27FC236}">
                <a16:creationId xmlns:a16="http://schemas.microsoft.com/office/drawing/2014/main" id="{5B60B07C-43D6-B4FD-77E0-B8949D6043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6774" y="6400800"/>
            <a:ext cx="1219200" cy="419100"/>
          </a:xfrm>
          <a:prstGeom prst="rect">
            <a:avLst/>
          </a:prstGeom>
        </p:spPr>
      </p:pic>
      <p:sp>
        <p:nvSpPr>
          <p:cNvPr id="3" name="TextBox 2">
            <a:extLst>
              <a:ext uri="{FF2B5EF4-FFF2-40B4-BE49-F238E27FC236}">
                <a16:creationId xmlns:a16="http://schemas.microsoft.com/office/drawing/2014/main" id="{B94F5922-9B3D-2E89-81E3-3EC4CE72B7A2}"/>
              </a:ext>
            </a:extLst>
          </p:cNvPr>
          <p:cNvSpPr txBox="1"/>
          <p:nvPr/>
        </p:nvSpPr>
        <p:spPr>
          <a:xfrm>
            <a:off x="5315681" y="6426035"/>
            <a:ext cx="2424062" cy="307777"/>
          </a:xfrm>
          <a:prstGeom prst="rect">
            <a:avLst/>
          </a:prstGeom>
          <a:noFill/>
        </p:spPr>
        <p:txBody>
          <a:bodyPr wrap="none" rtlCol="0">
            <a:spAutoFit/>
          </a:bodyPr>
          <a:lstStyle/>
          <a:p>
            <a:r>
              <a:rPr lang="en-US" sz="1400" dirty="0">
                <a:solidFill>
                  <a:schemeClr val="bg1"/>
                </a:solidFill>
              </a:rPr>
              <a:t>Open Educational Resource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Box 4"/>
          <p:cNvSpPr txBox="1">
            <a:spLocks noChangeArrowheads="1"/>
          </p:cNvSpPr>
          <p:nvPr/>
        </p:nvSpPr>
        <p:spPr bwMode="auto">
          <a:xfrm>
            <a:off x="533400" y="1457325"/>
            <a:ext cx="8077200" cy="3724275"/>
          </a:xfrm>
          <a:prstGeom prst="rect">
            <a:avLst/>
          </a:prstGeom>
          <a:noFill/>
          <a:ln w="9525">
            <a:noFill/>
            <a:miter lim="800000"/>
            <a:headEnd/>
            <a:tailEnd/>
          </a:ln>
        </p:spPr>
        <p:txBody>
          <a:bodyPr>
            <a:spAutoFit/>
          </a:bodyPr>
          <a:lstStyle/>
          <a:p>
            <a:pPr algn="ctr" eaLnBrk="1" hangingPunct="1">
              <a:defRPr/>
            </a:pPr>
            <a:r>
              <a:rPr lang="en-US" sz="3600" b="1" dirty="0">
                <a:latin typeface="Book Antiqua" pitchFamily="18" charset="0"/>
              </a:rPr>
              <a:t>“The scientific understanding of climate change is now sufficiently clear to justify nations taking prompt </a:t>
            </a:r>
          </a:p>
          <a:p>
            <a:pPr algn="ctr" eaLnBrk="1" hangingPunct="1">
              <a:defRPr/>
            </a:pPr>
            <a:r>
              <a:rPr lang="en-US" sz="3600" b="1" dirty="0">
                <a:latin typeface="Book Antiqua" pitchFamily="18" charset="0"/>
              </a:rPr>
              <a:t>action.”</a:t>
            </a:r>
          </a:p>
          <a:p>
            <a:pPr algn="ctr" eaLnBrk="1" hangingPunct="1">
              <a:defRPr/>
            </a:pPr>
            <a:endParaRPr lang="en-US" sz="3600" b="1" dirty="0">
              <a:latin typeface="Book Antiqua" pitchFamily="18" charset="0"/>
            </a:endParaRPr>
          </a:p>
          <a:p>
            <a:pPr algn="ctr" eaLnBrk="1" hangingPunct="1">
              <a:defRPr/>
            </a:pPr>
            <a:r>
              <a:rPr lang="en-US" sz="3600" b="1" dirty="0">
                <a:latin typeface="Book Antiqua" pitchFamily="18" charset="0"/>
              </a:rPr>
              <a:t>U.S. National Academy of Sciences</a:t>
            </a:r>
          </a:p>
          <a:p>
            <a:pPr algn="ctr" eaLnBrk="1" hangingPunct="1">
              <a:defRPr/>
            </a:pPr>
            <a:r>
              <a:rPr lang="en-US" sz="1400" dirty="0">
                <a:cs typeface="Arial" panose="020B0604020202020204" pitchFamily="34" charset="0"/>
              </a:rPr>
              <a:t>http://www.nasonline.org/site/PageServer</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ext Box 3"/>
          <p:cNvSpPr txBox="1">
            <a:spLocks noChangeArrowheads="1"/>
          </p:cNvSpPr>
          <p:nvPr/>
        </p:nvSpPr>
        <p:spPr bwMode="auto">
          <a:xfrm>
            <a:off x="838200" y="466725"/>
            <a:ext cx="7493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chemeClr val="bg1"/>
                </a:solidFill>
                <a:latin typeface="Book Antiqua" panose="02040602050305030304" pitchFamily="18" charset="0"/>
              </a:rPr>
              <a:t>THE </a:t>
            </a:r>
            <a:r>
              <a:rPr lang="en-US" altLang="en-US" sz="2800" b="1" u="sng">
                <a:solidFill>
                  <a:schemeClr val="bg1"/>
                </a:solidFill>
                <a:latin typeface="Book Antiqua" panose="02040602050305030304" pitchFamily="18" charset="0"/>
              </a:rPr>
              <a:t>CAUSE</a:t>
            </a:r>
            <a:r>
              <a:rPr lang="en-US" altLang="en-US" sz="2800" b="1">
                <a:solidFill>
                  <a:schemeClr val="bg1"/>
                </a:solidFill>
                <a:latin typeface="Book Antiqua" panose="02040602050305030304" pitchFamily="18" charset="0"/>
              </a:rPr>
              <a:t> OF ALL THIS WARMING?</a:t>
            </a:r>
            <a:endParaRPr lang="en-US" altLang="en-US" sz="2800" b="1" i="1">
              <a:solidFill>
                <a:schemeClr val="bg1"/>
              </a:solidFill>
              <a:latin typeface="Book Antiqua" panose="02040602050305030304" pitchFamily="18" charset="0"/>
            </a:endParaRPr>
          </a:p>
        </p:txBody>
      </p:sp>
      <p:sp>
        <p:nvSpPr>
          <p:cNvPr id="3" name="Rectangle 2"/>
          <p:cNvSpPr/>
          <p:nvPr/>
        </p:nvSpPr>
        <p:spPr>
          <a:xfrm>
            <a:off x="533400" y="1219200"/>
            <a:ext cx="8229600" cy="5355312"/>
          </a:xfrm>
          <a:prstGeom prst="rect">
            <a:avLst/>
          </a:prstGeom>
        </p:spPr>
        <p:txBody>
          <a:bodyPr wrap="square">
            <a:spAutoFit/>
          </a:bodyPr>
          <a:lstStyle/>
          <a:p>
            <a:pPr eaLnBrk="1" hangingPunct="1">
              <a:defRPr/>
            </a:pPr>
            <a:r>
              <a:rPr lang="en-US" sz="2400" b="1" dirty="0">
                <a:solidFill>
                  <a:srgbClr val="FFFF00"/>
                </a:solidFill>
                <a:latin typeface="Book Antiqua" panose="02040602050305030304" pitchFamily="18" charset="0"/>
              </a:rPr>
              <a:t>“</a:t>
            </a:r>
            <a:r>
              <a:rPr lang="en-US" sz="2400" dirty="0">
                <a:solidFill>
                  <a:srgbClr val="FFFF00"/>
                </a:solidFill>
                <a:latin typeface="Book Antiqua" panose="02040602050305030304" pitchFamily="18" charset="0"/>
              </a:rPr>
              <a:t>Human activities are changing Earth’s climate, causing increasingly disruptive societal and ecological impacts. </a:t>
            </a:r>
            <a:endParaRPr lang="en-US" sz="2400" b="1" dirty="0">
              <a:solidFill>
                <a:srgbClr val="FFFF00"/>
              </a:solidFill>
              <a:latin typeface="Book Antiqua" panose="02040602050305030304" pitchFamily="18" charset="0"/>
            </a:endParaRPr>
          </a:p>
          <a:p>
            <a:pPr eaLnBrk="1" hangingPunct="1">
              <a:defRPr/>
            </a:pPr>
            <a:endParaRPr lang="en-US" sz="2400" i="1" dirty="0">
              <a:solidFill>
                <a:srgbClr val="FFFF00"/>
              </a:solidFill>
              <a:latin typeface="Book Antiqua" panose="02040602050305030304" pitchFamily="18" charset="0"/>
            </a:endParaRPr>
          </a:p>
          <a:p>
            <a:pPr eaLnBrk="1" hangingPunct="1">
              <a:defRPr/>
            </a:pPr>
            <a:r>
              <a:rPr lang="en-US" sz="2400" dirty="0">
                <a:solidFill>
                  <a:srgbClr val="FFFF00"/>
                </a:solidFill>
                <a:latin typeface="Book Antiqua" panose="02040602050305030304" pitchFamily="18" charset="0"/>
              </a:rPr>
              <a:t>Immediate and coordinated actions to limit and adapt to human-caused climate change are needed to protect human and ecological health, economic well-being, and global security</a:t>
            </a:r>
            <a:r>
              <a:rPr lang="en-US" sz="2400" b="1" dirty="0">
                <a:solidFill>
                  <a:srgbClr val="FFFF00"/>
                </a:solidFill>
                <a:latin typeface="Book Antiqua" panose="02040602050305030304" pitchFamily="18" charset="0"/>
              </a:rPr>
              <a:t>.</a:t>
            </a:r>
          </a:p>
          <a:p>
            <a:pPr eaLnBrk="1" hangingPunct="1">
              <a:defRPr/>
            </a:pPr>
            <a:endParaRPr lang="en-US" sz="2400" b="1" dirty="0">
              <a:solidFill>
                <a:srgbClr val="FFFF00"/>
              </a:solidFill>
              <a:latin typeface="Book Antiqua" panose="02040602050305030304" pitchFamily="18" charset="0"/>
            </a:endParaRPr>
          </a:p>
          <a:p>
            <a:pPr eaLnBrk="1" hangingPunct="1">
              <a:defRPr/>
            </a:pPr>
            <a:r>
              <a:rPr lang="en-US" sz="2400" dirty="0">
                <a:solidFill>
                  <a:srgbClr val="FFFF00"/>
                </a:solidFill>
                <a:latin typeface="Book Antiqua" panose="02040602050305030304" pitchFamily="18" charset="0"/>
              </a:rPr>
              <a:t>To achieve this goal, global society must promptly reduce its greenhouse gas emissions…Society must also prepare to cope with and adapt to the adverse impacts of climate change…</a:t>
            </a:r>
            <a:r>
              <a:rPr lang="en-US" sz="2400" b="1" dirty="0">
                <a:solidFill>
                  <a:srgbClr val="FFFF00"/>
                </a:solidFill>
                <a:latin typeface="Book Antiqua" panose="02040602050305030304" pitchFamily="18" charset="0"/>
              </a:rPr>
              <a:t>”</a:t>
            </a:r>
          </a:p>
          <a:p>
            <a:pPr eaLnBrk="1" hangingPunct="1">
              <a:defRPr/>
            </a:pPr>
            <a:endParaRPr lang="en-US" b="1" dirty="0">
              <a:latin typeface="Book Antiqua" panose="02040602050305030304" pitchFamily="18" charset="0"/>
            </a:endParaRPr>
          </a:p>
          <a:p>
            <a:pPr marL="285750" indent="-285750" eaLnBrk="1" hangingPunct="1">
              <a:buFontTx/>
              <a:buChar char="-"/>
              <a:defRPr/>
            </a:pPr>
            <a:r>
              <a:rPr lang="en-US" b="1" dirty="0">
                <a:latin typeface="Book Antiqua" panose="02040602050305030304" pitchFamily="18" charset="0"/>
              </a:rPr>
              <a:t>American Geophysical Union </a:t>
            </a:r>
            <a:r>
              <a:rPr lang="en-US" i="1" dirty="0">
                <a:latin typeface="Book Antiqua" panose="02040602050305030304" pitchFamily="18" charset="0"/>
              </a:rPr>
              <a:t>2019</a:t>
            </a:r>
            <a:r>
              <a:rPr lang="en-US" dirty="0">
                <a:latin typeface="Book Antiqua" panose="02040602050305030304" pitchFamily="18" charset="0"/>
              </a:rPr>
              <a:t> </a:t>
            </a:r>
            <a:r>
              <a:rPr lang="en-US" i="1" dirty="0">
                <a:latin typeface="Book Antiqua" panose="02040602050305030304" pitchFamily="18" charset="0"/>
              </a:rPr>
              <a:t>Statement on Climate Change </a:t>
            </a:r>
            <a:r>
              <a:rPr lang="en-US" dirty="0">
                <a:latin typeface="Arial" charset="0"/>
              </a:rPr>
              <a:t>[</a:t>
            </a:r>
            <a:r>
              <a:rPr lang="en-US" sz="1200" dirty="0"/>
              <a:t>https://www.agu.org/Share-and-Advocate/Share/Policymakers/Position-Statements/Position_Climate</a:t>
            </a:r>
            <a:r>
              <a:rPr lang="en-US" dirty="0">
                <a:latin typeface="Arial" charset="0"/>
              </a:rPr>
              <a:t>]</a:t>
            </a:r>
          </a:p>
        </p:txBody>
      </p:sp>
      <p:sp>
        <p:nvSpPr>
          <p:cNvPr id="5" name="TextBox 4">
            <a:extLst>
              <a:ext uri="{FF2B5EF4-FFF2-40B4-BE49-F238E27FC236}">
                <a16:creationId xmlns:a16="http://schemas.microsoft.com/office/drawing/2014/main" id="{D9E63A21-42E4-1207-FCEE-00EEC62F6F50}"/>
              </a:ext>
            </a:extLst>
          </p:cNvPr>
          <p:cNvSpPr txBox="1"/>
          <p:nvPr/>
        </p:nvSpPr>
        <p:spPr>
          <a:xfrm>
            <a:off x="228600" y="266187"/>
            <a:ext cx="8686800" cy="6463308"/>
          </a:xfrm>
          <a:prstGeom prst="rect">
            <a:avLst/>
          </a:prstGeom>
          <a:solidFill>
            <a:srgbClr val="FFFF00">
              <a:alpha val="95000"/>
            </a:srgbClr>
          </a:solidFill>
          <a:ln w="38100">
            <a:solidFill>
              <a:schemeClr val="tx1"/>
            </a:solidFill>
          </a:ln>
          <a:effectLst>
            <a:outerShdw blurRad="50800" dist="38100" dir="2700000" algn="tl" rotWithShape="0">
              <a:prstClr val="black">
                <a:alpha val="40000"/>
              </a:prstClr>
            </a:outerShdw>
          </a:effectLst>
        </p:spPr>
        <p:txBody>
          <a:bodyPr wrap="square" rtlCol="0">
            <a:spAutoFit/>
          </a:bodyPr>
          <a:lstStyle/>
          <a:p>
            <a:pPr algn="ctr"/>
            <a:endParaRPr lang="en-US" b="1" dirty="0">
              <a:solidFill>
                <a:schemeClr val="tx1"/>
              </a:solidFill>
            </a:endParaRPr>
          </a:p>
          <a:p>
            <a:pPr algn="ctr"/>
            <a:endParaRPr lang="en-US" b="1" dirty="0">
              <a:solidFill>
                <a:schemeClr val="tx1"/>
              </a:solidFill>
            </a:endParaRPr>
          </a:p>
          <a:p>
            <a:pPr algn="ctr"/>
            <a:r>
              <a:rPr lang="en-US" b="1" dirty="0">
                <a:solidFill>
                  <a:schemeClr val="tx1"/>
                </a:solidFill>
              </a:rPr>
              <a:t>MAIN CONTRIBUTORS TO GLOBAL GREENHOUSE GAS EMISSIONS</a:t>
            </a:r>
          </a:p>
          <a:p>
            <a:pPr algn="ctr"/>
            <a:endParaRPr lang="en-US" b="1" dirty="0">
              <a:solidFill>
                <a:schemeClr val="tx1"/>
              </a:solidFill>
            </a:endParaRPr>
          </a:p>
          <a:p>
            <a:pPr algn="ctr"/>
            <a:endParaRPr lang="en-US" b="1" dirty="0">
              <a:solidFill>
                <a:schemeClr val="tx1"/>
              </a:solidFill>
            </a:endParaRPr>
          </a:p>
          <a:p>
            <a:pPr algn="ctr"/>
            <a:endParaRPr lang="en-US" b="1" dirty="0">
              <a:solidFill>
                <a:schemeClr val="tx1"/>
              </a:solidFill>
            </a:endParaRPr>
          </a:p>
          <a:p>
            <a:pPr algn="ctr"/>
            <a:endParaRPr lang="en-US" b="1" dirty="0">
              <a:solidFill>
                <a:schemeClr val="tx1"/>
              </a:solidFill>
            </a:endParaRPr>
          </a:p>
          <a:p>
            <a:pPr algn="ctr"/>
            <a:endParaRPr lang="en-US" b="1" dirty="0">
              <a:solidFill>
                <a:schemeClr val="tx1"/>
              </a:solidFill>
            </a:endParaRPr>
          </a:p>
          <a:p>
            <a:pPr algn="ctr"/>
            <a:endParaRPr lang="en-US" b="1" dirty="0">
              <a:solidFill>
                <a:schemeClr val="tx1"/>
              </a:solidFill>
            </a:endParaRPr>
          </a:p>
          <a:p>
            <a:pPr algn="ctr"/>
            <a:endParaRPr lang="en-US" b="1" dirty="0">
              <a:solidFill>
                <a:schemeClr val="tx1"/>
              </a:solidFill>
            </a:endParaRPr>
          </a:p>
          <a:p>
            <a:pPr algn="ctr"/>
            <a:endParaRPr lang="en-US" b="1" dirty="0">
              <a:solidFill>
                <a:schemeClr val="tx1"/>
              </a:solidFill>
            </a:endParaRPr>
          </a:p>
          <a:p>
            <a:pPr algn="ctr"/>
            <a:endParaRPr lang="en-US" b="1" dirty="0">
              <a:solidFill>
                <a:schemeClr val="tx1"/>
              </a:solidFill>
            </a:endParaRPr>
          </a:p>
          <a:p>
            <a:pPr algn="ctr"/>
            <a:endParaRPr lang="en-US" b="1" dirty="0">
              <a:solidFill>
                <a:schemeClr val="tx1"/>
              </a:solidFill>
            </a:endParaRPr>
          </a:p>
          <a:p>
            <a:pPr algn="ctr"/>
            <a:endParaRPr lang="en-US" b="1" dirty="0">
              <a:solidFill>
                <a:schemeClr val="tx1"/>
              </a:solidFill>
            </a:endParaRPr>
          </a:p>
          <a:p>
            <a:pPr algn="ctr"/>
            <a:endParaRPr lang="en-US" b="1" dirty="0">
              <a:solidFill>
                <a:schemeClr val="tx1"/>
              </a:solidFill>
            </a:endParaRPr>
          </a:p>
          <a:p>
            <a:pPr algn="ctr"/>
            <a:endParaRPr lang="en-US" b="1" dirty="0">
              <a:solidFill>
                <a:schemeClr val="tx1"/>
              </a:solidFill>
            </a:endParaRPr>
          </a:p>
          <a:p>
            <a:pPr algn="ctr"/>
            <a:endParaRPr lang="en-US" b="1" dirty="0">
              <a:solidFill>
                <a:schemeClr val="tx1"/>
              </a:solidFill>
            </a:endParaRPr>
          </a:p>
          <a:p>
            <a:pPr algn="ctr"/>
            <a:endParaRPr lang="en-US" b="1" dirty="0">
              <a:solidFill>
                <a:schemeClr val="tx1"/>
              </a:solidFill>
            </a:endParaRPr>
          </a:p>
          <a:p>
            <a:pPr algn="ctr"/>
            <a:endParaRPr lang="en-US" b="1" dirty="0">
              <a:solidFill>
                <a:schemeClr val="tx1"/>
              </a:solidFill>
            </a:endParaRPr>
          </a:p>
          <a:p>
            <a:pPr algn="ctr"/>
            <a:endParaRPr lang="en-US" dirty="0">
              <a:solidFill>
                <a:schemeClr val="tx1"/>
              </a:solidFill>
            </a:endParaRPr>
          </a:p>
          <a:p>
            <a:pPr algn="ctr"/>
            <a:endParaRPr lang="en-US" dirty="0">
              <a:solidFill>
                <a:schemeClr val="tx1"/>
              </a:solidFill>
            </a:endParaRPr>
          </a:p>
          <a:p>
            <a:pPr algn="ctr"/>
            <a:r>
              <a:rPr lang="en-US" sz="1400" dirty="0">
                <a:solidFill>
                  <a:schemeClr val="tx1"/>
                </a:solidFill>
              </a:rPr>
              <a:t>(U.S. Environmental Protection Agency)</a:t>
            </a:r>
          </a:p>
          <a:p>
            <a:pPr algn="ctr"/>
            <a:endParaRPr lang="en-US" dirty="0">
              <a:solidFill>
                <a:schemeClr val="tx1"/>
              </a:solidFill>
            </a:endParaRPr>
          </a:p>
        </p:txBody>
      </p:sp>
      <p:pic>
        <p:nvPicPr>
          <p:cNvPr id="6" name="Picture 5" descr="Chart, pie chart&#10;&#10;Description automatically generated">
            <a:extLst>
              <a:ext uri="{FF2B5EF4-FFF2-40B4-BE49-F238E27FC236}">
                <a16:creationId xmlns:a16="http://schemas.microsoft.com/office/drawing/2014/main" id="{2246E920-6619-B398-3BBD-FEA376D366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8520" y="1295400"/>
            <a:ext cx="4006960" cy="4419600"/>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3459883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ext Box 2"/>
          <p:cNvSpPr txBox="1">
            <a:spLocks noChangeArrowheads="1"/>
          </p:cNvSpPr>
          <p:nvPr/>
        </p:nvSpPr>
        <p:spPr bwMode="auto">
          <a:xfrm>
            <a:off x="228600" y="533400"/>
            <a:ext cx="8763000"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a:solidFill>
                  <a:srgbClr val="FFFF00"/>
                </a:solidFill>
                <a:latin typeface="Book Antiqua" panose="02040602050305030304" pitchFamily="18" charset="0"/>
              </a:rPr>
              <a:t>NEWS REPORTS:</a:t>
            </a:r>
          </a:p>
          <a:p>
            <a:pPr algn="ctr" eaLnBrk="1" hangingPunct="1">
              <a:spcBef>
                <a:spcPct val="0"/>
              </a:spcBef>
              <a:buFontTx/>
              <a:buNone/>
            </a:pPr>
            <a:endParaRPr lang="en-US" altLang="en-US" sz="2000" b="1">
              <a:solidFill>
                <a:schemeClr val="bg1"/>
              </a:solidFill>
              <a:latin typeface="Book Antiqua" panose="02040602050305030304" pitchFamily="18" charset="0"/>
            </a:endParaRPr>
          </a:p>
          <a:p>
            <a:pPr algn="ctr" eaLnBrk="1" hangingPunct="1">
              <a:spcBef>
                <a:spcPct val="0"/>
              </a:spcBef>
              <a:buFontTx/>
              <a:buNone/>
            </a:pPr>
            <a:r>
              <a:rPr lang="en-US" altLang="en-US" sz="2000" b="1">
                <a:solidFill>
                  <a:schemeClr val="bg1"/>
                </a:solidFill>
                <a:latin typeface="Book Antiqua" panose="02040602050305030304" pitchFamily="18" charset="0"/>
              </a:rPr>
              <a:t>RECORD-SETTING HEAT AND DROUGHT ARE NOW OCCURRING IN THE MID-LATITUDES OF BOTH HEMISPHERES</a:t>
            </a:r>
          </a:p>
          <a:p>
            <a:pPr algn="ctr" eaLnBrk="1" hangingPunct="1">
              <a:spcBef>
                <a:spcPct val="0"/>
              </a:spcBef>
              <a:buFontTx/>
              <a:buNone/>
            </a:pPr>
            <a:endParaRPr lang="en-US" altLang="en-US" sz="2000" b="1">
              <a:solidFill>
                <a:srgbClr val="FFC000"/>
              </a:solidFill>
              <a:latin typeface="Book Antiqua" panose="02040602050305030304" pitchFamily="18" charset="0"/>
            </a:endParaRPr>
          </a:p>
          <a:p>
            <a:pPr algn="ctr" eaLnBrk="1" hangingPunct="1">
              <a:spcBef>
                <a:spcPct val="0"/>
              </a:spcBef>
              <a:buFontTx/>
              <a:buNone/>
            </a:pPr>
            <a:r>
              <a:rPr lang="en-US" altLang="en-US" sz="2000" b="1">
                <a:solidFill>
                  <a:schemeClr val="bg1"/>
                </a:solidFill>
                <a:latin typeface="Book Antiqua" panose="02040602050305030304" pitchFamily="18" charset="0"/>
              </a:rPr>
              <a:t>(THIS IS CAUSED PRIMARILY BY THE INTENSIFICATION OF A SEMI-PERMANENT HIGH PRESSURE AREA CALLED THE </a:t>
            </a:r>
            <a:r>
              <a:rPr lang="en-US" altLang="en-US" sz="2000" b="1" i="1">
                <a:solidFill>
                  <a:schemeClr val="bg1"/>
                </a:solidFill>
                <a:latin typeface="Book Antiqua" panose="02040602050305030304" pitchFamily="18" charset="0"/>
              </a:rPr>
              <a:t>SUB-TROPICAL RIDGE</a:t>
            </a:r>
            <a:r>
              <a:rPr lang="en-US" altLang="en-US" sz="2000" b="1">
                <a:solidFill>
                  <a:schemeClr val="bg1"/>
                </a:solidFill>
                <a:latin typeface="Book Antiqua" panose="02040602050305030304" pitchFamily="18" charset="0"/>
              </a:rPr>
              <a:t>)</a:t>
            </a:r>
          </a:p>
          <a:p>
            <a:pPr algn="ctr" eaLnBrk="1" hangingPunct="1">
              <a:spcBef>
                <a:spcPct val="0"/>
              </a:spcBef>
              <a:buFontTx/>
              <a:buNone/>
            </a:pPr>
            <a:endParaRPr lang="en-US" altLang="en-US" sz="2000" b="1" i="1">
              <a:solidFill>
                <a:srgbClr val="FFFF00"/>
              </a:solidFill>
              <a:latin typeface="Book Antiqua" panose="02040602050305030304" pitchFamily="18" charset="0"/>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ext Box 2"/>
          <p:cNvSpPr txBox="1">
            <a:spLocks noChangeArrowheads="1"/>
          </p:cNvSpPr>
          <p:nvPr/>
        </p:nvSpPr>
        <p:spPr bwMode="auto">
          <a:xfrm>
            <a:off x="228600" y="533400"/>
            <a:ext cx="8763000" cy="590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dirty="0">
                <a:solidFill>
                  <a:srgbClr val="FFFF00"/>
                </a:solidFill>
                <a:latin typeface="Book Antiqua" panose="02040602050305030304" pitchFamily="18" charset="0"/>
              </a:rPr>
              <a:t>NEWS REPORTS:</a:t>
            </a:r>
          </a:p>
          <a:p>
            <a:pPr algn="ctr" eaLnBrk="1" hangingPunct="1">
              <a:spcBef>
                <a:spcPct val="0"/>
              </a:spcBef>
              <a:buFontTx/>
              <a:buNone/>
            </a:pPr>
            <a:endParaRPr lang="en-US" altLang="en-US" sz="2000" b="1" dirty="0">
              <a:solidFill>
                <a:schemeClr val="bg1"/>
              </a:solidFill>
              <a:latin typeface="Book Antiqua" panose="02040602050305030304" pitchFamily="18" charset="0"/>
            </a:endParaRPr>
          </a:p>
          <a:p>
            <a:pPr algn="ctr" eaLnBrk="1" hangingPunct="1">
              <a:spcBef>
                <a:spcPct val="0"/>
              </a:spcBef>
              <a:buNone/>
            </a:pPr>
            <a:r>
              <a:rPr lang="en-US" altLang="en-US" sz="2000" b="1" dirty="0">
                <a:solidFill>
                  <a:schemeClr val="bg1"/>
                </a:solidFill>
                <a:latin typeface="Book Antiqua" panose="02040602050305030304" pitchFamily="18" charset="0"/>
              </a:rPr>
              <a:t>TOP SOIL IS DISAPPEARING - 95 PERCENT OF OUR FOOD COMES FROM SOIL.</a:t>
            </a:r>
          </a:p>
          <a:p>
            <a:pPr algn="ctr" eaLnBrk="1" hangingPunct="1">
              <a:spcBef>
                <a:spcPct val="0"/>
              </a:spcBef>
              <a:buFontTx/>
              <a:buNone/>
            </a:pPr>
            <a:endParaRPr lang="en-US" altLang="en-US" sz="2000" b="1" dirty="0">
              <a:solidFill>
                <a:schemeClr val="bg1"/>
              </a:solidFill>
              <a:latin typeface="Book Antiqua" panose="02040602050305030304" pitchFamily="18" charset="0"/>
            </a:endParaRPr>
          </a:p>
          <a:p>
            <a:pPr algn="ctr" eaLnBrk="1" hangingPunct="1">
              <a:spcBef>
                <a:spcPct val="0"/>
              </a:spcBef>
              <a:buFontTx/>
              <a:buNone/>
            </a:pPr>
            <a:r>
              <a:rPr lang="en-US" altLang="en-US" sz="2000" b="1" dirty="0">
                <a:solidFill>
                  <a:schemeClr val="bg1"/>
                </a:solidFill>
                <a:latin typeface="Book Antiqua" panose="02040602050305030304" pitchFamily="18" charset="0"/>
              </a:rPr>
              <a:t>CAUSES OF LOSS ARE CHEMICAL-HEAVY AGRICULTURE, DEFORESTATION, AND </a:t>
            </a:r>
            <a:r>
              <a:rPr lang="en-US" altLang="en-US" sz="2000" b="1" dirty="0">
                <a:solidFill>
                  <a:srgbClr val="FFFF00"/>
                </a:solidFill>
                <a:latin typeface="Book Antiqua" panose="02040602050305030304" pitchFamily="18" charset="0"/>
              </a:rPr>
              <a:t>GLOBAL WARMING</a:t>
            </a:r>
            <a:r>
              <a:rPr lang="en-US" altLang="en-US" sz="2000" b="1" dirty="0">
                <a:solidFill>
                  <a:schemeClr val="bg1"/>
                </a:solidFill>
                <a:latin typeface="Book Antiqua" panose="02040602050305030304" pitchFamily="18" charset="0"/>
              </a:rPr>
              <a:t>.</a:t>
            </a:r>
          </a:p>
          <a:p>
            <a:pPr algn="ctr" eaLnBrk="1" hangingPunct="1">
              <a:spcBef>
                <a:spcPct val="0"/>
              </a:spcBef>
              <a:buFontTx/>
              <a:buNone/>
            </a:pPr>
            <a:endParaRPr lang="en-US" altLang="en-US" sz="2000" b="1" dirty="0">
              <a:solidFill>
                <a:schemeClr val="bg1"/>
              </a:solidFill>
              <a:latin typeface="Book Antiqua" panose="02040602050305030304" pitchFamily="18" charset="0"/>
            </a:endParaRPr>
          </a:p>
          <a:p>
            <a:pPr algn="ctr" eaLnBrk="1" hangingPunct="1">
              <a:spcBef>
                <a:spcPct val="0"/>
              </a:spcBef>
              <a:buFontTx/>
              <a:buNone/>
            </a:pPr>
            <a:r>
              <a:rPr lang="en-US" altLang="en-US" sz="2000" b="1" dirty="0">
                <a:solidFill>
                  <a:srgbClr val="FFFF00"/>
                </a:solidFill>
                <a:latin typeface="Book Antiqua" panose="02040602050305030304" pitchFamily="18" charset="0"/>
              </a:rPr>
              <a:t>SOIL PLAYS A KEY ROLE IN ABSORBING CARBON</a:t>
            </a:r>
            <a:r>
              <a:rPr lang="en-US" altLang="en-US" sz="2000" b="1" dirty="0">
                <a:solidFill>
                  <a:schemeClr val="bg1"/>
                </a:solidFill>
                <a:latin typeface="Book Antiqua" panose="02040602050305030304" pitchFamily="18" charset="0"/>
              </a:rPr>
              <a:t>.  AS SOIL IS LOST, LESS CARBON IS ABSORBED, AND LAND IS FURTHER DEGRADED.</a:t>
            </a:r>
          </a:p>
          <a:p>
            <a:pPr algn="ctr" eaLnBrk="1" hangingPunct="1">
              <a:spcBef>
                <a:spcPct val="0"/>
              </a:spcBef>
              <a:buFontTx/>
              <a:buNone/>
            </a:pPr>
            <a:endParaRPr lang="en-US" altLang="en-US" sz="2000" b="1" dirty="0">
              <a:solidFill>
                <a:schemeClr val="bg1"/>
              </a:solidFill>
              <a:latin typeface="Book Antiqua" panose="02040602050305030304" pitchFamily="18" charset="0"/>
            </a:endParaRPr>
          </a:p>
          <a:p>
            <a:pPr algn="ctr" eaLnBrk="1" hangingPunct="1">
              <a:spcBef>
                <a:spcPct val="0"/>
              </a:spcBef>
              <a:buFontTx/>
              <a:buNone/>
            </a:pPr>
            <a:r>
              <a:rPr lang="en-US" altLang="en-US" sz="2000" b="1" dirty="0">
                <a:solidFill>
                  <a:srgbClr val="FFFF00"/>
                </a:solidFill>
                <a:latin typeface="Book Antiqua" panose="02040602050305030304" pitchFamily="18" charset="0"/>
              </a:rPr>
              <a:t>WE ARE LOSING 30 SOCCER FIELDS EVERY MINUTE</a:t>
            </a:r>
            <a:r>
              <a:rPr lang="en-US" altLang="en-US" sz="2000" b="1" dirty="0">
                <a:solidFill>
                  <a:schemeClr val="bg1"/>
                </a:solidFill>
                <a:latin typeface="Book Antiqua" panose="02040602050305030304" pitchFamily="18" charset="0"/>
              </a:rPr>
              <a:t>.</a:t>
            </a:r>
          </a:p>
          <a:p>
            <a:pPr algn="ctr" eaLnBrk="1" hangingPunct="1">
              <a:spcBef>
                <a:spcPct val="0"/>
              </a:spcBef>
              <a:buFontTx/>
              <a:buNone/>
            </a:pPr>
            <a:endParaRPr lang="en-US" altLang="en-US" sz="2000" b="1" dirty="0">
              <a:solidFill>
                <a:schemeClr val="bg1"/>
              </a:solidFill>
              <a:latin typeface="Book Antiqua" panose="02040602050305030304" pitchFamily="18" charset="0"/>
            </a:endParaRPr>
          </a:p>
          <a:p>
            <a:pPr algn="ctr" eaLnBrk="1" hangingPunct="1">
              <a:spcBef>
                <a:spcPct val="0"/>
              </a:spcBef>
              <a:buFontTx/>
              <a:buNone/>
            </a:pPr>
            <a:r>
              <a:rPr lang="en-US" altLang="en-US" sz="2000" b="1" dirty="0">
                <a:solidFill>
                  <a:srgbClr val="FFFF00"/>
                </a:solidFill>
                <a:latin typeface="Book Antiqua" panose="02040602050305030304" pitchFamily="18" charset="0"/>
              </a:rPr>
              <a:t>BY 2050, PRODUCTIVE LAND PER PERSON WILL BE A QUARTER OF WHAT IT WAS IN 1960.  WITHIN 60 YEARS, IT WILL BE COMPLETELY GONE</a:t>
            </a:r>
            <a:r>
              <a:rPr lang="en-US" altLang="en-US" sz="2000" b="1" dirty="0">
                <a:solidFill>
                  <a:schemeClr val="bg1"/>
                </a:solidFill>
                <a:latin typeface="Book Antiqua" panose="02040602050305030304" pitchFamily="18" charset="0"/>
              </a:rPr>
              <a:t>.</a:t>
            </a:r>
          </a:p>
          <a:p>
            <a:pPr algn="ctr" eaLnBrk="1" hangingPunct="1">
              <a:spcBef>
                <a:spcPct val="0"/>
              </a:spcBef>
              <a:buFontTx/>
              <a:buNone/>
            </a:pPr>
            <a:endParaRPr lang="en-US" altLang="en-US" sz="2000" b="1" dirty="0">
              <a:solidFill>
                <a:schemeClr val="bg1"/>
              </a:solidFill>
              <a:latin typeface="Book Antiqua" panose="02040602050305030304" pitchFamily="18" charset="0"/>
            </a:endParaRPr>
          </a:p>
          <a:p>
            <a:pPr algn="ctr" eaLnBrk="1" hangingPunct="1">
              <a:spcBef>
                <a:spcPct val="0"/>
              </a:spcBef>
              <a:buFontTx/>
              <a:buNone/>
            </a:pPr>
            <a:r>
              <a:rPr lang="en-US" altLang="en-US" sz="1400" dirty="0">
                <a:solidFill>
                  <a:schemeClr val="bg1"/>
                </a:solidFill>
                <a:latin typeface="+mj-lt"/>
              </a:rPr>
              <a:t>(https://www.scientificamerican.com/article/only-60-years-of-farming-left-if-soil-degradation-continues)</a:t>
            </a:r>
          </a:p>
        </p:txBody>
      </p:sp>
    </p:spTree>
    <p:extLst>
      <p:ext uri="{BB962C8B-B14F-4D97-AF65-F5344CB8AC3E}">
        <p14:creationId xmlns:p14="http://schemas.microsoft.com/office/powerpoint/2010/main" val="92767369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ext Box 2"/>
          <p:cNvSpPr txBox="1">
            <a:spLocks noChangeArrowheads="1"/>
          </p:cNvSpPr>
          <p:nvPr/>
        </p:nvSpPr>
        <p:spPr bwMode="auto">
          <a:xfrm>
            <a:off x="228600" y="533400"/>
            <a:ext cx="8763000" cy="621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dirty="0">
                <a:solidFill>
                  <a:srgbClr val="FFFF00"/>
                </a:solidFill>
                <a:latin typeface="Book Antiqua" panose="02040602050305030304" pitchFamily="18" charset="0"/>
              </a:rPr>
              <a:t>NEWS REPORTS:</a:t>
            </a:r>
          </a:p>
          <a:p>
            <a:pPr algn="ctr" eaLnBrk="1" hangingPunct="1">
              <a:spcBef>
                <a:spcPct val="0"/>
              </a:spcBef>
              <a:buFontTx/>
              <a:buNone/>
            </a:pPr>
            <a:endParaRPr lang="en-US" altLang="en-US" sz="2000" b="1" dirty="0">
              <a:solidFill>
                <a:schemeClr val="bg1"/>
              </a:solidFill>
              <a:latin typeface="Book Antiqua" panose="02040602050305030304" pitchFamily="18" charset="0"/>
            </a:endParaRPr>
          </a:p>
          <a:p>
            <a:pPr algn="ctr" eaLnBrk="1" hangingPunct="1">
              <a:spcBef>
                <a:spcPct val="0"/>
              </a:spcBef>
              <a:buNone/>
            </a:pPr>
            <a:r>
              <a:rPr lang="en-US" altLang="en-US" sz="2000" b="1" dirty="0">
                <a:solidFill>
                  <a:schemeClr val="bg1"/>
                </a:solidFill>
                <a:latin typeface="Book Antiqua" panose="02040602050305030304" pitchFamily="18" charset="0"/>
              </a:rPr>
              <a:t>TOP SOIL IS DISAPPEARING - 95 PERCENT OF OUR FOOD COMES FROM SOIL.</a:t>
            </a:r>
          </a:p>
          <a:p>
            <a:pPr algn="ctr" eaLnBrk="1" hangingPunct="1">
              <a:spcBef>
                <a:spcPct val="0"/>
              </a:spcBef>
              <a:buFontTx/>
              <a:buNone/>
            </a:pPr>
            <a:endParaRPr lang="en-US" altLang="en-US" sz="2000" b="1" dirty="0">
              <a:solidFill>
                <a:schemeClr val="bg1"/>
              </a:solidFill>
              <a:latin typeface="Book Antiqua" panose="02040602050305030304" pitchFamily="18" charset="0"/>
            </a:endParaRPr>
          </a:p>
          <a:p>
            <a:pPr algn="ctr" eaLnBrk="1" hangingPunct="1">
              <a:spcBef>
                <a:spcPct val="0"/>
              </a:spcBef>
              <a:buFontTx/>
              <a:buNone/>
            </a:pPr>
            <a:r>
              <a:rPr lang="en-US" altLang="en-US" sz="2000" b="1" dirty="0">
                <a:solidFill>
                  <a:schemeClr val="bg1"/>
                </a:solidFill>
                <a:latin typeface="Book Antiqua" panose="02040602050305030304" pitchFamily="18" charset="0"/>
              </a:rPr>
              <a:t>CAUSES OF LOSS ARE CHEMICAL-HEAVY AGRICULTURE, DEFORESTATION, AND GLOBAL WARMING.</a:t>
            </a:r>
          </a:p>
          <a:p>
            <a:pPr algn="ctr" eaLnBrk="1" hangingPunct="1">
              <a:spcBef>
                <a:spcPct val="0"/>
              </a:spcBef>
              <a:buFontTx/>
              <a:buNone/>
            </a:pPr>
            <a:endParaRPr lang="en-US" altLang="en-US" sz="2000" b="1" dirty="0">
              <a:solidFill>
                <a:schemeClr val="bg1"/>
              </a:solidFill>
              <a:latin typeface="Book Antiqua" panose="02040602050305030304" pitchFamily="18" charset="0"/>
            </a:endParaRPr>
          </a:p>
          <a:p>
            <a:pPr algn="ctr" eaLnBrk="1" hangingPunct="1">
              <a:spcBef>
                <a:spcPct val="0"/>
              </a:spcBef>
              <a:buFontTx/>
              <a:buNone/>
            </a:pPr>
            <a:r>
              <a:rPr lang="en-US" altLang="en-US" sz="2000" b="1" dirty="0">
                <a:solidFill>
                  <a:schemeClr val="bg1"/>
                </a:solidFill>
                <a:latin typeface="Book Antiqua" panose="02040602050305030304" pitchFamily="18" charset="0"/>
              </a:rPr>
              <a:t>SOIL PLAYS A KEY ROLE IN ABSORBING CARBON.  AS SOIL IS LOST, LESS CARBON IS ABSORBED, AND LAND IS FURTHER DEGRADED.</a:t>
            </a:r>
          </a:p>
          <a:p>
            <a:pPr algn="ctr" eaLnBrk="1" hangingPunct="1">
              <a:spcBef>
                <a:spcPct val="0"/>
              </a:spcBef>
              <a:buFontTx/>
              <a:buNone/>
            </a:pPr>
            <a:endParaRPr lang="en-US" altLang="en-US" sz="2000" b="1" dirty="0">
              <a:solidFill>
                <a:schemeClr val="bg1"/>
              </a:solidFill>
              <a:latin typeface="Book Antiqua" panose="02040602050305030304" pitchFamily="18" charset="0"/>
            </a:endParaRPr>
          </a:p>
          <a:p>
            <a:pPr algn="ctr" eaLnBrk="1" hangingPunct="1">
              <a:spcBef>
                <a:spcPct val="0"/>
              </a:spcBef>
              <a:buFontTx/>
              <a:buNone/>
            </a:pPr>
            <a:r>
              <a:rPr lang="en-US" altLang="en-US" sz="2000" b="1" dirty="0">
                <a:solidFill>
                  <a:schemeClr val="bg1"/>
                </a:solidFill>
                <a:latin typeface="Book Antiqua" panose="02040602050305030304" pitchFamily="18" charset="0"/>
              </a:rPr>
              <a:t>WE ARE LOSING 30 SOCCER FIELDS EVERY MINUTE.</a:t>
            </a:r>
          </a:p>
          <a:p>
            <a:pPr algn="ctr" eaLnBrk="1" hangingPunct="1">
              <a:spcBef>
                <a:spcPct val="0"/>
              </a:spcBef>
              <a:buFontTx/>
              <a:buNone/>
            </a:pPr>
            <a:endParaRPr lang="en-US" altLang="en-US" sz="2000" b="1" dirty="0">
              <a:solidFill>
                <a:schemeClr val="bg1"/>
              </a:solidFill>
              <a:latin typeface="Book Antiqua" panose="02040602050305030304" pitchFamily="18" charset="0"/>
            </a:endParaRPr>
          </a:p>
          <a:p>
            <a:pPr algn="ctr" eaLnBrk="1" hangingPunct="1">
              <a:spcBef>
                <a:spcPct val="0"/>
              </a:spcBef>
              <a:buFontTx/>
              <a:buNone/>
            </a:pPr>
            <a:r>
              <a:rPr lang="en-US" altLang="en-US" sz="2000" b="1" dirty="0">
                <a:solidFill>
                  <a:schemeClr val="bg1"/>
                </a:solidFill>
                <a:latin typeface="Book Antiqua" panose="02040602050305030304" pitchFamily="18" charset="0"/>
              </a:rPr>
              <a:t>BY 2050, PRODUCTIVE LAND PER PERSON WILL BE A QUARTER OF WHAT IT WAS IN 1960.  WITHIN 60 YEARS, IT WILL BE COMPLETELY GONE.</a:t>
            </a:r>
          </a:p>
          <a:p>
            <a:pPr algn="ctr" eaLnBrk="1" hangingPunct="1">
              <a:spcBef>
                <a:spcPct val="0"/>
              </a:spcBef>
              <a:buFontTx/>
              <a:buNone/>
            </a:pPr>
            <a:endParaRPr lang="en-US" altLang="en-US" sz="2000" b="1" dirty="0">
              <a:solidFill>
                <a:schemeClr val="bg1"/>
              </a:solidFill>
              <a:latin typeface="Book Antiqua" panose="02040602050305030304" pitchFamily="18" charset="0"/>
            </a:endParaRPr>
          </a:p>
          <a:p>
            <a:pPr algn="ctr" eaLnBrk="1" hangingPunct="1">
              <a:spcBef>
                <a:spcPct val="0"/>
              </a:spcBef>
              <a:buNone/>
            </a:pPr>
            <a:r>
              <a:rPr lang="en-US" altLang="en-US" sz="1400" dirty="0">
                <a:solidFill>
                  <a:schemeClr val="bg1"/>
                </a:solidFill>
              </a:rPr>
              <a:t>(https://</a:t>
            </a:r>
            <a:r>
              <a:rPr lang="en-US" altLang="en-US" sz="1400" dirty="0" err="1">
                <a:solidFill>
                  <a:schemeClr val="bg1"/>
                </a:solidFill>
              </a:rPr>
              <a:t>www.scientificamerican.com</a:t>
            </a:r>
            <a:r>
              <a:rPr lang="en-US" altLang="en-US" sz="1400" dirty="0">
                <a:solidFill>
                  <a:schemeClr val="bg1"/>
                </a:solidFill>
              </a:rPr>
              <a:t>/article/only-60-years-of-farming-left-if-soil-degradation-continues)</a:t>
            </a:r>
          </a:p>
          <a:p>
            <a:pPr algn="ctr" eaLnBrk="1" hangingPunct="1">
              <a:spcBef>
                <a:spcPct val="0"/>
              </a:spcBef>
              <a:buFontTx/>
              <a:buNone/>
            </a:pPr>
            <a:endParaRPr lang="en-US" altLang="en-US" sz="2000" b="1" dirty="0">
              <a:solidFill>
                <a:schemeClr val="bg1"/>
              </a:solidFill>
              <a:latin typeface="Book Antiqua" panose="02040602050305030304" pitchFamily="18" charset="0"/>
            </a:endParaRPr>
          </a:p>
        </p:txBody>
      </p:sp>
      <p:sp>
        <p:nvSpPr>
          <p:cNvPr id="2" name="TextBox 1">
            <a:extLst>
              <a:ext uri="{FF2B5EF4-FFF2-40B4-BE49-F238E27FC236}">
                <a16:creationId xmlns:a16="http://schemas.microsoft.com/office/drawing/2014/main" id="{70738AC0-116C-AC43-9C22-D550D722AB98}"/>
              </a:ext>
            </a:extLst>
          </p:cNvPr>
          <p:cNvSpPr txBox="1"/>
          <p:nvPr/>
        </p:nvSpPr>
        <p:spPr>
          <a:xfrm>
            <a:off x="685800" y="326026"/>
            <a:ext cx="7848600" cy="5970865"/>
          </a:xfrm>
          <a:prstGeom prst="rect">
            <a:avLst/>
          </a:prstGeom>
          <a:solidFill>
            <a:srgbClr val="FFFF00">
              <a:alpha val="95000"/>
            </a:srgbClr>
          </a:solidFill>
          <a:ln w="38100">
            <a:solidFill>
              <a:schemeClr val="tx1"/>
            </a:solidFill>
          </a:ln>
          <a:effectLst>
            <a:outerShdw blurRad="50800" dist="38100" dir="2700000" algn="tl" rotWithShape="0">
              <a:prstClr val="black">
                <a:alpha val="40000"/>
              </a:prstClr>
            </a:outerShdw>
          </a:effectLst>
        </p:spPr>
        <p:txBody>
          <a:bodyPr wrap="square" rtlCol="0">
            <a:spAutoFit/>
          </a:bodyPr>
          <a:lstStyle/>
          <a:p>
            <a:pPr algn="ctr"/>
            <a:endParaRPr lang="en-US" b="1" dirty="0">
              <a:solidFill>
                <a:schemeClr val="tx1"/>
              </a:solidFill>
            </a:endParaRPr>
          </a:p>
          <a:p>
            <a:pPr algn="ctr"/>
            <a:endParaRPr lang="en-US" b="1" dirty="0">
              <a:solidFill>
                <a:schemeClr val="tx1"/>
              </a:solidFill>
            </a:endParaRPr>
          </a:p>
          <a:p>
            <a:pPr algn="ctr"/>
            <a:r>
              <a:rPr lang="en-US" b="1" dirty="0">
                <a:solidFill>
                  <a:schemeClr val="tx1"/>
                </a:solidFill>
              </a:rPr>
              <a:t>2019:</a:t>
            </a:r>
          </a:p>
          <a:p>
            <a:pPr algn="ctr"/>
            <a:endParaRPr lang="en-US" dirty="0">
              <a:solidFill>
                <a:schemeClr val="tx1"/>
              </a:solidFill>
            </a:endParaRPr>
          </a:p>
          <a:p>
            <a:pPr algn="ctr"/>
            <a:r>
              <a:rPr lang="en-US" sz="2000" dirty="0">
                <a:solidFill>
                  <a:schemeClr val="tx1"/>
                </a:solidFill>
              </a:rPr>
              <a:t>“A half-billion people already live in places turning into desert, and soil is being lost between 10 and 100 times faster than it is forming, according to the report.”</a:t>
            </a:r>
          </a:p>
          <a:p>
            <a:pPr algn="ctr"/>
            <a:endParaRPr lang="en-US" sz="2000" dirty="0">
              <a:solidFill>
                <a:schemeClr val="tx1"/>
              </a:solidFill>
            </a:endParaRPr>
          </a:p>
          <a:p>
            <a:pPr algn="ctr"/>
            <a:r>
              <a:rPr lang="en-US" sz="2000" dirty="0">
                <a:solidFill>
                  <a:schemeClr val="tx1"/>
                </a:solidFill>
              </a:rPr>
              <a:t>“A particular danger is that food crises could develop on several continents at once, said Cynthia Rosenzweig, a senior research scientist at the </a:t>
            </a:r>
            <a:r>
              <a:rPr lang="en-US" sz="2000" b="1" dirty="0">
                <a:solidFill>
                  <a:schemeClr val="tx1"/>
                </a:solidFill>
              </a:rPr>
              <a:t>NASA Goddard Institute for Space Studies </a:t>
            </a:r>
            <a:r>
              <a:rPr lang="en-US" sz="2000" dirty="0">
                <a:solidFill>
                  <a:schemeClr val="tx1"/>
                </a:solidFill>
              </a:rPr>
              <a:t>and one of the lead authors of the report. ’The potential risk of multi-breadbasket failure is increasing,’ she said. ‘All of these things are happening at the same time.’”</a:t>
            </a:r>
          </a:p>
          <a:p>
            <a:pPr algn="ctr"/>
            <a:endParaRPr lang="en-US" sz="2000" dirty="0">
              <a:solidFill>
                <a:schemeClr val="tx1"/>
              </a:solidFill>
            </a:endParaRPr>
          </a:p>
          <a:p>
            <a:pPr algn="ctr"/>
            <a:endParaRPr lang="en-US" dirty="0">
              <a:solidFill>
                <a:schemeClr val="tx1"/>
              </a:solidFill>
            </a:endParaRPr>
          </a:p>
          <a:p>
            <a:pPr algn="ctr"/>
            <a:r>
              <a:rPr lang="en-US" sz="1400" dirty="0">
                <a:solidFill>
                  <a:schemeClr val="tx1"/>
                </a:solidFill>
              </a:rPr>
              <a:t>(https://</a:t>
            </a:r>
            <a:r>
              <a:rPr lang="en-US" sz="1400" dirty="0" err="1">
                <a:solidFill>
                  <a:schemeClr val="tx1"/>
                </a:solidFill>
              </a:rPr>
              <a:t>www.nytimes.com</a:t>
            </a:r>
            <a:r>
              <a:rPr lang="en-US" sz="1400" dirty="0">
                <a:solidFill>
                  <a:schemeClr val="tx1"/>
                </a:solidFill>
              </a:rPr>
              <a:t>/2019/08/08/climate/</a:t>
            </a:r>
            <a:r>
              <a:rPr lang="en-US" sz="1400" dirty="0" err="1">
                <a:solidFill>
                  <a:schemeClr val="tx1"/>
                </a:solidFill>
              </a:rPr>
              <a:t>climate-change-food-supply.html?action</a:t>
            </a:r>
            <a:r>
              <a:rPr lang="en-US" sz="1400" dirty="0">
                <a:solidFill>
                  <a:schemeClr val="tx1"/>
                </a:solidFill>
              </a:rPr>
              <a:t>=</a:t>
            </a:r>
            <a:r>
              <a:rPr lang="en-US" sz="1400" dirty="0" err="1">
                <a:solidFill>
                  <a:schemeClr val="tx1"/>
                </a:solidFill>
              </a:rPr>
              <a:t>click&amp;module</a:t>
            </a:r>
            <a:r>
              <a:rPr lang="en-US" sz="1400" dirty="0">
                <a:solidFill>
                  <a:schemeClr val="tx1"/>
                </a:solidFill>
              </a:rPr>
              <a:t>=Top%20Stories&amp;pgtype=Homepage)</a:t>
            </a:r>
          </a:p>
          <a:p>
            <a:pPr algn="ctr"/>
            <a:endParaRPr lang="en-US" dirty="0">
              <a:solidFill>
                <a:schemeClr val="tx1"/>
              </a:solidFill>
            </a:endParaRPr>
          </a:p>
          <a:p>
            <a:pPr algn="ctr"/>
            <a:endParaRPr lang="en-US" dirty="0">
              <a:solidFill>
                <a:schemeClr val="tx1"/>
              </a:solidFill>
            </a:endParaRPr>
          </a:p>
        </p:txBody>
      </p:sp>
    </p:spTree>
    <p:extLst>
      <p:ext uri="{BB962C8B-B14F-4D97-AF65-F5344CB8AC3E}">
        <p14:creationId xmlns:p14="http://schemas.microsoft.com/office/powerpoint/2010/main" val="7704602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ext Box 2"/>
          <p:cNvSpPr txBox="1">
            <a:spLocks noChangeArrowheads="1"/>
          </p:cNvSpPr>
          <p:nvPr/>
        </p:nvSpPr>
        <p:spPr bwMode="auto">
          <a:xfrm>
            <a:off x="228600" y="533400"/>
            <a:ext cx="8763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a:solidFill>
                  <a:srgbClr val="FFFF00"/>
                </a:solidFill>
                <a:latin typeface="Book Antiqua" panose="02040602050305030304" pitchFamily="18" charset="0"/>
              </a:rPr>
              <a:t>NEWS REPORTS:</a:t>
            </a:r>
          </a:p>
        </p:txBody>
      </p:sp>
      <p:pic>
        <p:nvPicPr>
          <p:cNvPr id="98307" name="Picture 2"/>
          <p:cNvPicPr>
            <a:picLocks noChangeAspect="1" noChangeArrowheads="1"/>
          </p:cNvPicPr>
          <p:nvPr/>
        </p:nvPicPr>
        <p:blipFill>
          <a:blip r:embed="rId2">
            <a:extLst>
              <a:ext uri="{28A0092B-C50C-407E-A947-70E740481C1C}">
                <a14:useLocalDpi xmlns:a14="http://schemas.microsoft.com/office/drawing/2010/main" val="0"/>
              </a:ext>
            </a:extLst>
          </a:blip>
          <a:srcRect l="36494" t="15141" r="3935" b="14516"/>
          <a:stretch>
            <a:fillRect/>
          </a:stretch>
        </p:blipFill>
        <p:spPr bwMode="auto">
          <a:xfrm>
            <a:off x="595313" y="1066800"/>
            <a:ext cx="8029575" cy="533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8308" name="TextBox 1"/>
          <p:cNvSpPr txBox="1">
            <a:spLocks noChangeArrowheads="1"/>
          </p:cNvSpPr>
          <p:nvPr/>
        </p:nvSpPr>
        <p:spPr bwMode="auto">
          <a:xfrm>
            <a:off x="3257505" y="6496942"/>
            <a:ext cx="2628989" cy="307777"/>
          </a:xfrm>
          <a:prstGeom prst="rect">
            <a:avLst/>
          </a:prstGeom>
          <a:noFill/>
          <a:ln>
            <a:noFill/>
          </a:ln>
          <a:effectLst>
            <a:outerShdw blurRad="50800" dist="38100" dir="2700000" algn="tl" rotWithShape="0">
              <a:prstClr val="black">
                <a:alpha val="40000"/>
              </a:prstClr>
            </a:outerShdw>
          </a:effec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dirty="0">
                <a:solidFill>
                  <a:schemeClr val="bg1"/>
                </a:solidFill>
              </a:rPr>
              <a:t>(http://</a:t>
            </a:r>
            <a:r>
              <a:rPr lang="en-US" altLang="en-US" sz="1400" dirty="0" err="1">
                <a:solidFill>
                  <a:schemeClr val="bg1"/>
                </a:solidFill>
              </a:rPr>
              <a:t>droughtmonitor.unl.edu</a:t>
            </a:r>
            <a:r>
              <a:rPr lang="en-US" altLang="en-US" sz="1400" dirty="0">
                <a:solidFill>
                  <a:schemeClr val="bg1"/>
                </a:solidFill>
              </a:rPr>
              <a:t>/)</a:t>
            </a:r>
          </a:p>
        </p:txBody>
      </p:sp>
      <p:sp>
        <p:nvSpPr>
          <p:cNvPr id="6" name="Rectangle 5"/>
          <p:cNvSpPr/>
          <p:nvPr/>
        </p:nvSpPr>
        <p:spPr bwMode="auto">
          <a:xfrm>
            <a:off x="762000" y="2286000"/>
            <a:ext cx="2971800" cy="2590800"/>
          </a:xfrm>
          <a:prstGeom prst="rect">
            <a:avLst/>
          </a:prstGeom>
          <a:noFill/>
          <a:ln w="69850" cap="flat" cmpd="sng" algn="ctr">
            <a:solidFill>
              <a:srgbClr val="FFC000"/>
            </a:solidFill>
            <a:prstDash val="solid"/>
            <a:round/>
            <a:headEnd type="none" w="med" len="med"/>
            <a:tailEnd type="none" w="med" len="med"/>
          </a:ln>
          <a:effectLst>
            <a:outerShdw blurRad="50800" dist="38100" algn="l" rotWithShape="0">
              <a:schemeClr val="tx1">
                <a:alpha val="40000"/>
              </a:schemeClr>
            </a:outerShdw>
          </a:effectLst>
        </p:spPr>
        <p:txBody>
          <a:bodyPr/>
          <a:lstStyle/>
          <a:p>
            <a:pPr eaLnBrk="1" hangingPunct="1">
              <a:defRPr/>
            </a:pPr>
            <a:endParaRPr lang="en-US">
              <a:latin typeface="Arial" charset="0"/>
            </a:endParaRPr>
          </a:p>
        </p:txBody>
      </p:sp>
      <p:sp>
        <p:nvSpPr>
          <p:cNvPr id="98310" name="TextBox 1"/>
          <p:cNvSpPr txBox="1">
            <a:spLocks noChangeArrowheads="1"/>
          </p:cNvSpPr>
          <p:nvPr/>
        </p:nvSpPr>
        <p:spPr bwMode="auto">
          <a:xfrm>
            <a:off x="3962400" y="4114800"/>
            <a:ext cx="4267200" cy="523220"/>
          </a:xfrm>
          <a:prstGeom prst="rect">
            <a:avLst/>
          </a:prstGeom>
          <a:solidFill>
            <a:srgbClr val="FFFF00">
              <a:alpha val="95000"/>
            </a:srgbClr>
          </a:solidFill>
          <a:ln w="63500">
            <a:solidFill>
              <a:schemeClr val="tx1"/>
            </a:solidFill>
            <a:miter lim="800000"/>
            <a:headEnd/>
            <a:tailEnd/>
          </a:ln>
          <a:effectLst>
            <a:outerShdw blurRad="50800" dist="38100" dir="2700000" algn="tl" rotWithShape="0">
              <a:prstClr val="black">
                <a:alpha val="40000"/>
              </a:prstClr>
            </a:outerShdw>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dirty="0"/>
              <a:t>“Exceptional Drought”</a:t>
            </a:r>
          </a:p>
        </p:txBody>
      </p:sp>
      <p:cxnSp>
        <p:nvCxnSpPr>
          <p:cNvPr id="98311" name="Straight Arrow Connector 3"/>
          <p:cNvCxnSpPr>
            <a:cxnSpLocks noChangeShapeType="1"/>
          </p:cNvCxnSpPr>
          <p:nvPr/>
        </p:nvCxnSpPr>
        <p:spPr bwMode="auto">
          <a:xfrm flipH="1" flipV="1">
            <a:off x="1600200" y="4038600"/>
            <a:ext cx="2362200" cy="338138"/>
          </a:xfrm>
          <a:prstGeom prst="straightConnector1">
            <a:avLst/>
          </a:prstGeom>
          <a:noFill/>
          <a:ln w="50800" algn="ctr">
            <a:solidFill>
              <a:schemeClr val="tx1"/>
            </a:solidFill>
            <a:round/>
            <a:headEnd/>
            <a:tailEnd type="arrow" w="med" len="me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cxn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1">
            <a:extLst>
              <a:ext uri="{FF2B5EF4-FFF2-40B4-BE49-F238E27FC236}">
                <a16:creationId xmlns:a16="http://schemas.microsoft.com/office/drawing/2014/main" id="{FAF24FBE-3A08-0140-BDF2-C13147F1AA55}"/>
              </a:ext>
            </a:extLst>
          </p:cNvPr>
          <p:cNvSpPr txBox="1">
            <a:spLocks noChangeArrowheads="1"/>
          </p:cNvSpPr>
          <p:nvPr/>
        </p:nvSpPr>
        <p:spPr bwMode="auto">
          <a:xfrm>
            <a:off x="2863056" y="6139656"/>
            <a:ext cx="3570273" cy="369332"/>
          </a:xfrm>
          <a:prstGeom prst="rect">
            <a:avLst/>
          </a:prstGeom>
          <a:no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dirty="0">
                <a:solidFill>
                  <a:schemeClr val="bg1"/>
                </a:solidFill>
              </a:rPr>
              <a:t>(http://</a:t>
            </a:r>
            <a:r>
              <a:rPr lang="en-US" altLang="en-US" sz="1800" b="1" dirty="0" err="1">
                <a:solidFill>
                  <a:schemeClr val="bg1"/>
                </a:solidFill>
              </a:rPr>
              <a:t>droughtmonitor.unl.edu</a:t>
            </a:r>
            <a:r>
              <a:rPr lang="en-US" altLang="en-US" sz="1800" b="1" dirty="0">
                <a:solidFill>
                  <a:schemeClr val="bg1"/>
                </a:solidFill>
              </a:rPr>
              <a:t>)</a:t>
            </a:r>
            <a:endParaRPr lang="en-US" altLang="en-US" sz="1800" b="1" dirty="0"/>
          </a:p>
        </p:txBody>
      </p:sp>
      <p:sp>
        <p:nvSpPr>
          <p:cNvPr id="98306" name="Text Box 2"/>
          <p:cNvSpPr txBox="1">
            <a:spLocks noChangeArrowheads="1"/>
          </p:cNvSpPr>
          <p:nvPr/>
        </p:nvSpPr>
        <p:spPr bwMode="auto">
          <a:xfrm>
            <a:off x="228600" y="533400"/>
            <a:ext cx="8763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a:solidFill>
                  <a:srgbClr val="FFFF00"/>
                </a:solidFill>
                <a:latin typeface="Book Antiqua" panose="02040602050305030304" pitchFamily="18" charset="0"/>
              </a:rPr>
              <a:t>NEWS REPORTS:</a:t>
            </a:r>
          </a:p>
        </p:txBody>
      </p:sp>
      <p:cxnSp>
        <p:nvCxnSpPr>
          <p:cNvPr id="98311" name="Straight Arrow Connector 3"/>
          <p:cNvCxnSpPr>
            <a:cxnSpLocks noChangeShapeType="1"/>
          </p:cNvCxnSpPr>
          <p:nvPr/>
        </p:nvCxnSpPr>
        <p:spPr bwMode="auto">
          <a:xfrm flipH="1" flipV="1">
            <a:off x="1600200" y="4038600"/>
            <a:ext cx="2362200" cy="338138"/>
          </a:xfrm>
          <a:prstGeom prst="straightConnector1">
            <a:avLst/>
          </a:prstGeom>
          <a:noFill/>
          <a:ln w="50800" algn="ctr">
            <a:solidFill>
              <a:schemeClr val="tx1"/>
            </a:solidFill>
            <a:round/>
            <a:headEnd/>
            <a:tailEnd type="arrow" w="med" len="me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cxnSp>
      <p:pic>
        <p:nvPicPr>
          <p:cNvPr id="3" name="Picture 2" descr="Graphical user interface, website&#10;&#10;Description automatically generated">
            <a:extLst>
              <a:ext uri="{FF2B5EF4-FFF2-40B4-BE49-F238E27FC236}">
                <a16:creationId xmlns:a16="http://schemas.microsoft.com/office/drawing/2014/main" id="{CD9E5808-7FCE-4941-B1F0-8FCC07310085}"/>
              </a:ext>
            </a:extLst>
          </p:cNvPr>
          <p:cNvPicPr>
            <a:picLocks noChangeAspect="1"/>
          </p:cNvPicPr>
          <p:nvPr/>
        </p:nvPicPr>
        <p:blipFill rotWithShape="1">
          <a:blip r:embed="rId2">
            <a:extLst>
              <a:ext uri="{28A0092B-C50C-407E-A947-70E740481C1C}">
                <a14:useLocalDpi xmlns:a14="http://schemas.microsoft.com/office/drawing/2010/main" val="0"/>
              </a:ext>
            </a:extLst>
          </a:blip>
          <a:srcRect l="6666" t="15600" r="10000" b="12945"/>
          <a:stretch/>
        </p:blipFill>
        <p:spPr>
          <a:xfrm>
            <a:off x="383305" y="995363"/>
            <a:ext cx="8377390" cy="4038600"/>
          </a:xfrm>
          <a:prstGeom prst="rect">
            <a:avLst/>
          </a:prstGeom>
        </p:spPr>
      </p:pic>
      <p:sp>
        <p:nvSpPr>
          <p:cNvPr id="10" name="Rectangle 9">
            <a:extLst>
              <a:ext uri="{FF2B5EF4-FFF2-40B4-BE49-F238E27FC236}">
                <a16:creationId xmlns:a16="http://schemas.microsoft.com/office/drawing/2014/main" id="{D4D7B8B4-3FF3-C94C-BD00-AFE52D9ABCDF}"/>
              </a:ext>
            </a:extLst>
          </p:cNvPr>
          <p:cNvSpPr/>
          <p:nvPr/>
        </p:nvSpPr>
        <p:spPr bwMode="auto">
          <a:xfrm>
            <a:off x="990599" y="1400176"/>
            <a:ext cx="3209645" cy="2976562"/>
          </a:xfrm>
          <a:prstGeom prst="rect">
            <a:avLst/>
          </a:prstGeom>
          <a:noFill/>
          <a:ln w="69850" cap="flat" cmpd="sng" algn="ctr">
            <a:solidFill>
              <a:srgbClr val="FFC000"/>
            </a:solidFill>
            <a:prstDash val="solid"/>
            <a:round/>
            <a:headEnd type="none" w="med" len="med"/>
            <a:tailEnd type="none" w="med" len="med"/>
          </a:ln>
          <a:effectLst>
            <a:outerShdw blurRad="50800" dist="38100" algn="l" rotWithShape="0">
              <a:schemeClr val="tx1">
                <a:alpha val="40000"/>
              </a:schemeClr>
            </a:outerShdw>
          </a:effectLst>
        </p:spPr>
        <p:txBody>
          <a:bodyPr/>
          <a:lstStyle/>
          <a:p>
            <a:pPr eaLnBrk="1" hangingPunct="1">
              <a:defRPr/>
            </a:pPr>
            <a:endParaRPr lang="en-US">
              <a:latin typeface="Arial" charset="0"/>
            </a:endParaRPr>
          </a:p>
        </p:txBody>
      </p:sp>
      <p:sp>
        <p:nvSpPr>
          <p:cNvPr id="8" name="TextBox 7">
            <a:extLst>
              <a:ext uri="{FF2B5EF4-FFF2-40B4-BE49-F238E27FC236}">
                <a16:creationId xmlns:a16="http://schemas.microsoft.com/office/drawing/2014/main" id="{74041C7F-D267-2B44-9303-94A5009D10E3}"/>
              </a:ext>
            </a:extLst>
          </p:cNvPr>
          <p:cNvSpPr txBox="1"/>
          <p:nvPr/>
        </p:nvSpPr>
        <p:spPr>
          <a:xfrm>
            <a:off x="647700" y="382012"/>
            <a:ext cx="7848600" cy="6247864"/>
          </a:xfrm>
          <a:prstGeom prst="rect">
            <a:avLst/>
          </a:prstGeom>
          <a:solidFill>
            <a:srgbClr val="FFFF00">
              <a:alpha val="95000"/>
            </a:srgbClr>
          </a:solidFill>
          <a:ln w="38100">
            <a:solidFill>
              <a:schemeClr val="tx1"/>
            </a:solidFill>
          </a:ln>
          <a:effectLst>
            <a:outerShdw blurRad="50800" dist="38100" dir="2700000" algn="tl" rotWithShape="0">
              <a:prstClr val="black">
                <a:alpha val="40000"/>
              </a:prstClr>
            </a:outerShdw>
          </a:effectLst>
        </p:spPr>
        <p:txBody>
          <a:bodyPr wrap="square" rtlCol="0">
            <a:spAutoFit/>
          </a:bodyPr>
          <a:lstStyle/>
          <a:p>
            <a:pPr algn="ctr"/>
            <a:endParaRPr lang="en-US" b="1" dirty="0">
              <a:solidFill>
                <a:schemeClr val="tx1"/>
              </a:solidFill>
            </a:endParaRPr>
          </a:p>
          <a:p>
            <a:pPr algn="ctr"/>
            <a:endParaRPr lang="en-US" b="1" dirty="0">
              <a:solidFill>
                <a:schemeClr val="tx1"/>
              </a:solidFill>
            </a:endParaRPr>
          </a:p>
          <a:p>
            <a:pPr algn="ctr"/>
            <a:r>
              <a:rPr lang="en-US" b="1" dirty="0">
                <a:solidFill>
                  <a:schemeClr val="tx1"/>
                </a:solidFill>
              </a:rPr>
              <a:t>FEBRUARY 2022:</a:t>
            </a:r>
          </a:p>
          <a:p>
            <a:pPr algn="ctr"/>
            <a:endParaRPr lang="en-US" dirty="0">
              <a:solidFill>
                <a:schemeClr val="tx1"/>
              </a:solidFill>
            </a:endParaRPr>
          </a:p>
          <a:p>
            <a:pPr algn="ctr"/>
            <a:r>
              <a:rPr lang="en-US" sz="2000" dirty="0">
                <a:solidFill>
                  <a:schemeClr val="tx1"/>
                </a:solidFill>
              </a:rPr>
              <a:t>Drought in western United States now classified as a “megadrought,” according to an article in Nature Climate Change by Williams </a:t>
            </a:r>
            <a:r>
              <a:rPr lang="en-US" sz="2000" i="1" dirty="0">
                <a:solidFill>
                  <a:schemeClr val="tx1"/>
                </a:solidFill>
              </a:rPr>
              <a:t>et al.</a:t>
            </a:r>
            <a:r>
              <a:rPr lang="en-US" sz="2000" dirty="0">
                <a:solidFill>
                  <a:schemeClr val="tx1"/>
                </a:solidFill>
              </a:rPr>
              <a:t> (2022).</a:t>
            </a:r>
          </a:p>
          <a:p>
            <a:pPr algn="ctr"/>
            <a:endParaRPr lang="en-US" sz="2000" dirty="0">
              <a:solidFill>
                <a:schemeClr val="tx1"/>
              </a:solidFill>
            </a:endParaRPr>
          </a:p>
          <a:p>
            <a:pPr algn="ctr"/>
            <a:endParaRPr lang="en-US" sz="2000" dirty="0">
              <a:solidFill>
                <a:schemeClr val="tx1"/>
              </a:solidFill>
            </a:endParaRPr>
          </a:p>
          <a:p>
            <a:pPr algn="ctr"/>
            <a:r>
              <a:rPr lang="en-US" sz="2000" dirty="0">
                <a:solidFill>
                  <a:schemeClr val="tx1"/>
                </a:solidFill>
              </a:rPr>
              <a:t>“…after exceptional drought severity in 2021, </a:t>
            </a:r>
            <a:r>
              <a:rPr lang="en-US" sz="2000" b="1" dirty="0">
                <a:solidFill>
                  <a:schemeClr val="tx1"/>
                </a:solidFill>
              </a:rPr>
              <a:t>~19% of which is attributable to anthropogenic climate trends</a:t>
            </a:r>
            <a:r>
              <a:rPr lang="en-US" sz="2000" dirty="0">
                <a:solidFill>
                  <a:schemeClr val="tx1"/>
                </a:solidFill>
              </a:rPr>
              <a:t>, </a:t>
            </a:r>
            <a:r>
              <a:rPr lang="en-US" sz="2000" b="1" dirty="0">
                <a:solidFill>
                  <a:schemeClr val="tx1"/>
                </a:solidFill>
              </a:rPr>
              <a:t>2000–2021 was the driest 22-yr period since at least 800 [CE]</a:t>
            </a:r>
            <a:r>
              <a:rPr lang="en-US" sz="2000" dirty="0">
                <a:solidFill>
                  <a:schemeClr val="tx1"/>
                </a:solidFill>
              </a:rPr>
              <a:t>. This drought will very likely persist through 2022, matching the duration of the late-1500s megadrought.”</a:t>
            </a:r>
          </a:p>
          <a:p>
            <a:pPr algn="ctr"/>
            <a:endParaRPr lang="en-US" sz="2000"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r>
              <a:rPr lang="en-US" sz="1400" dirty="0">
                <a:solidFill>
                  <a:schemeClr val="tx1"/>
                </a:solidFill>
              </a:rPr>
              <a:t>(https://</a:t>
            </a:r>
            <a:r>
              <a:rPr lang="en-US" sz="1400" dirty="0" err="1">
                <a:solidFill>
                  <a:schemeClr val="tx1"/>
                </a:solidFill>
              </a:rPr>
              <a:t>www.nature.com</a:t>
            </a:r>
            <a:r>
              <a:rPr lang="en-US" sz="1400" dirty="0">
                <a:solidFill>
                  <a:schemeClr val="tx1"/>
                </a:solidFill>
              </a:rPr>
              <a:t>/articles/s41558-022-01290-z.epdf)</a:t>
            </a:r>
          </a:p>
          <a:p>
            <a:pPr algn="ctr"/>
            <a:endParaRPr lang="en-US" dirty="0">
              <a:solidFill>
                <a:schemeClr val="tx1"/>
              </a:solidFill>
            </a:endParaRPr>
          </a:p>
        </p:txBody>
      </p:sp>
    </p:spTree>
    <p:extLst>
      <p:ext uri="{BB962C8B-B14F-4D97-AF65-F5344CB8AC3E}">
        <p14:creationId xmlns:p14="http://schemas.microsoft.com/office/powerpoint/2010/main" val="394283162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8311" name="Straight Arrow Connector 3"/>
          <p:cNvCxnSpPr>
            <a:cxnSpLocks noChangeShapeType="1"/>
          </p:cNvCxnSpPr>
          <p:nvPr/>
        </p:nvCxnSpPr>
        <p:spPr bwMode="auto">
          <a:xfrm flipH="1" flipV="1">
            <a:off x="1600200" y="4038600"/>
            <a:ext cx="2362200" cy="338138"/>
          </a:xfrm>
          <a:prstGeom prst="straightConnector1">
            <a:avLst/>
          </a:prstGeom>
          <a:noFill/>
          <a:ln w="50800" algn="ctr">
            <a:solidFill>
              <a:schemeClr val="tx1"/>
            </a:solidFill>
            <a:round/>
            <a:headEnd/>
            <a:tailEnd type="arrow" w="med" len="me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cxnSp>
      <p:pic>
        <p:nvPicPr>
          <p:cNvPr id="4" name="Picture 3" descr="Graphical user interface, application&#10;&#10;Description automatically generated">
            <a:extLst>
              <a:ext uri="{FF2B5EF4-FFF2-40B4-BE49-F238E27FC236}">
                <a16:creationId xmlns:a16="http://schemas.microsoft.com/office/drawing/2014/main" id="{DE4A237C-88DA-D14A-AA72-E38833F5327D}"/>
              </a:ext>
            </a:extLst>
          </p:cNvPr>
          <p:cNvPicPr>
            <a:picLocks noChangeAspect="1"/>
          </p:cNvPicPr>
          <p:nvPr/>
        </p:nvPicPr>
        <p:blipFill rotWithShape="1">
          <a:blip r:embed="rId2">
            <a:extLst>
              <a:ext uri="{28A0092B-C50C-407E-A947-70E740481C1C}">
                <a14:useLocalDpi xmlns:a14="http://schemas.microsoft.com/office/drawing/2010/main" val="0"/>
              </a:ext>
            </a:extLst>
          </a:blip>
          <a:srcRect l="14166" t="15333" r="10833" b="18000"/>
          <a:stretch/>
        </p:blipFill>
        <p:spPr>
          <a:xfrm>
            <a:off x="228600" y="228600"/>
            <a:ext cx="8641080" cy="4800600"/>
          </a:xfrm>
          <a:prstGeom prst="rect">
            <a:avLst/>
          </a:prstGeom>
        </p:spPr>
      </p:pic>
      <p:sp>
        <p:nvSpPr>
          <p:cNvPr id="13" name="Rectangle 12">
            <a:extLst>
              <a:ext uri="{FF2B5EF4-FFF2-40B4-BE49-F238E27FC236}">
                <a16:creationId xmlns:a16="http://schemas.microsoft.com/office/drawing/2014/main" id="{E96E5A37-AB87-A041-8FD6-259C83768D37}"/>
              </a:ext>
            </a:extLst>
          </p:cNvPr>
          <p:cNvSpPr/>
          <p:nvPr/>
        </p:nvSpPr>
        <p:spPr bwMode="auto">
          <a:xfrm>
            <a:off x="685800" y="801707"/>
            <a:ext cx="4648199" cy="3846493"/>
          </a:xfrm>
          <a:prstGeom prst="rect">
            <a:avLst/>
          </a:prstGeom>
          <a:noFill/>
          <a:ln w="69850" cap="flat" cmpd="sng" algn="ctr">
            <a:solidFill>
              <a:srgbClr val="FFC000"/>
            </a:solidFill>
            <a:prstDash val="solid"/>
            <a:round/>
            <a:headEnd type="none" w="med" len="med"/>
            <a:tailEnd type="none" w="med" len="med"/>
          </a:ln>
          <a:effectLst>
            <a:outerShdw blurRad="50800" dist="38100" algn="l" rotWithShape="0">
              <a:schemeClr val="tx1">
                <a:alpha val="40000"/>
              </a:schemeClr>
            </a:outerShdw>
          </a:effectLst>
        </p:spPr>
        <p:txBody>
          <a:bodyPr/>
          <a:lstStyle/>
          <a:p>
            <a:pPr eaLnBrk="1" hangingPunct="1">
              <a:defRPr/>
            </a:pPr>
            <a:endParaRPr lang="en-US">
              <a:latin typeface="Arial" charset="0"/>
            </a:endParaRPr>
          </a:p>
        </p:txBody>
      </p:sp>
      <p:sp>
        <p:nvSpPr>
          <p:cNvPr id="14" name="TextBox 1">
            <a:extLst>
              <a:ext uri="{FF2B5EF4-FFF2-40B4-BE49-F238E27FC236}">
                <a16:creationId xmlns:a16="http://schemas.microsoft.com/office/drawing/2014/main" id="{D164115F-129F-8145-B80E-84093866E313}"/>
              </a:ext>
            </a:extLst>
          </p:cNvPr>
          <p:cNvSpPr txBox="1">
            <a:spLocks noChangeArrowheads="1"/>
          </p:cNvSpPr>
          <p:nvPr/>
        </p:nvSpPr>
        <p:spPr bwMode="auto">
          <a:xfrm>
            <a:off x="4419600" y="4608493"/>
            <a:ext cx="4267200" cy="1384995"/>
          </a:xfrm>
          <a:prstGeom prst="rect">
            <a:avLst/>
          </a:prstGeom>
          <a:solidFill>
            <a:srgbClr val="FFFF00">
              <a:alpha val="95000"/>
            </a:srgbClr>
          </a:solidFill>
          <a:ln w="63500">
            <a:solidFill>
              <a:schemeClr val="tx1"/>
            </a:solidFill>
            <a:miter lim="800000"/>
            <a:headEnd/>
            <a:tailEnd/>
          </a:ln>
          <a:effectLst>
            <a:outerShdw blurRad="50800" dist="38100" dir="2700000" algn="tl" rotWithShape="0">
              <a:prstClr val="black">
                <a:alpha val="40000"/>
              </a:prstClr>
            </a:outerShdw>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dirty="0"/>
              <a:t>Affected area getting larger – expanding eastward.</a:t>
            </a:r>
            <a:endParaRPr lang="en-US" altLang="en-US" sz="2800" b="1" i="1" dirty="0"/>
          </a:p>
        </p:txBody>
      </p:sp>
      <p:sp>
        <p:nvSpPr>
          <p:cNvPr id="2" name="TextBox 1">
            <a:extLst>
              <a:ext uri="{FF2B5EF4-FFF2-40B4-BE49-F238E27FC236}">
                <a16:creationId xmlns:a16="http://schemas.microsoft.com/office/drawing/2014/main" id="{63187FCA-850B-9667-DD23-F9FF4B0393CC}"/>
              </a:ext>
            </a:extLst>
          </p:cNvPr>
          <p:cNvSpPr txBox="1">
            <a:spLocks noChangeArrowheads="1"/>
          </p:cNvSpPr>
          <p:nvPr/>
        </p:nvSpPr>
        <p:spPr bwMode="auto">
          <a:xfrm>
            <a:off x="3257505" y="6496942"/>
            <a:ext cx="2628989" cy="307777"/>
          </a:xfrm>
          <a:prstGeom prst="rect">
            <a:avLst/>
          </a:prstGeom>
          <a:noFill/>
          <a:ln>
            <a:noFill/>
          </a:ln>
          <a:effectLst>
            <a:outerShdw blurRad="50800" dist="38100" dir="2700000" algn="tl" rotWithShape="0">
              <a:prstClr val="black">
                <a:alpha val="40000"/>
              </a:prstClr>
            </a:outerShdw>
          </a:effec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dirty="0">
                <a:solidFill>
                  <a:schemeClr val="bg1"/>
                </a:solidFill>
              </a:rPr>
              <a:t>(http://</a:t>
            </a:r>
            <a:r>
              <a:rPr lang="en-US" altLang="en-US" sz="1400" dirty="0" err="1">
                <a:solidFill>
                  <a:schemeClr val="bg1"/>
                </a:solidFill>
              </a:rPr>
              <a:t>droughtmonitor.unl.edu</a:t>
            </a:r>
            <a:r>
              <a:rPr lang="en-US" altLang="en-US" sz="1400" dirty="0">
                <a:solidFill>
                  <a:schemeClr val="bg1"/>
                </a:solidFill>
              </a:rPr>
              <a:t>/)</a:t>
            </a:r>
          </a:p>
        </p:txBody>
      </p:sp>
    </p:spTree>
    <p:extLst>
      <p:ext uri="{BB962C8B-B14F-4D97-AF65-F5344CB8AC3E}">
        <p14:creationId xmlns:p14="http://schemas.microsoft.com/office/powerpoint/2010/main" val="135254878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ext Box 2"/>
          <p:cNvSpPr txBox="1">
            <a:spLocks noChangeArrowheads="1"/>
          </p:cNvSpPr>
          <p:nvPr/>
        </p:nvSpPr>
        <p:spPr bwMode="auto">
          <a:xfrm>
            <a:off x="374650" y="533400"/>
            <a:ext cx="842486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dirty="0">
                <a:solidFill>
                  <a:srgbClr val="FFFF00"/>
                </a:solidFill>
                <a:latin typeface="Book Antiqua" panose="02040602050305030304" pitchFamily="18" charset="0"/>
              </a:rPr>
              <a:t>NEWS REPORTS:</a:t>
            </a:r>
          </a:p>
          <a:p>
            <a:pPr algn="ctr" eaLnBrk="1" hangingPunct="1">
              <a:spcBef>
                <a:spcPct val="0"/>
              </a:spcBef>
              <a:buFontTx/>
              <a:buNone/>
            </a:pPr>
            <a:endParaRPr lang="en-US" altLang="en-US" sz="2000" b="1" dirty="0">
              <a:solidFill>
                <a:srgbClr val="E20000"/>
              </a:solidFill>
              <a:latin typeface="Book Antiqua" panose="02040602050305030304" pitchFamily="18" charset="0"/>
            </a:endParaRPr>
          </a:p>
          <a:p>
            <a:pPr algn="ctr" eaLnBrk="1" hangingPunct="1">
              <a:spcBef>
                <a:spcPct val="0"/>
              </a:spcBef>
              <a:buFontTx/>
              <a:buNone/>
            </a:pPr>
            <a:endParaRPr lang="en-US" altLang="en-US" sz="2000" b="1" dirty="0">
              <a:solidFill>
                <a:schemeClr val="bg1"/>
              </a:solidFill>
              <a:latin typeface="Book Antiqua" panose="02040602050305030304" pitchFamily="18" charset="0"/>
            </a:endParaRPr>
          </a:p>
          <a:p>
            <a:pPr algn="ctr" eaLnBrk="1" hangingPunct="1">
              <a:spcBef>
                <a:spcPct val="0"/>
              </a:spcBef>
              <a:buFontTx/>
              <a:buNone/>
            </a:pPr>
            <a:r>
              <a:rPr lang="en-US" altLang="en-US" sz="2000" b="1" dirty="0">
                <a:solidFill>
                  <a:srgbClr val="FFFF00"/>
                </a:solidFill>
                <a:latin typeface="Book Antiqua" panose="02040602050305030304" pitchFamily="18" charset="0"/>
              </a:rPr>
              <a:t>THE GLACIERS OF THE EUROPEAN ALPS ARE MELTING AT</a:t>
            </a:r>
          </a:p>
          <a:p>
            <a:pPr algn="ctr" eaLnBrk="1" hangingPunct="1">
              <a:spcBef>
                <a:spcPct val="0"/>
              </a:spcBef>
              <a:buFontTx/>
              <a:buNone/>
            </a:pPr>
            <a:r>
              <a:rPr lang="en-US" altLang="en-US" sz="2000" b="1" dirty="0">
                <a:solidFill>
                  <a:srgbClr val="FFFF00"/>
                </a:solidFill>
                <a:latin typeface="Book Antiqua" panose="02040602050305030304" pitchFamily="18" charset="0"/>
              </a:rPr>
              <a:t>A RATE THAT WILL CAUSE THEM TO COMPLETELY DISAPPEAR</a:t>
            </a:r>
          </a:p>
          <a:p>
            <a:pPr algn="ctr" eaLnBrk="1" hangingPunct="1">
              <a:spcBef>
                <a:spcPct val="0"/>
              </a:spcBef>
              <a:buFontTx/>
              <a:buNone/>
            </a:pPr>
            <a:r>
              <a:rPr lang="en-US" altLang="en-US" sz="2000" b="1" dirty="0">
                <a:solidFill>
                  <a:srgbClr val="FFFF00"/>
                </a:solidFill>
                <a:latin typeface="Book Antiqua" panose="02040602050305030304" pitchFamily="18" charset="0"/>
              </a:rPr>
              <a:t>BY THE END OF THE CENTURY</a:t>
            </a:r>
          </a:p>
          <a:p>
            <a:pPr algn="ctr" eaLnBrk="1" hangingPunct="1">
              <a:spcBef>
                <a:spcPct val="0"/>
              </a:spcBef>
              <a:buFontTx/>
              <a:buNone/>
            </a:pPr>
            <a:endParaRPr lang="en-US" altLang="en-US" sz="2000" b="1" dirty="0">
              <a:solidFill>
                <a:schemeClr val="bg1"/>
              </a:solidFill>
            </a:endParaRPr>
          </a:p>
        </p:txBody>
      </p:sp>
      <p:pic>
        <p:nvPicPr>
          <p:cNvPr id="9933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124200"/>
            <a:ext cx="5697538"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2" name="TextBox 3"/>
          <p:cNvSpPr txBox="1">
            <a:spLocks noChangeArrowheads="1"/>
          </p:cNvSpPr>
          <p:nvPr/>
        </p:nvSpPr>
        <p:spPr bwMode="auto">
          <a:xfrm>
            <a:off x="6019800" y="2998788"/>
            <a:ext cx="2971800" cy="3478212"/>
          </a:xfrm>
          <a:prstGeom prst="rect">
            <a:avLst/>
          </a:prstGeom>
          <a:noFill/>
          <a:ln w="254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dirty="0">
                <a:solidFill>
                  <a:schemeClr val="bg1"/>
                </a:solidFill>
              </a:rPr>
              <a:t>Mean Cumulative Specific Mass Balance of Mountain Glaciers </a:t>
            </a:r>
            <a:r>
              <a:rPr lang="en-US" altLang="en-US" sz="2400" b="1" dirty="0">
                <a:solidFill>
                  <a:srgbClr val="FFFF00"/>
                </a:solidFill>
              </a:rPr>
              <a:t>Worldwide</a:t>
            </a:r>
            <a:r>
              <a:rPr lang="en-US" altLang="en-US" sz="2400" b="1" dirty="0">
                <a:solidFill>
                  <a:schemeClr val="bg1"/>
                </a:solidFill>
              </a:rPr>
              <a:t>, </a:t>
            </a:r>
            <a:r>
              <a:rPr lang="en-US" altLang="en-US" sz="2400" dirty="0">
                <a:solidFill>
                  <a:schemeClr val="bg1"/>
                </a:solidFill>
              </a:rPr>
              <a:t> </a:t>
            </a:r>
            <a:r>
              <a:rPr lang="en-US" altLang="en-US" sz="2400" b="1" dirty="0">
                <a:solidFill>
                  <a:schemeClr val="bg1"/>
                </a:solidFill>
              </a:rPr>
              <a:t>1980-2007</a:t>
            </a:r>
          </a:p>
          <a:p>
            <a:pPr algn="ctr" eaLnBrk="1" hangingPunct="1">
              <a:spcBef>
                <a:spcPct val="0"/>
              </a:spcBef>
              <a:buFontTx/>
              <a:buNone/>
            </a:pPr>
            <a:endParaRPr lang="en-US" altLang="en-US" sz="1600" b="1" dirty="0">
              <a:solidFill>
                <a:schemeClr val="bg1"/>
              </a:solidFill>
            </a:endParaRPr>
          </a:p>
          <a:p>
            <a:pPr algn="ctr" eaLnBrk="1" hangingPunct="1">
              <a:spcBef>
                <a:spcPct val="0"/>
              </a:spcBef>
              <a:buFontTx/>
              <a:buNone/>
            </a:pPr>
            <a:r>
              <a:rPr lang="en-US" altLang="en-US" sz="1200" dirty="0">
                <a:solidFill>
                  <a:schemeClr val="bg1"/>
                </a:solidFill>
              </a:rPr>
              <a:t>Source: World Glacier Monitoring Service (WGMS), University of Zurich, “Glacier Mass Balance Data 2006 and 2007,” at </a:t>
            </a:r>
            <a:r>
              <a:rPr lang="en-US" altLang="en-US" sz="1200" dirty="0" err="1">
                <a:solidFill>
                  <a:schemeClr val="bg1"/>
                </a:solidFill>
              </a:rPr>
              <a:t>www.geo.unizh.ch</a:t>
            </a:r>
            <a:r>
              <a:rPr lang="en-US" altLang="en-US" sz="1200" dirty="0">
                <a:solidFill>
                  <a:schemeClr val="bg1"/>
                </a:solidFill>
              </a:rPr>
              <a:t>/</a:t>
            </a:r>
            <a:r>
              <a:rPr lang="en-US" altLang="en-US" sz="1200" dirty="0" err="1">
                <a:solidFill>
                  <a:schemeClr val="bg1"/>
                </a:solidFill>
              </a:rPr>
              <a:t>wgms</a:t>
            </a:r>
            <a:r>
              <a:rPr lang="en-US" altLang="en-US" sz="1200" dirty="0">
                <a:solidFill>
                  <a:schemeClr val="bg1"/>
                </a:solidFill>
              </a:rPr>
              <a:t>/</a:t>
            </a:r>
            <a:r>
              <a:rPr lang="en-US" altLang="en-US" sz="1200" dirty="0" err="1">
                <a:solidFill>
                  <a:schemeClr val="bg1"/>
                </a:solidFill>
              </a:rPr>
              <a:t>mbb</a:t>
            </a:r>
            <a:r>
              <a:rPr lang="en-US" altLang="en-US" sz="1200" dirty="0">
                <a:solidFill>
                  <a:schemeClr val="bg1"/>
                </a:solidFill>
              </a:rPr>
              <a:t>/mbb10/sum07.html, updated 30 January 2009.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5C4206-24C9-C3A0-C6A3-07C45FED4156}"/>
            </a:ext>
          </a:extLst>
        </p:cNvPr>
        <p:cNvGrpSpPr/>
        <p:nvPr/>
      </p:nvGrpSpPr>
      <p:grpSpPr>
        <a:xfrm>
          <a:off x="0" y="0"/>
          <a:ext cx="0" cy="0"/>
          <a:chOff x="0" y="0"/>
          <a:chExt cx="0" cy="0"/>
        </a:xfrm>
      </p:grpSpPr>
      <p:sp>
        <p:nvSpPr>
          <p:cNvPr id="99330" name="Text Box 2">
            <a:extLst>
              <a:ext uri="{FF2B5EF4-FFF2-40B4-BE49-F238E27FC236}">
                <a16:creationId xmlns:a16="http://schemas.microsoft.com/office/drawing/2014/main" id="{1B50E937-65AD-3589-491E-5487CB4DFB39}"/>
              </a:ext>
            </a:extLst>
          </p:cNvPr>
          <p:cNvSpPr txBox="1">
            <a:spLocks noChangeArrowheads="1"/>
          </p:cNvSpPr>
          <p:nvPr/>
        </p:nvSpPr>
        <p:spPr bwMode="auto">
          <a:xfrm>
            <a:off x="374650" y="533400"/>
            <a:ext cx="842486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dirty="0">
                <a:solidFill>
                  <a:srgbClr val="FFFF00"/>
                </a:solidFill>
                <a:latin typeface="Book Antiqua" panose="02040602050305030304" pitchFamily="18" charset="0"/>
              </a:rPr>
              <a:t>NEWS REPORTS:</a:t>
            </a:r>
          </a:p>
          <a:p>
            <a:pPr algn="ctr" eaLnBrk="1" hangingPunct="1">
              <a:spcBef>
                <a:spcPct val="0"/>
              </a:spcBef>
              <a:buFontTx/>
              <a:buNone/>
            </a:pPr>
            <a:endParaRPr lang="en-US" altLang="en-US" sz="2000" b="1" dirty="0">
              <a:solidFill>
                <a:srgbClr val="E20000"/>
              </a:solidFill>
              <a:latin typeface="Book Antiqua" panose="02040602050305030304" pitchFamily="18" charset="0"/>
            </a:endParaRPr>
          </a:p>
          <a:p>
            <a:pPr algn="ctr" eaLnBrk="1" hangingPunct="1">
              <a:spcBef>
                <a:spcPct val="0"/>
              </a:spcBef>
              <a:buFontTx/>
              <a:buNone/>
            </a:pPr>
            <a:endParaRPr lang="en-US" altLang="en-US" sz="2000" b="1" dirty="0">
              <a:solidFill>
                <a:schemeClr val="bg1"/>
              </a:solidFill>
              <a:latin typeface="Book Antiqua" panose="02040602050305030304" pitchFamily="18" charset="0"/>
            </a:endParaRPr>
          </a:p>
          <a:p>
            <a:pPr algn="ctr" eaLnBrk="1" hangingPunct="1">
              <a:spcBef>
                <a:spcPct val="0"/>
              </a:spcBef>
              <a:buFontTx/>
              <a:buNone/>
            </a:pPr>
            <a:r>
              <a:rPr lang="en-US" altLang="en-US" sz="2000" b="1" dirty="0">
                <a:solidFill>
                  <a:srgbClr val="FFFF00"/>
                </a:solidFill>
                <a:latin typeface="Book Antiqua" panose="02040602050305030304" pitchFamily="18" charset="0"/>
              </a:rPr>
              <a:t>THE GLACIERS OF THE EUROPEAN ALPS ARE MELTING AT</a:t>
            </a:r>
          </a:p>
          <a:p>
            <a:pPr algn="ctr" eaLnBrk="1" hangingPunct="1">
              <a:spcBef>
                <a:spcPct val="0"/>
              </a:spcBef>
              <a:buFontTx/>
              <a:buNone/>
            </a:pPr>
            <a:r>
              <a:rPr lang="en-US" altLang="en-US" sz="2000" b="1" dirty="0">
                <a:solidFill>
                  <a:srgbClr val="FFFF00"/>
                </a:solidFill>
                <a:latin typeface="Book Antiqua" panose="02040602050305030304" pitchFamily="18" charset="0"/>
              </a:rPr>
              <a:t>A RATE THAT WILL CAUSE THEM TO COMPLETELY DISAPPEAR</a:t>
            </a:r>
          </a:p>
          <a:p>
            <a:pPr algn="ctr" eaLnBrk="1" hangingPunct="1">
              <a:spcBef>
                <a:spcPct val="0"/>
              </a:spcBef>
              <a:buFontTx/>
              <a:buNone/>
            </a:pPr>
            <a:r>
              <a:rPr lang="en-US" altLang="en-US" sz="2000" b="1" dirty="0">
                <a:solidFill>
                  <a:srgbClr val="FFFF00"/>
                </a:solidFill>
                <a:latin typeface="Book Antiqua" panose="02040602050305030304" pitchFamily="18" charset="0"/>
              </a:rPr>
              <a:t>BY THE END OF THE CENTURY</a:t>
            </a:r>
          </a:p>
          <a:p>
            <a:pPr algn="ctr" eaLnBrk="1" hangingPunct="1">
              <a:spcBef>
                <a:spcPct val="0"/>
              </a:spcBef>
              <a:buFontTx/>
              <a:buNone/>
            </a:pPr>
            <a:endParaRPr lang="en-US" altLang="en-US" sz="2000" b="1" dirty="0">
              <a:solidFill>
                <a:schemeClr val="bg1"/>
              </a:solidFill>
            </a:endParaRPr>
          </a:p>
        </p:txBody>
      </p:sp>
      <p:pic>
        <p:nvPicPr>
          <p:cNvPr id="99331" name="Picture 2">
            <a:extLst>
              <a:ext uri="{FF2B5EF4-FFF2-40B4-BE49-F238E27FC236}">
                <a16:creationId xmlns:a16="http://schemas.microsoft.com/office/drawing/2014/main" id="{ACDB4ADE-37D7-F1D0-1F43-CF9B75B59D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124200"/>
            <a:ext cx="5697538"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2" name="TextBox 3">
            <a:extLst>
              <a:ext uri="{FF2B5EF4-FFF2-40B4-BE49-F238E27FC236}">
                <a16:creationId xmlns:a16="http://schemas.microsoft.com/office/drawing/2014/main" id="{9DE8409C-8FC8-8F52-B1FD-4FC82202B1F2}"/>
              </a:ext>
            </a:extLst>
          </p:cNvPr>
          <p:cNvSpPr txBox="1">
            <a:spLocks noChangeArrowheads="1"/>
          </p:cNvSpPr>
          <p:nvPr/>
        </p:nvSpPr>
        <p:spPr bwMode="auto">
          <a:xfrm>
            <a:off x="6019800" y="2998788"/>
            <a:ext cx="2971800" cy="347821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dirty="0">
                <a:solidFill>
                  <a:schemeClr val="bg1"/>
                </a:solidFill>
              </a:rPr>
              <a:t>Mean Cumulative Specific Mass Balance of Mountain Glaciers Worldwide, </a:t>
            </a:r>
            <a:r>
              <a:rPr lang="en-US" altLang="en-US" sz="2400" dirty="0">
                <a:solidFill>
                  <a:schemeClr val="bg1"/>
                </a:solidFill>
              </a:rPr>
              <a:t> </a:t>
            </a:r>
            <a:r>
              <a:rPr lang="en-US" altLang="en-US" sz="2400" b="1" dirty="0">
                <a:solidFill>
                  <a:schemeClr val="bg1"/>
                </a:solidFill>
              </a:rPr>
              <a:t>1980-2007</a:t>
            </a:r>
          </a:p>
          <a:p>
            <a:pPr algn="ctr" eaLnBrk="1" hangingPunct="1">
              <a:spcBef>
                <a:spcPct val="0"/>
              </a:spcBef>
              <a:buFontTx/>
              <a:buNone/>
            </a:pPr>
            <a:endParaRPr lang="en-US" altLang="en-US" sz="1600" b="1" dirty="0">
              <a:solidFill>
                <a:schemeClr val="bg1"/>
              </a:solidFill>
            </a:endParaRPr>
          </a:p>
          <a:p>
            <a:pPr algn="ctr" eaLnBrk="1" hangingPunct="1">
              <a:spcBef>
                <a:spcPct val="0"/>
              </a:spcBef>
              <a:buFontTx/>
              <a:buNone/>
            </a:pPr>
            <a:r>
              <a:rPr lang="en-US" altLang="en-US" sz="1200" dirty="0">
                <a:solidFill>
                  <a:schemeClr val="bg1"/>
                </a:solidFill>
              </a:rPr>
              <a:t>Source: World Glacier Monitoring Service (WGMS), University of Zurich, “Glacier Mass Balance Data 2006 and 2007,” at </a:t>
            </a:r>
            <a:r>
              <a:rPr lang="en-US" altLang="en-US" sz="1200" dirty="0" err="1">
                <a:solidFill>
                  <a:schemeClr val="bg1"/>
                </a:solidFill>
              </a:rPr>
              <a:t>www.geo.unizh.ch</a:t>
            </a:r>
            <a:r>
              <a:rPr lang="en-US" altLang="en-US" sz="1200" dirty="0">
                <a:solidFill>
                  <a:schemeClr val="bg1"/>
                </a:solidFill>
              </a:rPr>
              <a:t>/</a:t>
            </a:r>
            <a:r>
              <a:rPr lang="en-US" altLang="en-US" sz="1200" dirty="0" err="1">
                <a:solidFill>
                  <a:schemeClr val="bg1"/>
                </a:solidFill>
              </a:rPr>
              <a:t>wgms</a:t>
            </a:r>
            <a:r>
              <a:rPr lang="en-US" altLang="en-US" sz="1200" dirty="0">
                <a:solidFill>
                  <a:schemeClr val="bg1"/>
                </a:solidFill>
              </a:rPr>
              <a:t>/</a:t>
            </a:r>
            <a:r>
              <a:rPr lang="en-US" altLang="en-US" sz="1200" dirty="0" err="1">
                <a:solidFill>
                  <a:schemeClr val="bg1"/>
                </a:solidFill>
              </a:rPr>
              <a:t>mbb</a:t>
            </a:r>
            <a:r>
              <a:rPr lang="en-US" altLang="en-US" sz="1200" dirty="0">
                <a:solidFill>
                  <a:schemeClr val="bg1"/>
                </a:solidFill>
              </a:rPr>
              <a:t>/mbb10/sum07.html, updated 30 January 2009.</a:t>
            </a:r>
          </a:p>
        </p:txBody>
      </p:sp>
      <p:sp>
        <p:nvSpPr>
          <p:cNvPr id="5" name="TextBox 4">
            <a:extLst>
              <a:ext uri="{FF2B5EF4-FFF2-40B4-BE49-F238E27FC236}">
                <a16:creationId xmlns:a16="http://schemas.microsoft.com/office/drawing/2014/main" id="{FF52E6D0-F376-A5B3-5175-5C8D381F4BF2}"/>
              </a:ext>
            </a:extLst>
          </p:cNvPr>
          <p:cNvSpPr txBox="1"/>
          <p:nvPr/>
        </p:nvSpPr>
        <p:spPr>
          <a:xfrm>
            <a:off x="228599" y="304800"/>
            <a:ext cx="8664575" cy="6278642"/>
          </a:xfrm>
          <a:prstGeom prst="rect">
            <a:avLst/>
          </a:prstGeom>
          <a:solidFill>
            <a:srgbClr val="FFFF00">
              <a:alpha val="95000"/>
            </a:srgbClr>
          </a:solidFill>
          <a:ln w="63500">
            <a:solidFill>
              <a:schemeClr val="tx1"/>
            </a:solidFill>
          </a:ln>
        </p:spPr>
        <p:txBody>
          <a:bodyPr wrap="square" rtlCol="0">
            <a:spAutoFit/>
          </a:bodyPr>
          <a:lstStyle/>
          <a:p>
            <a:pPr algn="ctr"/>
            <a:r>
              <a:rPr lang="en-US" sz="2400" b="1" dirty="0">
                <a:solidFill>
                  <a:schemeClr val="tx1"/>
                </a:solidFill>
              </a:rPr>
              <a:t>2025 Update from NOAA:</a:t>
            </a:r>
          </a:p>
          <a:p>
            <a:endParaRPr lang="en-US" sz="2400" dirty="0">
              <a:solidFill>
                <a:schemeClr val="tx1"/>
              </a:solidFill>
            </a:endParaRPr>
          </a:p>
          <a:p>
            <a:endParaRPr lang="en-US" sz="2400" dirty="0">
              <a:solidFill>
                <a:schemeClr val="tx1"/>
              </a:solidFill>
            </a:endParaRPr>
          </a:p>
          <a:p>
            <a:endParaRPr lang="en-US" sz="2400" dirty="0">
              <a:solidFill>
                <a:schemeClr val="tx1"/>
              </a:solidFill>
            </a:endParaRPr>
          </a:p>
          <a:p>
            <a:endParaRPr lang="en-US" sz="2400" dirty="0">
              <a:solidFill>
                <a:schemeClr val="tx1"/>
              </a:solidFill>
            </a:endParaRPr>
          </a:p>
          <a:p>
            <a:endParaRPr lang="en-US" sz="2400" dirty="0">
              <a:solidFill>
                <a:schemeClr val="tx1"/>
              </a:solidFill>
            </a:endParaRPr>
          </a:p>
          <a:p>
            <a:endParaRPr lang="en-US" sz="2400" dirty="0">
              <a:solidFill>
                <a:schemeClr val="tx1"/>
              </a:solidFill>
            </a:endParaRPr>
          </a:p>
          <a:p>
            <a:endParaRPr lang="en-US" sz="2400" dirty="0">
              <a:solidFill>
                <a:schemeClr val="tx1"/>
              </a:solidFill>
            </a:endParaRPr>
          </a:p>
          <a:p>
            <a:endParaRPr lang="en-US" sz="2400" dirty="0">
              <a:solidFill>
                <a:schemeClr val="tx1"/>
              </a:solidFill>
            </a:endParaRPr>
          </a:p>
          <a:p>
            <a:endParaRPr lang="en-US" sz="2400" dirty="0">
              <a:solidFill>
                <a:schemeClr val="tx1"/>
              </a:solidFill>
            </a:endParaRPr>
          </a:p>
          <a:p>
            <a:endParaRPr lang="en-US" sz="2400" dirty="0">
              <a:solidFill>
                <a:schemeClr val="tx1"/>
              </a:solidFill>
            </a:endParaRPr>
          </a:p>
          <a:p>
            <a:endParaRPr lang="en-US" sz="2400" dirty="0">
              <a:solidFill>
                <a:schemeClr val="tx1"/>
              </a:solidFill>
            </a:endParaRPr>
          </a:p>
          <a:p>
            <a:endParaRPr lang="en-US" sz="2400" dirty="0">
              <a:solidFill>
                <a:schemeClr val="tx1"/>
              </a:solidFill>
            </a:endParaRPr>
          </a:p>
          <a:p>
            <a:endParaRPr lang="en-US" sz="2400" dirty="0">
              <a:solidFill>
                <a:schemeClr val="tx1"/>
              </a:solidFill>
            </a:endParaRPr>
          </a:p>
          <a:p>
            <a:endParaRPr lang="en-US" sz="2400" dirty="0">
              <a:solidFill>
                <a:schemeClr val="tx1"/>
              </a:solidFill>
            </a:endParaRPr>
          </a:p>
          <a:p>
            <a:pPr algn="ctr"/>
            <a:endParaRPr lang="en-US" sz="1400" dirty="0">
              <a:solidFill>
                <a:schemeClr val="tx1"/>
              </a:solidFill>
            </a:endParaRPr>
          </a:p>
          <a:p>
            <a:pPr algn="ctr"/>
            <a:endParaRPr lang="en-US" sz="1400" dirty="0">
              <a:solidFill>
                <a:schemeClr val="tx1"/>
              </a:solidFill>
            </a:endParaRPr>
          </a:p>
          <a:p>
            <a:pPr algn="ctr"/>
            <a:r>
              <a:rPr lang="en-US" sz="1400" dirty="0">
                <a:solidFill>
                  <a:schemeClr val="tx1"/>
                </a:solidFill>
              </a:rPr>
              <a:t>(https://</a:t>
            </a:r>
            <a:r>
              <a:rPr lang="en-US" sz="1400" dirty="0" err="1">
                <a:solidFill>
                  <a:schemeClr val="tx1"/>
                </a:solidFill>
              </a:rPr>
              <a:t>www.climate.gov</a:t>
            </a:r>
            <a:r>
              <a:rPr lang="en-US" sz="1400" dirty="0">
                <a:solidFill>
                  <a:schemeClr val="tx1"/>
                </a:solidFill>
              </a:rPr>
              <a:t>/news-features/understanding-climate/climate-change-mountain-glaciers)</a:t>
            </a:r>
          </a:p>
        </p:txBody>
      </p:sp>
      <p:pic>
        <p:nvPicPr>
          <p:cNvPr id="3" name="Picture 2" descr="A graph showing the growth of the mass balance&#10;&#10;AI-generated content may be incorrect.">
            <a:extLst>
              <a:ext uri="{FF2B5EF4-FFF2-40B4-BE49-F238E27FC236}">
                <a16:creationId xmlns:a16="http://schemas.microsoft.com/office/drawing/2014/main" id="{8420780B-77C3-C724-CF5C-B5C5E34970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7781" y="821293"/>
            <a:ext cx="6578600" cy="4933950"/>
          </a:xfrm>
          <a:prstGeom prst="rect">
            <a:avLst/>
          </a:prstGeom>
          <a:ln w="25400">
            <a:solidFill>
              <a:schemeClr val="tx1"/>
            </a:solidFill>
          </a:ln>
          <a:effectLst>
            <a:outerShdw blurRad="50800" dist="38100" dir="2700000" algn="tl" rotWithShape="0">
              <a:prstClr val="black">
                <a:alpha val="40000"/>
              </a:prstClr>
            </a:outerShdw>
          </a:effectLst>
        </p:spPr>
      </p:pic>
      <p:cxnSp>
        <p:nvCxnSpPr>
          <p:cNvPr id="18" name="Straight Connector 17">
            <a:extLst>
              <a:ext uri="{FF2B5EF4-FFF2-40B4-BE49-F238E27FC236}">
                <a16:creationId xmlns:a16="http://schemas.microsoft.com/office/drawing/2014/main" id="{3BCCEA93-4554-970C-6346-10558343A19F}"/>
              </a:ext>
            </a:extLst>
          </p:cNvPr>
          <p:cNvCxnSpPr>
            <a:cxnSpLocks/>
          </p:cNvCxnSpPr>
          <p:nvPr/>
        </p:nvCxnSpPr>
        <p:spPr bwMode="auto">
          <a:xfrm>
            <a:off x="1752600" y="5029200"/>
            <a:ext cx="5943600" cy="0"/>
          </a:xfrm>
          <a:prstGeom prst="line">
            <a:avLst/>
          </a:prstGeom>
          <a:solidFill>
            <a:schemeClr val="accent1"/>
          </a:solidFill>
          <a:ln w="38100" cap="flat" cmpd="sng" algn="ctr">
            <a:solidFill>
              <a:schemeClr val="tx1"/>
            </a:solidFill>
            <a:prstDash val="solid"/>
            <a:round/>
            <a:headEnd type="triangle" w="lg" len="lg"/>
            <a:tailEnd type="none" w="med" len="med"/>
          </a:ln>
          <a:effectLst>
            <a:outerShdw blurRad="50800" dist="38100" dir="2700000" algn="tl" rotWithShape="0">
              <a:prstClr val="black">
                <a:alpha val="40000"/>
              </a:prstClr>
            </a:outerShdw>
          </a:effectLst>
        </p:spPr>
      </p:cxnSp>
      <p:sp>
        <p:nvSpPr>
          <p:cNvPr id="10" name="TextBox 9">
            <a:extLst>
              <a:ext uri="{FF2B5EF4-FFF2-40B4-BE49-F238E27FC236}">
                <a16:creationId xmlns:a16="http://schemas.microsoft.com/office/drawing/2014/main" id="{54ABF3B9-E214-5151-F879-ABBA28DF88E1}"/>
              </a:ext>
            </a:extLst>
          </p:cNvPr>
          <p:cNvSpPr txBox="1"/>
          <p:nvPr/>
        </p:nvSpPr>
        <p:spPr>
          <a:xfrm>
            <a:off x="2038439" y="2610922"/>
            <a:ext cx="697627" cy="369332"/>
          </a:xfrm>
          <a:prstGeom prst="rect">
            <a:avLst/>
          </a:prstGeom>
          <a:noFill/>
        </p:spPr>
        <p:txBody>
          <a:bodyPr wrap="none" rtlCol="0">
            <a:spAutoFit/>
          </a:bodyPr>
          <a:lstStyle/>
          <a:p>
            <a:r>
              <a:rPr lang="en-US" b="1" dirty="0">
                <a:solidFill>
                  <a:schemeClr val="tx1"/>
                </a:solidFill>
              </a:rPr>
              <a:t>2007</a:t>
            </a:r>
          </a:p>
        </p:txBody>
      </p:sp>
      <p:cxnSp>
        <p:nvCxnSpPr>
          <p:cNvPr id="15" name="Straight Connector 14">
            <a:extLst>
              <a:ext uri="{FF2B5EF4-FFF2-40B4-BE49-F238E27FC236}">
                <a16:creationId xmlns:a16="http://schemas.microsoft.com/office/drawing/2014/main" id="{DCEF66C7-9808-BD3D-7F23-015519FF1081}"/>
              </a:ext>
            </a:extLst>
          </p:cNvPr>
          <p:cNvCxnSpPr>
            <a:cxnSpLocks/>
          </p:cNvCxnSpPr>
          <p:nvPr/>
        </p:nvCxnSpPr>
        <p:spPr bwMode="auto">
          <a:xfrm>
            <a:off x="1752600" y="3034498"/>
            <a:ext cx="5943600" cy="0"/>
          </a:xfrm>
          <a:prstGeom prst="line">
            <a:avLst/>
          </a:prstGeom>
          <a:solidFill>
            <a:schemeClr val="accent1"/>
          </a:solidFill>
          <a:ln w="38100" cap="flat" cmpd="sng" algn="ctr">
            <a:solidFill>
              <a:schemeClr val="tx1"/>
            </a:solidFill>
            <a:prstDash val="solid"/>
            <a:round/>
            <a:headEnd type="triangle" w="lg" len="lg"/>
            <a:tailEnd type="none" w="med" len="med"/>
          </a:ln>
          <a:effectLst>
            <a:outerShdw blurRad="50800" dist="38100" dir="2700000" algn="tl" rotWithShape="0">
              <a:prstClr val="black">
                <a:alpha val="40000"/>
              </a:prstClr>
            </a:outerShdw>
          </a:effectLst>
        </p:spPr>
      </p:cxnSp>
      <p:sp>
        <p:nvSpPr>
          <p:cNvPr id="16" name="TextBox 15">
            <a:extLst>
              <a:ext uri="{FF2B5EF4-FFF2-40B4-BE49-F238E27FC236}">
                <a16:creationId xmlns:a16="http://schemas.microsoft.com/office/drawing/2014/main" id="{A7C2C1CA-C0DF-54EB-A85B-FBFB25505A1B}"/>
              </a:ext>
            </a:extLst>
          </p:cNvPr>
          <p:cNvSpPr txBox="1"/>
          <p:nvPr/>
        </p:nvSpPr>
        <p:spPr>
          <a:xfrm>
            <a:off x="2020154" y="4659868"/>
            <a:ext cx="748923" cy="369332"/>
          </a:xfrm>
          <a:prstGeom prst="rect">
            <a:avLst/>
          </a:prstGeom>
          <a:noFill/>
        </p:spPr>
        <p:txBody>
          <a:bodyPr wrap="none" rtlCol="0">
            <a:spAutoFit/>
          </a:bodyPr>
          <a:lstStyle/>
          <a:p>
            <a:r>
              <a:rPr lang="en-US" b="1" dirty="0">
                <a:solidFill>
                  <a:schemeClr val="tx1"/>
                </a:solidFill>
              </a:rPr>
              <a:t>NOW</a:t>
            </a:r>
          </a:p>
        </p:txBody>
      </p:sp>
      <p:sp>
        <p:nvSpPr>
          <p:cNvPr id="8" name="TextBox 7">
            <a:extLst>
              <a:ext uri="{FF2B5EF4-FFF2-40B4-BE49-F238E27FC236}">
                <a16:creationId xmlns:a16="http://schemas.microsoft.com/office/drawing/2014/main" id="{9CDBDEDD-C0B8-5A2D-B778-E16CC92E004A}"/>
              </a:ext>
            </a:extLst>
          </p:cNvPr>
          <p:cNvSpPr txBox="1"/>
          <p:nvPr/>
        </p:nvSpPr>
        <p:spPr>
          <a:xfrm>
            <a:off x="5078722" y="821293"/>
            <a:ext cx="3733800" cy="3416320"/>
          </a:xfrm>
          <a:prstGeom prst="rect">
            <a:avLst/>
          </a:prstGeom>
          <a:solidFill>
            <a:schemeClr val="tx1"/>
          </a:solidFill>
          <a:ln w="25400">
            <a:solidFill>
              <a:schemeClr val="bg1"/>
            </a:solidFill>
          </a:ln>
          <a:effectLst>
            <a:outerShdw blurRad="50800" dist="38100" dir="2700000" algn="tl" rotWithShape="0">
              <a:prstClr val="black">
                <a:alpha val="40000"/>
              </a:prstClr>
            </a:outerShdw>
          </a:effectLst>
        </p:spPr>
        <p:txBody>
          <a:bodyPr wrap="square" rtlCol="0">
            <a:spAutoFit/>
          </a:bodyPr>
          <a:lstStyle/>
          <a:p>
            <a:r>
              <a:rPr lang="en-US" b="0" i="0" dirty="0">
                <a:effectLst/>
                <a:cs typeface="Arial" panose="020B0604020202020204" pitchFamily="34" charset="0"/>
              </a:rPr>
              <a:t>Based on preliminary data through the 2023/24 monitoring year, the </a:t>
            </a:r>
            <a:r>
              <a:rPr lang="en-US" b="0" i="0" u="none" strike="noStrike" dirty="0">
                <a:effectLst/>
                <a:cs typeface="Arial" panose="020B0604020202020204" pitchFamily="34" charset="0"/>
                <a:hlinkClick r:id="rId4">
                  <a:extLst>
                    <a:ext uri="{A12FA001-AC4F-418D-AE19-62706E023703}">
                      <ahyp:hlinkClr xmlns:ahyp="http://schemas.microsoft.com/office/drawing/2018/hyperlinkcolor" val="tx"/>
                    </a:ext>
                  </a:extLst>
                </a:hlinkClick>
              </a:rPr>
              <a:t>climate reference glaciers </a:t>
            </a:r>
            <a:r>
              <a:rPr lang="en-US" b="0" i="0" dirty="0">
                <a:effectLst/>
                <a:cs typeface="Arial" panose="020B0604020202020204" pitchFamily="34" charset="0"/>
              </a:rPr>
              <a:t>tracked by the World Glacier Monitoring Service have lost, since 1970, ice mass equivalent to nearly 27.3 meters of liquid water—the same as slicing roughly 30 meters (98 feet) of ice off the entire surface of each glacier.</a:t>
            </a:r>
          </a:p>
          <a:p>
            <a:endParaRPr lang="en-US" dirty="0"/>
          </a:p>
        </p:txBody>
      </p:sp>
    </p:spTree>
    <p:extLst>
      <p:ext uri="{BB962C8B-B14F-4D97-AF65-F5344CB8AC3E}">
        <p14:creationId xmlns:p14="http://schemas.microsoft.com/office/powerpoint/2010/main" val="198946723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2590800"/>
            <a:ext cx="521652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2" name="Text Box 1026"/>
          <p:cNvSpPr txBox="1">
            <a:spLocks noChangeArrowheads="1"/>
          </p:cNvSpPr>
          <p:nvPr/>
        </p:nvSpPr>
        <p:spPr bwMode="auto">
          <a:xfrm>
            <a:off x="457200" y="533400"/>
            <a:ext cx="8229600" cy="2185214"/>
          </a:xfrm>
          <a:prstGeom prst="rect">
            <a:avLst/>
          </a:prstGeom>
          <a:solidFill>
            <a:schemeClr val="tx1">
              <a:alpha val="75000"/>
            </a:schemeClr>
          </a:solid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dirty="0">
                <a:solidFill>
                  <a:srgbClr val="FFFF00"/>
                </a:solidFill>
                <a:latin typeface="Book Antiqua" panose="02040602050305030304" pitchFamily="18" charset="0"/>
              </a:rPr>
              <a:t>NEWS REPORTS:</a:t>
            </a:r>
          </a:p>
          <a:p>
            <a:pPr algn="ctr" eaLnBrk="1" hangingPunct="1">
              <a:spcBef>
                <a:spcPct val="0"/>
              </a:spcBef>
              <a:buFontTx/>
              <a:buNone/>
            </a:pPr>
            <a:endParaRPr lang="en-US" altLang="en-US" sz="2000" b="1" dirty="0">
              <a:solidFill>
                <a:schemeClr val="bg1"/>
              </a:solidFill>
            </a:endParaRPr>
          </a:p>
          <a:p>
            <a:pPr algn="ctr">
              <a:buNone/>
            </a:pPr>
            <a:r>
              <a:rPr lang="en-US" sz="2000" b="1" dirty="0">
                <a:solidFill>
                  <a:srgbClr val="FFFF00"/>
                </a:solidFill>
                <a:latin typeface="Book Antiqua" panose="02040602050305030304" pitchFamily="18" charset="0"/>
              </a:rPr>
              <a:t>2018:  ACCORDING TO NOAA, THE ARCTIC OCEAN HAS LOST 95 PERCENT OF ITS OLDEST, THICKEST ICE, AND 75 PERCENT OF ITS TOTAL ICE VOLUME, IN THE LAST 30 YEARS.</a:t>
            </a:r>
          </a:p>
          <a:p>
            <a:pPr algn="ctr" eaLnBrk="1" hangingPunct="1">
              <a:spcBef>
                <a:spcPct val="0"/>
              </a:spcBef>
              <a:buFontTx/>
              <a:buNone/>
            </a:pPr>
            <a:r>
              <a:rPr lang="en-US" altLang="en-US" sz="1400" dirty="0">
                <a:solidFill>
                  <a:schemeClr val="bg1"/>
                </a:solidFill>
                <a:cs typeface="Arial" panose="020B0604020202020204" pitchFamily="34" charset="0"/>
              </a:rPr>
              <a:t>(https://www.washingtonpost.com/energy-environment/2018/12/11/arctic-is-even-worse-shape-than-you-realize)</a:t>
            </a:r>
            <a:endParaRPr lang="en-US" altLang="en-US" sz="2000" dirty="0">
              <a:solidFill>
                <a:schemeClr val="bg1"/>
              </a:solidFill>
              <a:cs typeface="Arial" panose="020B0604020202020204" pitchFamily="34" charset="0"/>
            </a:endParaRPr>
          </a:p>
        </p:txBody>
      </p:sp>
      <p:sp>
        <p:nvSpPr>
          <p:cNvPr id="2" name="Rectangle 1">
            <a:extLst>
              <a:ext uri="{FF2B5EF4-FFF2-40B4-BE49-F238E27FC236}">
                <a16:creationId xmlns:a16="http://schemas.microsoft.com/office/drawing/2014/main" id="{383CEA8B-077F-B0C5-16E4-16B8860A5C98}"/>
              </a:ext>
            </a:extLst>
          </p:cNvPr>
          <p:cNvSpPr/>
          <p:nvPr/>
        </p:nvSpPr>
        <p:spPr bwMode="auto">
          <a:xfrm>
            <a:off x="6172200" y="6172200"/>
            <a:ext cx="914400" cy="304800"/>
          </a:xfrm>
          <a:prstGeom prst="rect">
            <a:avLst/>
          </a:prstGeom>
          <a:noFill/>
          <a:ln w="19050"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bg1"/>
              </a:solidFill>
              <a:effectLst/>
              <a:latin typeface="Arial" charset="0"/>
            </a:endParaRPr>
          </a:p>
        </p:txBody>
      </p:sp>
    </p:spTree>
    <p:extLst>
      <p:ext uri="{BB962C8B-B14F-4D97-AF65-F5344CB8AC3E}">
        <p14:creationId xmlns:p14="http://schemas.microsoft.com/office/powerpoint/2010/main" val="31966209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Box 4"/>
          <p:cNvSpPr txBox="1">
            <a:spLocks noChangeArrowheads="1"/>
          </p:cNvSpPr>
          <p:nvPr/>
        </p:nvSpPr>
        <p:spPr bwMode="auto">
          <a:xfrm>
            <a:off x="533400" y="1524000"/>
            <a:ext cx="80772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b="1">
                <a:solidFill>
                  <a:schemeClr val="bg1"/>
                </a:solidFill>
                <a:latin typeface="Book Antiqua" panose="02040602050305030304" pitchFamily="18" charset="0"/>
              </a:rPr>
              <a:t>Climate change is an extremely complex subject</a:t>
            </a:r>
          </a:p>
          <a:p>
            <a:pPr algn="ctr" eaLnBrk="1" hangingPunct="1">
              <a:spcBef>
                <a:spcPct val="0"/>
              </a:spcBef>
              <a:buFontTx/>
              <a:buNone/>
            </a:pPr>
            <a:endParaRPr lang="en-US" altLang="en-US" sz="3600" b="1">
              <a:solidFill>
                <a:schemeClr val="bg1"/>
              </a:solidFill>
              <a:latin typeface="Book Antiqua" panose="02040602050305030304" pitchFamily="18" charset="0"/>
            </a:endParaRPr>
          </a:p>
          <a:p>
            <a:pPr algn="ctr" eaLnBrk="1" hangingPunct="1">
              <a:spcBef>
                <a:spcPct val="0"/>
              </a:spcBef>
              <a:buFontTx/>
              <a:buNone/>
            </a:pPr>
            <a:r>
              <a:rPr lang="en-US" altLang="en-US" sz="3600" b="1">
                <a:solidFill>
                  <a:schemeClr val="bg1"/>
                </a:solidFill>
                <a:latin typeface="Book Antiqua" panose="02040602050305030304" pitchFamily="18" charset="0"/>
              </a:rPr>
              <a:t>Who do you believe?</a:t>
            </a:r>
          </a:p>
          <a:p>
            <a:pPr algn="ctr" eaLnBrk="1" hangingPunct="1">
              <a:spcBef>
                <a:spcPct val="0"/>
              </a:spcBef>
              <a:buFontTx/>
              <a:buNone/>
            </a:pPr>
            <a:endParaRPr lang="en-US" altLang="en-US" sz="3600" b="1">
              <a:solidFill>
                <a:schemeClr val="bg1"/>
              </a:solidFill>
              <a:latin typeface="Book Antiqua" panose="02040602050305030304" pitchFamily="18" charset="0"/>
            </a:endParaRPr>
          </a:p>
          <a:p>
            <a:pPr algn="ctr" eaLnBrk="1" hangingPunct="1">
              <a:spcBef>
                <a:spcPct val="0"/>
              </a:spcBef>
              <a:buFontTx/>
              <a:buNone/>
            </a:pPr>
            <a:r>
              <a:rPr lang="en-US" altLang="en-US" sz="3600" b="1">
                <a:solidFill>
                  <a:srgbClr val="FFFF00"/>
                </a:solidFill>
                <a:latin typeface="Book Antiqua" panose="02040602050305030304" pitchFamily="18" charset="0"/>
              </a:rPr>
              <a:t>How do you decide who to believe?</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 Box 1026"/>
          <p:cNvSpPr txBox="1">
            <a:spLocks noChangeArrowheads="1"/>
          </p:cNvSpPr>
          <p:nvPr/>
        </p:nvSpPr>
        <p:spPr bwMode="auto">
          <a:xfrm>
            <a:off x="449263" y="533400"/>
            <a:ext cx="8275637"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a:solidFill>
                  <a:srgbClr val="FFFF00"/>
                </a:solidFill>
                <a:latin typeface="Book Antiqua" panose="02040602050305030304" pitchFamily="18" charset="0"/>
              </a:rPr>
              <a:t>NEWS REPORTS:</a:t>
            </a:r>
          </a:p>
          <a:p>
            <a:pPr algn="ctr" eaLnBrk="1" hangingPunct="1">
              <a:spcBef>
                <a:spcPct val="0"/>
              </a:spcBef>
              <a:buFontTx/>
              <a:buNone/>
            </a:pPr>
            <a:endParaRPr lang="en-US" altLang="en-US" sz="2000" b="1">
              <a:solidFill>
                <a:srgbClr val="FFFF00"/>
              </a:solidFill>
              <a:latin typeface="Book Antiqua" panose="02040602050305030304" pitchFamily="18" charset="0"/>
            </a:endParaRPr>
          </a:p>
          <a:p>
            <a:pPr algn="ctr" eaLnBrk="1" hangingPunct="1">
              <a:spcBef>
                <a:spcPct val="0"/>
              </a:spcBef>
              <a:buFontTx/>
              <a:buNone/>
            </a:pPr>
            <a:r>
              <a:rPr lang="en-US" altLang="en-US" sz="2000" b="1">
                <a:solidFill>
                  <a:srgbClr val="FFFF00"/>
                </a:solidFill>
                <a:latin typeface="Book Antiqua" panose="02040602050305030304" pitchFamily="18" charset="0"/>
              </a:rPr>
              <a:t>ANTARCTIC LAND GLACIER COVERAGE IS COLLAPSING TOO</a:t>
            </a:r>
          </a:p>
        </p:txBody>
      </p:sp>
      <p:pic>
        <p:nvPicPr>
          <p:cNvPr id="103427" name="Picture 2" descr="Map: Antarctica's melting glaciers"/>
          <p:cNvPicPr>
            <a:picLocks noChangeAspect="1" noChangeArrowheads="1"/>
          </p:cNvPicPr>
          <p:nvPr/>
        </p:nvPicPr>
        <p:blipFill>
          <a:blip r:embed="rId2">
            <a:extLst>
              <a:ext uri="{28A0092B-C50C-407E-A947-70E740481C1C}">
                <a14:useLocalDpi xmlns:a14="http://schemas.microsoft.com/office/drawing/2010/main" val="0"/>
              </a:ext>
            </a:extLst>
          </a:blip>
          <a:srcRect t="9120" b="38319"/>
          <a:stretch>
            <a:fillRect/>
          </a:stretch>
        </p:blipFill>
        <p:spPr bwMode="auto">
          <a:xfrm>
            <a:off x="2286000" y="1585913"/>
            <a:ext cx="4329113" cy="468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8" name="TextBox 1"/>
          <p:cNvSpPr txBox="1">
            <a:spLocks noChangeArrowheads="1"/>
          </p:cNvSpPr>
          <p:nvPr/>
        </p:nvSpPr>
        <p:spPr bwMode="auto">
          <a:xfrm>
            <a:off x="304800" y="6324600"/>
            <a:ext cx="8534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400" dirty="0">
                <a:solidFill>
                  <a:schemeClr val="bg1"/>
                </a:solidFill>
              </a:rPr>
              <a:t>(http://</a:t>
            </a:r>
            <a:r>
              <a:rPr lang="en-US" altLang="en-US" sz="1400" dirty="0" err="1">
                <a:solidFill>
                  <a:schemeClr val="bg1"/>
                </a:solidFill>
              </a:rPr>
              <a:t>news.nationalgeographic.com</a:t>
            </a:r>
            <a:r>
              <a:rPr lang="en-US" altLang="en-US" sz="1400" dirty="0">
                <a:solidFill>
                  <a:schemeClr val="bg1"/>
                </a:solidFill>
              </a:rPr>
              <a:t>/news/2014/05/140512-thwaites-glacier-melting-collapse-west-antarctica-ice-warming/)</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ext Box 1026"/>
          <p:cNvSpPr txBox="1">
            <a:spLocks noChangeArrowheads="1"/>
          </p:cNvSpPr>
          <p:nvPr/>
        </p:nvSpPr>
        <p:spPr bwMode="auto">
          <a:xfrm>
            <a:off x="449263" y="533400"/>
            <a:ext cx="8275637"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a:solidFill>
                  <a:srgbClr val="FFFF00"/>
                </a:solidFill>
                <a:latin typeface="Book Antiqua" panose="02040602050305030304" pitchFamily="18" charset="0"/>
              </a:rPr>
              <a:t>NEWS REPORTS:</a:t>
            </a:r>
          </a:p>
          <a:p>
            <a:pPr algn="ctr" eaLnBrk="1" hangingPunct="1">
              <a:spcBef>
                <a:spcPct val="0"/>
              </a:spcBef>
              <a:buFontTx/>
              <a:buNone/>
            </a:pPr>
            <a:endParaRPr lang="en-US" altLang="en-US" sz="2000" b="1">
              <a:solidFill>
                <a:srgbClr val="FFFF00"/>
              </a:solidFill>
              <a:latin typeface="Book Antiqua" panose="02040602050305030304" pitchFamily="18" charset="0"/>
            </a:endParaRPr>
          </a:p>
          <a:p>
            <a:pPr algn="ctr" eaLnBrk="1" hangingPunct="1">
              <a:spcBef>
                <a:spcPct val="0"/>
              </a:spcBef>
              <a:buFontTx/>
              <a:buNone/>
            </a:pPr>
            <a:r>
              <a:rPr lang="en-US" altLang="en-US" sz="2000" b="1">
                <a:solidFill>
                  <a:srgbClr val="FFFF00"/>
                </a:solidFill>
                <a:latin typeface="Book Antiqua" panose="02040602050305030304" pitchFamily="18" charset="0"/>
              </a:rPr>
              <a:t>ANTARCTIC LAND GLACIER COVERAGE IS COLLAPSING TOO</a:t>
            </a:r>
          </a:p>
        </p:txBody>
      </p:sp>
      <p:pic>
        <p:nvPicPr>
          <p:cNvPr id="104451" name="Picture 2" descr="Map: Antarctica's melting glaciers"/>
          <p:cNvPicPr>
            <a:picLocks noChangeAspect="1" noChangeArrowheads="1"/>
          </p:cNvPicPr>
          <p:nvPr/>
        </p:nvPicPr>
        <p:blipFill>
          <a:blip r:embed="rId2">
            <a:extLst>
              <a:ext uri="{28A0092B-C50C-407E-A947-70E740481C1C}">
                <a14:useLocalDpi xmlns:a14="http://schemas.microsoft.com/office/drawing/2010/main" val="0"/>
              </a:ext>
            </a:extLst>
          </a:blip>
          <a:srcRect t="9120" b="38319"/>
          <a:stretch>
            <a:fillRect/>
          </a:stretch>
        </p:blipFill>
        <p:spPr bwMode="auto">
          <a:xfrm>
            <a:off x="2286000" y="1585913"/>
            <a:ext cx="4329113" cy="468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3" name="Text Box 5"/>
          <p:cNvSpPr txBox="1">
            <a:spLocks noChangeArrowheads="1"/>
          </p:cNvSpPr>
          <p:nvPr/>
        </p:nvSpPr>
        <p:spPr bwMode="auto">
          <a:xfrm>
            <a:off x="230188" y="320675"/>
            <a:ext cx="8609012" cy="5386090"/>
          </a:xfrm>
          <a:prstGeom prst="rect">
            <a:avLst/>
          </a:prstGeom>
          <a:solidFill>
            <a:srgbClr val="FFFF00">
              <a:alpha val="95000"/>
            </a:srgbClr>
          </a:solidFill>
          <a:ln w="63500">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400" dirty="0">
              <a:solidFill>
                <a:srgbClr val="FFFF00"/>
              </a:solidFill>
            </a:endParaRPr>
          </a:p>
          <a:p>
            <a:pPr algn="ctr" eaLnBrk="1" hangingPunct="1">
              <a:spcBef>
                <a:spcPct val="0"/>
              </a:spcBef>
              <a:buFontTx/>
              <a:buNone/>
            </a:pPr>
            <a:r>
              <a:rPr lang="en-US" altLang="en-US" sz="2400" b="1" dirty="0"/>
              <a:t>2018:</a:t>
            </a:r>
          </a:p>
          <a:p>
            <a:pPr algn="ctr" eaLnBrk="1" hangingPunct="1">
              <a:spcBef>
                <a:spcPct val="0"/>
              </a:spcBef>
              <a:buFontTx/>
              <a:buNone/>
            </a:pPr>
            <a:endParaRPr lang="en-US" altLang="en-US" sz="2000" dirty="0">
              <a:solidFill>
                <a:srgbClr val="FFFF00"/>
              </a:solidFill>
            </a:endParaRPr>
          </a:p>
          <a:p>
            <a:pPr algn="ctr" eaLnBrk="1" hangingPunct="1">
              <a:spcBef>
                <a:spcPct val="0"/>
              </a:spcBef>
              <a:buFontTx/>
              <a:buNone/>
            </a:pPr>
            <a:endParaRPr lang="en-US" altLang="en-US" sz="2000" dirty="0">
              <a:solidFill>
                <a:srgbClr val="FFFF00"/>
              </a:solidFill>
            </a:endParaRPr>
          </a:p>
          <a:p>
            <a:pPr algn="ctr" eaLnBrk="1" hangingPunct="1">
              <a:spcBef>
                <a:spcPct val="0"/>
              </a:spcBef>
              <a:buFontTx/>
              <a:buNone/>
            </a:pPr>
            <a:r>
              <a:rPr lang="en-US" altLang="en-US" sz="2800" b="1" dirty="0"/>
              <a:t>Antarctic ice melting three times faster than it was ten years ago.</a:t>
            </a:r>
          </a:p>
          <a:p>
            <a:pPr algn="ctr" eaLnBrk="1" hangingPunct="1">
              <a:spcBef>
                <a:spcPct val="0"/>
              </a:spcBef>
              <a:buFontTx/>
              <a:buNone/>
            </a:pPr>
            <a:endParaRPr lang="en-US" altLang="en-US" sz="2800" b="1" dirty="0"/>
          </a:p>
          <a:p>
            <a:pPr algn="ctr" eaLnBrk="1" hangingPunct="1">
              <a:spcBef>
                <a:spcPct val="0"/>
              </a:spcBef>
              <a:buFontTx/>
              <a:buNone/>
            </a:pPr>
            <a:r>
              <a:rPr lang="en-US" altLang="en-US" sz="2800" b="1" dirty="0"/>
              <a:t>It lost more than </a:t>
            </a:r>
            <a:r>
              <a:rPr lang="en-US" altLang="en-US" sz="2800" b="1" i="1" dirty="0"/>
              <a:t>200 billion tons </a:t>
            </a:r>
            <a:r>
              <a:rPr lang="en-US" altLang="en-US" sz="2800" b="1" dirty="0"/>
              <a:t>of ice each year from 2012 – 2017.</a:t>
            </a:r>
          </a:p>
          <a:p>
            <a:pPr algn="ctr" eaLnBrk="1" hangingPunct="1">
              <a:spcBef>
                <a:spcPct val="0"/>
              </a:spcBef>
              <a:buFontTx/>
              <a:buNone/>
            </a:pPr>
            <a:endParaRPr lang="en-US" altLang="en-US" b="1" dirty="0"/>
          </a:p>
          <a:p>
            <a:pPr algn="ctr" eaLnBrk="1" hangingPunct="1">
              <a:spcBef>
                <a:spcPct val="0"/>
              </a:spcBef>
              <a:buFontTx/>
              <a:buNone/>
            </a:pPr>
            <a:endParaRPr lang="en-US" altLang="en-US" b="1" dirty="0"/>
          </a:p>
          <a:p>
            <a:pPr algn="ctr" eaLnBrk="1" hangingPunct="1">
              <a:spcBef>
                <a:spcPct val="0"/>
              </a:spcBef>
              <a:buFontTx/>
              <a:buNone/>
            </a:pPr>
            <a:r>
              <a:rPr lang="en-US" altLang="en-US" sz="1400" b="1" dirty="0"/>
              <a:t>(</a:t>
            </a:r>
            <a:r>
              <a:rPr lang="en-US" altLang="en-US" sz="1400" dirty="0"/>
              <a:t>https://www.washingtonpost.com/news/energy-environment/wp/2018/06/13/antarctic-ice-loss-has-tripled-in-a-decade-if-that-continues-we-are-in-serious-trouble</a:t>
            </a:r>
            <a:r>
              <a:rPr lang="en-US" altLang="en-US" sz="1400" b="1" dirty="0"/>
              <a:t>)</a:t>
            </a:r>
            <a:endParaRPr lang="en-US" altLang="en-US" sz="1400" dirty="0">
              <a:solidFill>
                <a:srgbClr val="FFFF00"/>
              </a:solidFill>
            </a:endParaRPr>
          </a:p>
          <a:p>
            <a:pPr algn="ctr" eaLnBrk="1" hangingPunct="1">
              <a:spcBef>
                <a:spcPct val="0"/>
              </a:spcBef>
              <a:buFontTx/>
              <a:buNone/>
            </a:pPr>
            <a:endParaRPr lang="en-US" altLang="en-US" sz="2400" dirty="0">
              <a:solidFill>
                <a:srgbClr val="FFFF00"/>
              </a:solidFill>
            </a:endParaRPr>
          </a:p>
        </p:txBody>
      </p:sp>
      <p:sp>
        <p:nvSpPr>
          <p:cNvPr id="2" name="TextBox 1">
            <a:extLst>
              <a:ext uri="{FF2B5EF4-FFF2-40B4-BE49-F238E27FC236}">
                <a16:creationId xmlns:a16="http://schemas.microsoft.com/office/drawing/2014/main" id="{F281B4DC-ADF8-280C-2DCD-A6562DEAF1BB}"/>
              </a:ext>
            </a:extLst>
          </p:cNvPr>
          <p:cNvSpPr txBox="1">
            <a:spLocks noChangeArrowheads="1"/>
          </p:cNvSpPr>
          <p:nvPr/>
        </p:nvSpPr>
        <p:spPr bwMode="auto">
          <a:xfrm>
            <a:off x="304800" y="6324600"/>
            <a:ext cx="8534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400" dirty="0">
                <a:solidFill>
                  <a:schemeClr val="bg1"/>
                </a:solidFill>
              </a:rPr>
              <a:t>(http://</a:t>
            </a:r>
            <a:r>
              <a:rPr lang="en-US" altLang="en-US" sz="1400" dirty="0" err="1">
                <a:solidFill>
                  <a:schemeClr val="bg1"/>
                </a:solidFill>
              </a:rPr>
              <a:t>news.nationalgeographic.com</a:t>
            </a:r>
            <a:r>
              <a:rPr lang="en-US" altLang="en-US" sz="1400" dirty="0">
                <a:solidFill>
                  <a:schemeClr val="bg1"/>
                </a:solidFill>
              </a:rPr>
              <a:t>/news/2014/05/140512-thwaites-glacier-melting-collapse-west-antarctica-ice-warming/)</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ext Box 7"/>
          <p:cNvSpPr txBox="1">
            <a:spLocks noChangeArrowheads="1"/>
          </p:cNvSpPr>
          <p:nvPr/>
        </p:nvSpPr>
        <p:spPr bwMode="auto">
          <a:xfrm>
            <a:off x="2430463" y="354013"/>
            <a:ext cx="43592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dirty="0">
                <a:solidFill>
                  <a:schemeClr val="bg1"/>
                </a:solidFill>
                <a:latin typeface="Book Antiqua" panose="02040602050305030304" pitchFamily="18" charset="0"/>
              </a:rPr>
              <a:t>Sea level is rising rapidly</a:t>
            </a:r>
          </a:p>
        </p:txBody>
      </p:sp>
      <p:pic>
        <p:nvPicPr>
          <p:cNvPr id="10547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3075" y="939800"/>
            <a:ext cx="3810000"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6" name="TextBox 2"/>
          <p:cNvSpPr txBox="1">
            <a:spLocks noChangeArrowheads="1"/>
          </p:cNvSpPr>
          <p:nvPr/>
        </p:nvSpPr>
        <p:spPr bwMode="auto">
          <a:xfrm>
            <a:off x="4435475" y="1752600"/>
            <a:ext cx="39497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400" dirty="0">
                <a:solidFill>
                  <a:schemeClr val="bg1"/>
                </a:solidFill>
              </a:rPr>
              <a:t>http://</a:t>
            </a:r>
            <a:r>
              <a:rPr lang="en-US" altLang="en-US" sz="1400" dirty="0" err="1">
                <a:solidFill>
                  <a:schemeClr val="bg1"/>
                </a:solidFill>
              </a:rPr>
              <a:t>academics.eckerd.edu</a:t>
            </a:r>
            <a:r>
              <a:rPr lang="en-US" altLang="en-US" sz="1400" dirty="0">
                <a:solidFill>
                  <a:schemeClr val="bg1"/>
                </a:solidFill>
              </a:rPr>
              <a:t>/instructor/</a:t>
            </a:r>
            <a:r>
              <a:rPr lang="en-US" altLang="en-US" sz="1400" dirty="0" err="1">
                <a:solidFill>
                  <a:schemeClr val="bg1"/>
                </a:solidFill>
              </a:rPr>
              <a:t>hastindw</a:t>
            </a:r>
            <a:r>
              <a:rPr lang="en-US" altLang="en-US" sz="1400" dirty="0">
                <a:solidFill>
                  <a:schemeClr val="bg1"/>
                </a:solidFill>
              </a:rPr>
              <a:t>/MS1410-001_FA08/handouts/2008SLRSustain.pdf</a:t>
            </a:r>
            <a:endParaRPr lang="en-US" altLang="en-US" sz="1800" dirty="0">
              <a:solidFill>
                <a:schemeClr val="bg1"/>
              </a:solidFill>
            </a:endParaRPr>
          </a:p>
        </p:txBody>
      </p:sp>
      <p:pic>
        <p:nvPicPr>
          <p:cNvPr id="10547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3075" y="3733800"/>
            <a:ext cx="3810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8" name="TextBox 6"/>
          <p:cNvSpPr txBox="1">
            <a:spLocks noChangeArrowheads="1"/>
          </p:cNvSpPr>
          <p:nvPr/>
        </p:nvSpPr>
        <p:spPr bwMode="auto">
          <a:xfrm>
            <a:off x="4435475" y="4913313"/>
            <a:ext cx="39497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400" dirty="0">
                <a:solidFill>
                  <a:schemeClr val="bg1"/>
                </a:solidFill>
              </a:rPr>
              <a:t>https://</a:t>
            </a:r>
            <a:r>
              <a:rPr lang="en-US" altLang="en-US" sz="1400" dirty="0" err="1">
                <a:solidFill>
                  <a:schemeClr val="bg1"/>
                </a:solidFill>
              </a:rPr>
              <a:t>www.eumetsat.int</a:t>
            </a:r>
            <a:r>
              <a:rPr lang="en-US" altLang="en-US" sz="1400" dirty="0">
                <a:solidFill>
                  <a:schemeClr val="bg1"/>
                </a:solidFill>
              </a:rPr>
              <a:t>/</a:t>
            </a:r>
            <a:r>
              <a:rPr lang="en-US" altLang="en-US" sz="1400" dirty="0" err="1">
                <a:solidFill>
                  <a:schemeClr val="bg1"/>
                </a:solidFill>
              </a:rPr>
              <a:t>jason</a:t>
            </a:r>
            <a:r>
              <a:rPr lang="en-US" altLang="en-US" sz="1400" dirty="0">
                <a:solidFill>
                  <a:schemeClr val="bg1"/>
                </a:solidFill>
              </a:rPr>
              <a:t>/</a:t>
            </a:r>
            <a:r>
              <a:rPr lang="en-US" altLang="en-US" sz="1400" dirty="0" err="1">
                <a:solidFill>
                  <a:schemeClr val="bg1"/>
                </a:solidFill>
              </a:rPr>
              <a:t>print.htm</a:t>
            </a:r>
            <a:endParaRPr lang="en-US" altLang="en-US" sz="1800" dirty="0">
              <a:solidFill>
                <a:schemeClr val="bg1"/>
              </a:solidFill>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ext Box 7"/>
          <p:cNvSpPr txBox="1">
            <a:spLocks noChangeArrowheads="1"/>
          </p:cNvSpPr>
          <p:nvPr/>
        </p:nvSpPr>
        <p:spPr bwMode="auto">
          <a:xfrm>
            <a:off x="2430463" y="354013"/>
            <a:ext cx="43592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a:solidFill>
                  <a:schemeClr val="bg1"/>
                </a:solidFill>
                <a:latin typeface="Book Antiqua" panose="02040602050305030304" pitchFamily="18" charset="0"/>
              </a:rPr>
              <a:t>Sea level is rising rapidly</a:t>
            </a:r>
          </a:p>
        </p:txBody>
      </p:sp>
      <p:pic>
        <p:nvPicPr>
          <p:cNvPr id="10547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3075" y="939800"/>
            <a:ext cx="3810000"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6" name="TextBox 2"/>
          <p:cNvSpPr txBox="1">
            <a:spLocks noChangeArrowheads="1"/>
          </p:cNvSpPr>
          <p:nvPr/>
        </p:nvSpPr>
        <p:spPr bwMode="auto">
          <a:xfrm>
            <a:off x="4435475" y="1752600"/>
            <a:ext cx="39497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400">
                <a:solidFill>
                  <a:schemeClr val="bg1"/>
                </a:solidFill>
              </a:rPr>
              <a:t>http://academics.eckerd.edu/instructor/hastindw/MS1410-001_FA08/handouts/2008SLRSustain.pdf</a:t>
            </a:r>
            <a:endParaRPr lang="en-US" altLang="en-US" sz="1800">
              <a:solidFill>
                <a:schemeClr val="bg1"/>
              </a:solidFill>
            </a:endParaRPr>
          </a:p>
        </p:txBody>
      </p:sp>
      <p:pic>
        <p:nvPicPr>
          <p:cNvPr id="10547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3075" y="3733800"/>
            <a:ext cx="3810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8" name="TextBox 6"/>
          <p:cNvSpPr txBox="1">
            <a:spLocks noChangeArrowheads="1"/>
          </p:cNvSpPr>
          <p:nvPr/>
        </p:nvSpPr>
        <p:spPr bwMode="auto">
          <a:xfrm>
            <a:off x="4435475" y="4913313"/>
            <a:ext cx="39497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400">
                <a:solidFill>
                  <a:schemeClr val="bg1"/>
                </a:solidFill>
              </a:rPr>
              <a:t>https://www.eumetsat.int/jason/print.htm</a:t>
            </a:r>
            <a:endParaRPr lang="en-US" altLang="en-US" sz="1800">
              <a:solidFill>
                <a:schemeClr val="bg1"/>
              </a:solidFill>
            </a:endParaRPr>
          </a:p>
        </p:txBody>
      </p:sp>
      <p:sp>
        <p:nvSpPr>
          <p:cNvPr id="7" name="TextBox 1">
            <a:extLst>
              <a:ext uri="{FF2B5EF4-FFF2-40B4-BE49-F238E27FC236}">
                <a16:creationId xmlns:a16="http://schemas.microsoft.com/office/drawing/2014/main" id="{139CDFB2-0758-2C4F-ACD0-42087CD1B4A1}"/>
              </a:ext>
            </a:extLst>
          </p:cNvPr>
          <p:cNvSpPr txBox="1">
            <a:spLocks noChangeArrowheads="1"/>
          </p:cNvSpPr>
          <p:nvPr/>
        </p:nvSpPr>
        <p:spPr bwMode="auto">
          <a:xfrm>
            <a:off x="407988" y="1849438"/>
            <a:ext cx="8507412" cy="3662362"/>
          </a:xfrm>
          <a:prstGeom prst="rect">
            <a:avLst/>
          </a:prstGeom>
          <a:solidFill>
            <a:srgbClr val="FFFF00">
              <a:alpha val="95000"/>
            </a:srgbClr>
          </a:solidFill>
          <a:ln w="63500">
            <a:solidFill>
              <a:schemeClr val="tx1"/>
            </a:solidFill>
            <a:miter lim="800000"/>
            <a:headEnd/>
            <a:tailEnd/>
          </a:ln>
          <a:effectLst>
            <a:outerShdw blurRad="50800" dist="38100" dir="2700000" algn="tl" rotWithShape="0">
              <a:prstClr val="black">
                <a:alpha val="40000"/>
              </a:prstClr>
            </a:outerShdw>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b="1" dirty="0"/>
          </a:p>
          <a:p>
            <a:pPr algn="ctr" eaLnBrk="1" hangingPunct="1">
              <a:spcBef>
                <a:spcPct val="0"/>
              </a:spcBef>
              <a:buFontTx/>
              <a:buNone/>
            </a:pPr>
            <a:endParaRPr lang="en-US" altLang="en-US" sz="2000" b="1" dirty="0"/>
          </a:p>
          <a:p>
            <a:pPr algn="ctr" eaLnBrk="1" hangingPunct="1">
              <a:spcBef>
                <a:spcPct val="0"/>
              </a:spcBef>
              <a:buFontTx/>
              <a:buNone/>
            </a:pPr>
            <a:r>
              <a:rPr lang="en-US" altLang="en-US" sz="2000" b="1" dirty="0"/>
              <a:t>2017:  A study published by the National Academy of Sciences found that sea level is now rising nearly three times faster than most of the 20</a:t>
            </a:r>
            <a:r>
              <a:rPr lang="en-US" altLang="en-US" sz="2000" b="1" baseline="30000" dirty="0"/>
              <a:t>th</a:t>
            </a:r>
            <a:r>
              <a:rPr lang="en-US" altLang="en-US" sz="2000" b="1" dirty="0"/>
              <a:t> Century</a:t>
            </a:r>
            <a:r>
              <a:rPr lang="en-US" altLang="en-US" sz="2000" b="1" i="1" dirty="0"/>
              <a:t>.  </a:t>
            </a:r>
            <a:r>
              <a:rPr lang="en-US" altLang="en-US" sz="2000" dirty="0"/>
              <a:t>This is being caused by melting of land-based glaciers in Greenland and Antarctica, and expansion of seawater as it warms.</a:t>
            </a:r>
          </a:p>
          <a:p>
            <a:pPr algn="ctr" eaLnBrk="1" hangingPunct="1">
              <a:spcBef>
                <a:spcPct val="0"/>
              </a:spcBef>
              <a:buFontTx/>
              <a:buNone/>
            </a:pPr>
            <a:endParaRPr lang="en-US" altLang="en-US" sz="2000" b="1" dirty="0"/>
          </a:p>
          <a:p>
            <a:pPr algn="ctr" eaLnBrk="1" hangingPunct="1">
              <a:spcBef>
                <a:spcPct val="0"/>
              </a:spcBef>
              <a:buFontTx/>
              <a:buNone/>
            </a:pPr>
            <a:endParaRPr lang="en-US" altLang="en-US" sz="2000" b="1" dirty="0"/>
          </a:p>
          <a:p>
            <a:pPr algn="ctr" eaLnBrk="1" hangingPunct="1">
              <a:spcBef>
                <a:spcPct val="0"/>
              </a:spcBef>
              <a:buFontTx/>
              <a:buNone/>
            </a:pPr>
            <a:r>
              <a:rPr lang="en-US" altLang="en-US" sz="1400" dirty="0"/>
              <a:t>(http://</a:t>
            </a:r>
            <a:r>
              <a:rPr lang="en-US" altLang="en-US" sz="1400" dirty="0" err="1"/>
              <a:t>www.independent.co.uk</a:t>
            </a:r>
            <a:r>
              <a:rPr lang="en-US" altLang="en-US" sz="1400" dirty="0"/>
              <a:t>/environment/sea-levels-rising-triple-1990-melting-ice-caps-climate-change-greenhouse-gas-global-warming-a7750926.html?utm_content=buffer09899&amp;utm_medium=</a:t>
            </a:r>
            <a:r>
              <a:rPr lang="en-US" altLang="en-US" sz="1400" dirty="0" err="1"/>
              <a:t>social&amp;utm_source</a:t>
            </a:r>
            <a:r>
              <a:rPr lang="en-US" altLang="en-US" sz="1400" dirty="0"/>
              <a:t>=</a:t>
            </a:r>
            <a:r>
              <a:rPr lang="en-US" altLang="en-US" sz="1400" dirty="0" err="1"/>
              <a:t>facebook.com&amp;utm_campaign</a:t>
            </a:r>
            <a:r>
              <a:rPr lang="en-US" altLang="en-US" sz="1400" dirty="0"/>
              <a:t>=buffer)</a:t>
            </a:r>
          </a:p>
          <a:p>
            <a:pPr eaLnBrk="1" hangingPunct="1">
              <a:spcBef>
                <a:spcPct val="0"/>
              </a:spcBef>
              <a:buFontTx/>
              <a:buNone/>
            </a:pPr>
            <a:endParaRPr lang="en-US" altLang="en-US" sz="1800" b="1" dirty="0"/>
          </a:p>
        </p:txBody>
      </p:sp>
    </p:spTree>
    <p:extLst>
      <p:ext uri="{BB962C8B-B14F-4D97-AF65-F5344CB8AC3E}">
        <p14:creationId xmlns:p14="http://schemas.microsoft.com/office/powerpoint/2010/main" val="75659249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ext Box 7"/>
          <p:cNvSpPr txBox="1">
            <a:spLocks noChangeArrowheads="1"/>
          </p:cNvSpPr>
          <p:nvPr/>
        </p:nvSpPr>
        <p:spPr bwMode="auto">
          <a:xfrm>
            <a:off x="2430463" y="354013"/>
            <a:ext cx="43592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a:solidFill>
                  <a:schemeClr val="bg1"/>
                </a:solidFill>
                <a:latin typeface="Book Antiqua" panose="02040602050305030304" pitchFamily="18" charset="0"/>
              </a:rPr>
              <a:t>Sea level is rising rapidly</a:t>
            </a:r>
          </a:p>
        </p:txBody>
      </p:sp>
      <p:pic>
        <p:nvPicPr>
          <p:cNvPr id="10547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3075" y="939800"/>
            <a:ext cx="3810000"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6" name="TextBox 2"/>
          <p:cNvSpPr txBox="1">
            <a:spLocks noChangeArrowheads="1"/>
          </p:cNvSpPr>
          <p:nvPr/>
        </p:nvSpPr>
        <p:spPr bwMode="auto">
          <a:xfrm>
            <a:off x="4435475" y="1752600"/>
            <a:ext cx="39497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400">
                <a:solidFill>
                  <a:schemeClr val="bg1"/>
                </a:solidFill>
              </a:rPr>
              <a:t>http://academics.eckerd.edu/instructor/hastindw/MS1410-001_FA08/handouts/2008SLRSustain.pdf</a:t>
            </a:r>
            <a:endParaRPr lang="en-US" altLang="en-US" sz="1800">
              <a:solidFill>
                <a:schemeClr val="bg1"/>
              </a:solidFill>
            </a:endParaRPr>
          </a:p>
        </p:txBody>
      </p:sp>
      <p:pic>
        <p:nvPicPr>
          <p:cNvPr id="10547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3075" y="3733800"/>
            <a:ext cx="3810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8" name="TextBox 6"/>
          <p:cNvSpPr txBox="1">
            <a:spLocks noChangeArrowheads="1"/>
          </p:cNvSpPr>
          <p:nvPr/>
        </p:nvSpPr>
        <p:spPr bwMode="auto">
          <a:xfrm>
            <a:off x="4435475" y="4913313"/>
            <a:ext cx="39497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400">
                <a:solidFill>
                  <a:schemeClr val="bg1"/>
                </a:solidFill>
              </a:rPr>
              <a:t>https://www.eumetsat.int/jason/print.htm</a:t>
            </a:r>
            <a:endParaRPr lang="en-US" altLang="en-US" sz="1800">
              <a:solidFill>
                <a:schemeClr val="bg1"/>
              </a:solidFill>
            </a:endParaRPr>
          </a:p>
        </p:txBody>
      </p:sp>
      <p:sp>
        <p:nvSpPr>
          <p:cNvPr id="7" name="TextBox 1">
            <a:extLst>
              <a:ext uri="{FF2B5EF4-FFF2-40B4-BE49-F238E27FC236}">
                <a16:creationId xmlns:a16="http://schemas.microsoft.com/office/drawing/2014/main" id="{FD37C5CD-20BB-3946-906D-925C608192A2}"/>
              </a:ext>
            </a:extLst>
          </p:cNvPr>
          <p:cNvSpPr txBox="1">
            <a:spLocks noChangeArrowheads="1"/>
          </p:cNvSpPr>
          <p:nvPr/>
        </p:nvSpPr>
        <p:spPr bwMode="auto">
          <a:xfrm>
            <a:off x="381000" y="1813441"/>
            <a:ext cx="8507412" cy="4462760"/>
          </a:xfrm>
          <a:prstGeom prst="rect">
            <a:avLst/>
          </a:prstGeom>
          <a:solidFill>
            <a:srgbClr val="FFFF00">
              <a:alpha val="95000"/>
            </a:srgbClr>
          </a:solidFill>
          <a:ln w="63500">
            <a:solidFill>
              <a:schemeClr val="tx1"/>
            </a:solidFill>
            <a:miter lim="800000"/>
            <a:headEnd/>
            <a:tailEnd/>
          </a:ln>
          <a:effectLst>
            <a:outerShdw blurRad="50800" dist="38100" dir="2700000" algn="tl" rotWithShape="0">
              <a:prstClr val="black">
                <a:alpha val="40000"/>
              </a:prstClr>
            </a:outerShdw>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000" b="1" dirty="0"/>
          </a:p>
          <a:p>
            <a:pPr algn="ctr" eaLnBrk="1" hangingPunct="1">
              <a:spcBef>
                <a:spcPct val="0"/>
              </a:spcBef>
              <a:buFontTx/>
              <a:buNone/>
            </a:pPr>
            <a:r>
              <a:rPr lang="en-US" altLang="en-US" sz="2000" b="1" dirty="0"/>
              <a:t>2019:  A study published in Nature Communications found that sea level rise will inundate cities all over world by 2050, affecting more than 150 million people.  This is based on recent central sea-level rise estimates of 20 to 30 cm by that time.  (50 to 100 cm rises are expected by 2100.)</a:t>
            </a:r>
          </a:p>
          <a:p>
            <a:pPr algn="ctr" eaLnBrk="1" hangingPunct="1">
              <a:spcBef>
                <a:spcPct val="0"/>
              </a:spcBef>
              <a:buFontTx/>
              <a:buNone/>
            </a:pPr>
            <a:endParaRPr lang="en-US" altLang="en-US" sz="2000" b="1" dirty="0"/>
          </a:p>
          <a:p>
            <a:pPr algn="ctr" eaLnBrk="1" hangingPunct="1">
              <a:spcBef>
                <a:spcPct val="0"/>
              </a:spcBef>
              <a:buFontTx/>
              <a:buNone/>
            </a:pPr>
            <a:r>
              <a:rPr lang="en-US" altLang="en-US" sz="2000" dirty="0"/>
              <a:t>Among those cities that will be underwater at high tide by 2050 are Ho Chi Minh City (Vietnam), Shanghai (China), Mumbai (India), Alexandria (Egypt), and Basra (Iraq).</a:t>
            </a:r>
          </a:p>
          <a:p>
            <a:pPr algn="ctr" eaLnBrk="1" hangingPunct="1">
              <a:spcBef>
                <a:spcPct val="0"/>
              </a:spcBef>
              <a:buFontTx/>
              <a:buNone/>
            </a:pPr>
            <a:endParaRPr lang="en-US" altLang="en-US" sz="2000" b="1" dirty="0"/>
          </a:p>
          <a:p>
            <a:pPr algn="ctr" eaLnBrk="1" hangingPunct="1">
              <a:spcBef>
                <a:spcPct val="0"/>
              </a:spcBef>
              <a:buFontTx/>
              <a:buNone/>
            </a:pPr>
            <a:r>
              <a:rPr lang="en-US" altLang="en-US" sz="1400" dirty="0"/>
              <a:t>(</a:t>
            </a:r>
            <a:r>
              <a:rPr lang="en-US" sz="1400" dirty="0">
                <a:hlinkClick r:id="rId4">
                  <a:extLst>
                    <a:ext uri="{A12FA001-AC4F-418D-AE19-62706E023703}">
                      <ahyp:hlinkClr xmlns:ahyp="http://schemas.microsoft.com/office/drawing/2018/hyperlinkcolor" val="tx"/>
                    </a:ext>
                  </a:extLst>
                </a:hlinkClick>
              </a:rPr>
              <a:t>https://www.nytimes.com/interactive/2019/10/29/climate/coastal-cities-underwater.html</a:t>
            </a:r>
            <a:r>
              <a:rPr lang="en-US" altLang="en-US" sz="1400" dirty="0"/>
              <a:t>)</a:t>
            </a:r>
          </a:p>
          <a:p>
            <a:pPr eaLnBrk="1" hangingPunct="1">
              <a:spcBef>
                <a:spcPct val="0"/>
              </a:spcBef>
              <a:buFontTx/>
              <a:buNone/>
            </a:pPr>
            <a:endParaRPr lang="en-US" altLang="en-US" sz="1800" b="1" dirty="0"/>
          </a:p>
          <a:p>
            <a:pPr algn="ctr" eaLnBrk="1" hangingPunct="1">
              <a:spcBef>
                <a:spcPct val="0"/>
              </a:spcBef>
              <a:buFontTx/>
              <a:buNone/>
            </a:pPr>
            <a:r>
              <a:rPr lang="en-US" altLang="en-US" sz="1400" b="1" dirty="0"/>
              <a:t>(</a:t>
            </a:r>
            <a:r>
              <a:rPr lang="en-US" sz="1400" dirty="0">
                <a:hlinkClick r:id="rId5">
                  <a:extLst>
                    <a:ext uri="{A12FA001-AC4F-418D-AE19-62706E023703}">
                      <ahyp:hlinkClr xmlns:ahyp="http://schemas.microsoft.com/office/drawing/2018/hyperlinkcolor" val="tx"/>
                    </a:ext>
                  </a:extLst>
                </a:hlinkClick>
              </a:rPr>
              <a:t>https://www.nature.com/articles/s41467-019-12808-z</a:t>
            </a:r>
            <a:r>
              <a:rPr lang="en-US" altLang="en-US" sz="1400" b="1" dirty="0"/>
              <a:t>)</a:t>
            </a:r>
          </a:p>
          <a:p>
            <a:pPr eaLnBrk="1" hangingPunct="1">
              <a:spcBef>
                <a:spcPct val="0"/>
              </a:spcBef>
              <a:buFontTx/>
              <a:buNone/>
            </a:pPr>
            <a:endParaRPr lang="en-US" altLang="en-US" sz="1800" b="1" dirty="0"/>
          </a:p>
        </p:txBody>
      </p:sp>
    </p:spTree>
    <p:extLst>
      <p:ext uri="{BB962C8B-B14F-4D97-AF65-F5344CB8AC3E}">
        <p14:creationId xmlns:p14="http://schemas.microsoft.com/office/powerpoint/2010/main" val="368221109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8" name="TextBox 1"/>
          <p:cNvSpPr txBox="1">
            <a:spLocks noChangeArrowheads="1"/>
          </p:cNvSpPr>
          <p:nvPr/>
        </p:nvSpPr>
        <p:spPr bwMode="auto">
          <a:xfrm>
            <a:off x="318293" y="68520"/>
            <a:ext cx="8507412" cy="2123658"/>
          </a:xfrm>
          <a:prstGeom prst="rect">
            <a:avLst/>
          </a:prstGeom>
          <a:solidFill>
            <a:srgbClr val="FFFF00">
              <a:alpha val="95000"/>
            </a:srgbClr>
          </a:solidFill>
          <a:ln w="63500">
            <a:solidFill>
              <a:schemeClr val="tx1"/>
            </a:solidFill>
            <a:miter lim="800000"/>
            <a:headEnd/>
            <a:tailEnd/>
          </a:ln>
          <a:effectLst>
            <a:outerShdw blurRad="50800" dist="38100" dir="2700000" algn="tl" rotWithShape="0">
              <a:prstClr val="black">
                <a:alpha val="40000"/>
              </a:prstClr>
            </a:outerShdw>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900" b="1" dirty="0"/>
          </a:p>
          <a:p>
            <a:pPr algn="ctr" eaLnBrk="1" hangingPunct="1">
              <a:spcBef>
                <a:spcPct val="0"/>
              </a:spcBef>
              <a:buFontTx/>
              <a:buNone/>
            </a:pPr>
            <a:r>
              <a:rPr lang="en-US" altLang="en-US" sz="2000" b="1" dirty="0"/>
              <a:t>2020:  </a:t>
            </a:r>
            <a:r>
              <a:rPr lang="en-US" sz="2000" b="1" dirty="0"/>
              <a:t>Global mean sea level has risen about 8–9 inches (21–24 centimeters) since 1880, with about a third of that coming in just the last two and a half decades. </a:t>
            </a:r>
            <a:r>
              <a:rPr lang="en-US" sz="2000" dirty="0"/>
              <a:t>The rising water level is mostly due to a combination of meltwater from glaciers and ice sheets and thermal expansion of seawater as it warms.</a:t>
            </a:r>
          </a:p>
          <a:p>
            <a:pPr algn="ctr" eaLnBrk="1" hangingPunct="1">
              <a:spcBef>
                <a:spcPct val="0"/>
              </a:spcBef>
              <a:buFontTx/>
              <a:buNone/>
            </a:pPr>
            <a:endParaRPr lang="en-US" altLang="en-US" sz="900" b="1" dirty="0"/>
          </a:p>
          <a:p>
            <a:pPr algn="ctr" eaLnBrk="1" hangingPunct="1">
              <a:spcBef>
                <a:spcPct val="0"/>
              </a:spcBef>
              <a:buFontTx/>
              <a:buNone/>
            </a:pPr>
            <a:r>
              <a:rPr lang="en-US" altLang="en-US" sz="1400" dirty="0"/>
              <a:t>(https://</a:t>
            </a:r>
            <a:r>
              <a:rPr lang="en-US" altLang="en-US" sz="1400" dirty="0" err="1"/>
              <a:t>climate.gov</a:t>
            </a:r>
            <a:r>
              <a:rPr lang="en-US" altLang="en-US" sz="1400" dirty="0"/>
              <a:t>/news-features/understanding-climate/climate-change-global-sea-level</a:t>
            </a:r>
            <a:r>
              <a:rPr lang="en-US" altLang="en-US" sz="1400" b="1" dirty="0"/>
              <a:t>)</a:t>
            </a:r>
          </a:p>
        </p:txBody>
      </p:sp>
      <p:pic>
        <p:nvPicPr>
          <p:cNvPr id="3" name="Picture 2" descr="Chart&#10;&#10;Description automatically generated">
            <a:extLst>
              <a:ext uri="{FF2B5EF4-FFF2-40B4-BE49-F238E27FC236}">
                <a16:creationId xmlns:a16="http://schemas.microsoft.com/office/drawing/2014/main" id="{618FEADE-D986-6D45-A9E9-DA61D398CEF7}"/>
              </a:ext>
            </a:extLst>
          </p:cNvPr>
          <p:cNvPicPr>
            <a:picLocks noChangeAspect="1"/>
          </p:cNvPicPr>
          <p:nvPr/>
        </p:nvPicPr>
        <p:blipFill rotWithShape="1">
          <a:blip r:embed="rId2">
            <a:extLst>
              <a:ext uri="{28A0092B-C50C-407E-A947-70E740481C1C}">
                <a14:useLocalDpi xmlns:a14="http://schemas.microsoft.com/office/drawing/2010/main" val="0"/>
              </a:ext>
            </a:extLst>
          </a:blip>
          <a:srcRect l="8333" t="36719" r="44167" b="14583"/>
          <a:stretch/>
        </p:blipFill>
        <p:spPr>
          <a:xfrm>
            <a:off x="952499" y="2514600"/>
            <a:ext cx="7239000" cy="41910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0621382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AutoShape 2" descr="http://www.climate.gov/sites/default/files/styles/inline_all/public/Alaska_RTMA_23May2015_610.jpg?itok=Ie6H1uG3"/>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chemeClr val="bg1"/>
              </a:solidFill>
            </a:endParaRPr>
          </a:p>
        </p:txBody>
      </p:sp>
      <p:sp>
        <p:nvSpPr>
          <p:cNvPr id="109571" name="AutoShape 4" descr="http://www.climate.gov/sites/default/files/styles/inline_all/public/Alaska_RTMA_23May2015_610.jpg?itok=Ie6H1uG3"/>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chemeClr val="bg1"/>
              </a:solidFill>
            </a:endParaRPr>
          </a:p>
        </p:txBody>
      </p:sp>
      <p:pic>
        <p:nvPicPr>
          <p:cNvPr id="10957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62075" y="304800"/>
            <a:ext cx="633412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3" name="TextBox 1"/>
          <p:cNvSpPr txBox="1">
            <a:spLocks noChangeArrowheads="1"/>
          </p:cNvSpPr>
          <p:nvPr/>
        </p:nvSpPr>
        <p:spPr bwMode="auto">
          <a:xfrm>
            <a:off x="533400" y="1654175"/>
            <a:ext cx="7927975" cy="2308225"/>
          </a:xfrm>
          <a:prstGeom prst="rect">
            <a:avLst/>
          </a:prstGeom>
          <a:solidFill>
            <a:srgbClr val="FFFF00">
              <a:alpha val="95000"/>
            </a:srgbClr>
          </a:solidFill>
          <a:ln w="63500">
            <a:solidFill>
              <a:schemeClr val="tx1"/>
            </a:solidFill>
            <a:miter lim="800000"/>
            <a:headEnd/>
            <a:tailEnd/>
          </a:ln>
          <a:effectLst>
            <a:outerShdw blurRad="50800" dist="38100" dir="2700000" algn="tl" rotWithShape="0">
              <a:prstClr val="black">
                <a:alpha val="40000"/>
              </a:prstClr>
            </a:outerShdw>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400" b="1" dirty="0"/>
          </a:p>
          <a:p>
            <a:pPr algn="ctr" eaLnBrk="1" hangingPunct="1">
              <a:spcBef>
                <a:spcPct val="0"/>
              </a:spcBef>
              <a:buFontTx/>
              <a:buNone/>
            </a:pPr>
            <a:endParaRPr lang="en-US" altLang="en-US" sz="2400" b="1" dirty="0"/>
          </a:p>
          <a:p>
            <a:pPr algn="ctr" eaLnBrk="1" hangingPunct="1">
              <a:spcBef>
                <a:spcPct val="0"/>
              </a:spcBef>
              <a:buFontTx/>
              <a:buNone/>
            </a:pPr>
            <a:r>
              <a:rPr lang="en-US" altLang="en-US" sz="2400" b="1" dirty="0"/>
              <a:t>THE HIGH LATITUDES ARE WARMING MUCH MORE QUICKLY THAN LOWER LATITUDE REGIONS</a:t>
            </a:r>
          </a:p>
          <a:p>
            <a:pPr algn="ctr" eaLnBrk="1" hangingPunct="1">
              <a:spcBef>
                <a:spcPct val="0"/>
              </a:spcBef>
              <a:buFontTx/>
              <a:buNone/>
            </a:pPr>
            <a:endParaRPr lang="en-US" altLang="en-US" sz="2400" b="1" dirty="0"/>
          </a:p>
          <a:p>
            <a:pPr algn="ctr" eaLnBrk="1" hangingPunct="1">
              <a:spcBef>
                <a:spcPct val="0"/>
              </a:spcBef>
              <a:buFontTx/>
              <a:buNone/>
            </a:pPr>
            <a:endParaRPr lang="en-US" altLang="en-US" sz="2400" b="1" dirty="0"/>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500" name="Text Box 3"/>
          <p:cNvSpPr txBox="1">
            <a:spLocks noChangeArrowheads="1"/>
          </p:cNvSpPr>
          <p:nvPr/>
        </p:nvSpPr>
        <p:spPr bwMode="auto">
          <a:xfrm>
            <a:off x="304800" y="5105400"/>
            <a:ext cx="85344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buFontTx/>
              <a:buNone/>
              <a:defRPr/>
            </a:pPr>
            <a:r>
              <a:rPr lang="en-US" sz="2400" b="1" dirty="0">
                <a:solidFill>
                  <a:srgbClr val="FFFF00"/>
                </a:solidFill>
                <a:latin typeface="Book Antiqua" panose="02040602050305030304" pitchFamily="18" charset="0"/>
              </a:rPr>
              <a:t>May, 2015:  “Alaska set a new record for earliest day</a:t>
            </a:r>
          </a:p>
          <a:p>
            <a:pPr algn="ctr">
              <a:buFontTx/>
              <a:buNone/>
              <a:defRPr/>
            </a:pPr>
            <a:r>
              <a:rPr lang="en-US" sz="2400" b="1" dirty="0">
                <a:solidFill>
                  <a:srgbClr val="FFFF00"/>
                </a:solidFill>
                <a:latin typeface="Book Antiqua" panose="02040602050305030304" pitchFamily="18" charset="0"/>
              </a:rPr>
              <a:t>with temperatures in the 90s.”</a:t>
            </a:r>
          </a:p>
          <a:p>
            <a:pPr algn="ctr">
              <a:buFontTx/>
              <a:buNone/>
              <a:defRPr/>
            </a:pPr>
            <a:r>
              <a:rPr lang="en-US" sz="2400" b="1" dirty="0">
                <a:solidFill>
                  <a:srgbClr val="FFFF00"/>
                </a:solidFill>
                <a:latin typeface="Book Antiqua" panose="02040602050305030304" pitchFamily="18" charset="0"/>
              </a:rPr>
              <a:t>Instrumental record goes back to the 1890s.</a:t>
            </a:r>
          </a:p>
          <a:p>
            <a:pPr algn="ctr" eaLnBrk="1" hangingPunct="1">
              <a:spcBef>
                <a:spcPct val="0"/>
              </a:spcBef>
              <a:buFontTx/>
              <a:buNone/>
              <a:defRPr/>
            </a:pPr>
            <a:r>
              <a:rPr lang="en-US" altLang="en-US" sz="1400" dirty="0">
                <a:solidFill>
                  <a:schemeClr val="bg1"/>
                </a:solidFill>
                <a:latin typeface="+mj-lt"/>
              </a:rPr>
              <a:t>(http://www.climate.gov/)</a:t>
            </a:r>
          </a:p>
        </p:txBody>
      </p:sp>
      <p:sp>
        <p:nvSpPr>
          <p:cNvPr id="110595" name="AutoShape 2" descr="http://www.climate.gov/sites/default/files/styles/inline_all/public/Alaska_RTMA_23May2015_610.jpg?itok=Ie6H1uG3"/>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chemeClr val="bg1"/>
              </a:solidFill>
            </a:endParaRPr>
          </a:p>
        </p:txBody>
      </p:sp>
      <p:sp>
        <p:nvSpPr>
          <p:cNvPr id="110596" name="AutoShape 4" descr="http://www.climate.gov/sites/default/files/styles/inline_all/public/Alaska_RTMA_23May2015_610.jpg?itok=Ie6H1uG3"/>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chemeClr val="bg1"/>
              </a:solidFill>
            </a:endParaRPr>
          </a:p>
        </p:txBody>
      </p:sp>
      <p:pic>
        <p:nvPicPr>
          <p:cNvPr id="11059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62075" y="304800"/>
            <a:ext cx="633412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500" name="Text Box 3"/>
          <p:cNvSpPr txBox="1">
            <a:spLocks noChangeArrowheads="1"/>
          </p:cNvSpPr>
          <p:nvPr/>
        </p:nvSpPr>
        <p:spPr bwMode="auto">
          <a:xfrm>
            <a:off x="304800" y="5105400"/>
            <a:ext cx="85344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buFontTx/>
              <a:buNone/>
              <a:defRPr/>
            </a:pPr>
            <a:r>
              <a:rPr lang="en-US" sz="2400" b="1" dirty="0">
                <a:solidFill>
                  <a:srgbClr val="FFFF00"/>
                </a:solidFill>
                <a:latin typeface="Book Antiqua" panose="02040602050305030304" pitchFamily="18" charset="0"/>
              </a:rPr>
              <a:t>May, 2015:  “Alaska sets new record for earliest day</a:t>
            </a:r>
          </a:p>
          <a:p>
            <a:pPr algn="ctr">
              <a:buFontTx/>
              <a:buNone/>
              <a:defRPr/>
            </a:pPr>
            <a:r>
              <a:rPr lang="en-US" sz="2400" b="1" dirty="0">
                <a:solidFill>
                  <a:srgbClr val="FFFF00"/>
                </a:solidFill>
                <a:latin typeface="Book Antiqua" panose="02040602050305030304" pitchFamily="18" charset="0"/>
              </a:rPr>
              <a:t>with temperatures in the 90s.”</a:t>
            </a:r>
          </a:p>
          <a:p>
            <a:pPr algn="ctr">
              <a:buFontTx/>
              <a:buNone/>
              <a:defRPr/>
            </a:pPr>
            <a:r>
              <a:rPr lang="en-US" sz="2400" b="1" dirty="0">
                <a:solidFill>
                  <a:srgbClr val="FFFF00"/>
                </a:solidFill>
                <a:latin typeface="Book Antiqua" panose="02040602050305030304" pitchFamily="18" charset="0"/>
              </a:rPr>
              <a:t>Instrumental record goes back to the 1890s.</a:t>
            </a:r>
          </a:p>
          <a:p>
            <a:pPr algn="ctr" eaLnBrk="1" hangingPunct="1">
              <a:spcBef>
                <a:spcPct val="0"/>
              </a:spcBef>
              <a:buFontTx/>
              <a:buNone/>
              <a:defRPr/>
            </a:pPr>
            <a:r>
              <a:rPr lang="en-US" altLang="en-US" sz="1400" dirty="0">
                <a:solidFill>
                  <a:schemeClr val="bg1"/>
                </a:solidFill>
                <a:latin typeface="+mj-lt"/>
              </a:rPr>
              <a:t>(http://www.climate.gov/)</a:t>
            </a:r>
          </a:p>
        </p:txBody>
      </p:sp>
      <p:sp>
        <p:nvSpPr>
          <p:cNvPr id="110595" name="AutoShape 2" descr="http://www.climate.gov/sites/default/files/styles/inline_all/public/Alaska_RTMA_23May2015_610.jpg?itok=Ie6H1uG3"/>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chemeClr val="bg1"/>
              </a:solidFill>
            </a:endParaRPr>
          </a:p>
        </p:txBody>
      </p:sp>
      <p:sp>
        <p:nvSpPr>
          <p:cNvPr id="110596" name="AutoShape 4" descr="http://www.climate.gov/sites/default/files/styles/inline_all/public/Alaska_RTMA_23May2015_610.jpg?itok=Ie6H1uG3"/>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chemeClr val="bg1"/>
              </a:solidFill>
            </a:endParaRPr>
          </a:p>
        </p:txBody>
      </p:sp>
      <p:pic>
        <p:nvPicPr>
          <p:cNvPr id="11059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62075" y="304800"/>
            <a:ext cx="633412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FDF409E8-F986-FE43-A470-20CF9DFF6DF0}"/>
              </a:ext>
            </a:extLst>
          </p:cNvPr>
          <p:cNvSpPr txBox="1"/>
          <p:nvPr/>
        </p:nvSpPr>
        <p:spPr>
          <a:xfrm>
            <a:off x="719137" y="1098689"/>
            <a:ext cx="7620000" cy="5016758"/>
          </a:xfrm>
          <a:prstGeom prst="rect">
            <a:avLst/>
          </a:prstGeom>
          <a:solidFill>
            <a:srgbClr val="FFFF00">
              <a:alpha val="95000"/>
            </a:srgbClr>
          </a:solidFill>
          <a:ln w="38100">
            <a:solidFill>
              <a:schemeClr val="tx1"/>
            </a:solidFill>
          </a:ln>
          <a:effectLst>
            <a:outerShdw blurRad="50800" dist="38100" dir="2700000" algn="tl" rotWithShape="0">
              <a:prstClr val="black">
                <a:alpha val="40000"/>
              </a:prstClr>
            </a:outerShdw>
          </a:effectLst>
        </p:spPr>
        <p:txBody>
          <a:bodyPr wrap="square" rtlCol="0">
            <a:spAutoFit/>
          </a:bodyPr>
          <a:lstStyle/>
          <a:p>
            <a:pPr algn="ctr"/>
            <a:endParaRPr lang="en-US" dirty="0">
              <a:solidFill>
                <a:schemeClr val="tx1"/>
              </a:solidFill>
            </a:endParaRPr>
          </a:p>
          <a:p>
            <a:pPr algn="ctr"/>
            <a:r>
              <a:rPr lang="en-US" sz="2000" b="1" dirty="0">
                <a:solidFill>
                  <a:schemeClr val="tx1"/>
                </a:solidFill>
              </a:rPr>
              <a:t>2019: A study published by Harvard University found</a:t>
            </a:r>
          </a:p>
          <a:p>
            <a:pPr algn="ctr"/>
            <a:endParaRPr lang="en-US" dirty="0">
              <a:solidFill>
                <a:schemeClr val="tx1"/>
              </a:solidFill>
            </a:endParaRPr>
          </a:p>
          <a:p>
            <a:pPr algn="ctr"/>
            <a:r>
              <a:rPr lang="en-US" sz="2400" dirty="0">
                <a:solidFill>
                  <a:schemeClr val="tx1"/>
                </a:solidFill>
              </a:rPr>
              <a:t>“Nitrous oxide emissions from thawing Alaskan permafrost are about twelve times higher than previously assumed.”</a:t>
            </a:r>
          </a:p>
          <a:p>
            <a:pPr algn="ctr"/>
            <a:endParaRPr lang="en-US" sz="2400" dirty="0">
              <a:solidFill>
                <a:schemeClr val="tx1"/>
              </a:solidFill>
            </a:endParaRPr>
          </a:p>
          <a:p>
            <a:pPr algn="ctr"/>
            <a:r>
              <a:rPr lang="en-US" sz="2400" dirty="0">
                <a:solidFill>
                  <a:schemeClr val="tx1"/>
                </a:solidFill>
              </a:rPr>
              <a:t>“Since nitrous oxide is about 300 times more potent than carbon dioxide, this revelation could mean that the Arctic -- and our global climate -- are in more danger than we thought.”</a:t>
            </a:r>
          </a:p>
          <a:p>
            <a:pPr algn="ctr"/>
            <a:endParaRPr lang="en-US" dirty="0">
              <a:solidFill>
                <a:schemeClr val="tx1"/>
              </a:solidFill>
            </a:endParaRPr>
          </a:p>
          <a:p>
            <a:pPr algn="ctr"/>
            <a:endParaRPr lang="en-US" dirty="0">
              <a:solidFill>
                <a:schemeClr val="tx1"/>
              </a:solidFill>
            </a:endParaRPr>
          </a:p>
          <a:p>
            <a:pPr algn="ctr"/>
            <a:r>
              <a:rPr lang="en-US" sz="1400" dirty="0">
                <a:solidFill>
                  <a:schemeClr val="tx1"/>
                </a:solidFill>
              </a:rPr>
              <a:t>(https://www.sciencedaily.com/releases/2019/04/190415090848.htm)</a:t>
            </a:r>
          </a:p>
          <a:p>
            <a:pPr algn="ctr"/>
            <a:endParaRPr lang="en-US" dirty="0">
              <a:solidFill>
                <a:schemeClr val="tx1"/>
              </a:solidFill>
            </a:endParaRPr>
          </a:p>
        </p:txBody>
      </p:sp>
    </p:spTree>
    <p:extLst>
      <p:ext uri="{BB962C8B-B14F-4D97-AF65-F5344CB8AC3E}">
        <p14:creationId xmlns:p14="http://schemas.microsoft.com/office/powerpoint/2010/main" val="353793599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ext Box 1026"/>
          <p:cNvSpPr txBox="1">
            <a:spLocks noChangeArrowheads="1"/>
          </p:cNvSpPr>
          <p:nvPr/>
        </p:nvSpPr>
        <p:spPr bwMode="auto">
          <a:xfrm>
            <a:off x="-90488" y="533400"/>
            <a:ext cx="9310688"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000" b="1" dirty="0">
              <a:solidFill>
                <a:srgbClr val="E20000"/>
              </a:solidFill>
              <a:latin typeface="Book Antiqua" panose="02040602050305030304" pitchFamily="18" charset="0"/>
            </a:endParaRPr>
          </a:p>
          <a:p>
            <a:pPr algn="ctr" eaLnBrk="1" hangingPunct="1">
              <a:spcBef>
                <a:spcPct val="0"/>
              </a:spcBef>
              <a:buFontTx/>
              <a:buNone/>
            </a:pPr>
            <a:r>
              <a:rPr lang="en-US" altLang="en-US" sz="2000" b="1" dirty="0">
                <a:solidFill>
                  <a:srgbClr val="FFFF00"/>
                </a:solidFill>
                <a:latin typeface="Book Antiqua" panose="02040602050305030304" pitchFamily="18" charset="0"/>
              </a:rPr>
              <a:t>ARCTIC PERMAFROST IS MELTING,</a:t>
            </a:r>
          </a:p>
          <a:p>
            <a:pPr algn="ctr" eaLnBrk="1" hangingPunct="1">
              <a:spcBef>
                <a:spcPct val="0"/>
              </a:spcBef>
              <a:buFontTx/>
              <a:buNone/>
            </a:pPr>
            <a:r>
              <a:rPr lang="en-US" altLang="en-US" sz="2000" b="1" dirty="0">
                <a:solidFill>
                  <a:srgbClr val="FFFF00"/>
                </a:solidFill>
                <a:latin typeface="Book Antiqua" panose="02040602050305030304" pitchFamily="18" charset="0"/>
              </a:rPr>
              <a:t>RELEASING MASSIVE AMOUNTS OF </a:t>
            </a:r>
            <a:r>
              <a:rPr lang="en-US" altLang="en-US" sz="2000" b="1" u="sng" dirty="0">
                <a:solidFill>
                  <a:srgbClr val="FFFF00"/>
                </a:solidFill>
                <a:latin typeface="Book Antiqua" panose="02040602050305030304" pitchFamily="18" charset="0"/>
              </a:rPr>
              <a:t>METHANE</a:t>
            </a:r>
            <a:r>
              <a:rPr lang="en-US" altLang="en-US" sz="2000" b="1" dirty="0">
                <a:solidFill>
                  <a:srgbClr val="FFFF00"/>
                </a:solidFill>
                <a:latin typeface="Book Antiqua" panose="02040602050305030304" pitchFamily="18" charset="0"/>
              </a:rPr>
              <a:t>. </a:t>
            </a:r>
          </a:p>
          <a:p>
            <a:pPr algn="ctr" eaLnBrk="1" hangingPunct="1">
              <a:spcBef>
                <a:spcPct val="0"/>
              </a:spcBef>
              <a:buFontTx/>
              <a:buNone/>
            </a:pPr>
            <a:r>
              <a:rPr lang="en-US" altLang="en-US" sz="2000" b="1" i="1" dirty="0">
                <a:solidFill>
                  <a:srgbClr val="FFFF00"/>
                </a:solidFill>
                <a:latin typeface="Book Antiqua" panose="02040602050305030304" pitchFamily="18" charset="0"/>
              </a:rPr>
              <a:t>THE RATE THAT IT IS ESCAPING IS ACCELERATING.</a:t>
            </a:r>
            <a:endParaRPr lang="en-US" altLang="en-US" sz="2000" b="1" dirty="0">
              <a:solidFill>
                <a:srgbClr val="E20000"/>
              </a:solidFill>
            </a:endParaRPr>
          </a:p>
          <a:p>
            <a:pPr algn="ctr" eaLnBrk="1" hangingPunct="1">
              <a:spcBef>
                <a:spcPct val="0"/>
              </a:spcBef>
              <a:buFontTx/>
              <a:buNone/>
            </a:pPr>
            <a:endParaRPr lang="en-US" altLang="en-US" sz="2000" b="1" dirty="0">
              <a:solidFill>
                <a:schemeClr val="bg1"/>
              </a:solidFill>
            </a:endParaRPr>
          </a:p>
        </p:txBody>
      </p:sp>
      <p:pic>
        <p:nvPicPr>
          <p:cNvPr id="111619" name="Picture 2" descr="SiberianForest_2007_MeltingPermafros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2438400"/>
            <a:ext cx="67056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0" name="Text Box 3"/>
          <p:cNvSpPr txBox="1">
            <a:spLocks noChangeArrowheads="1"/>
          </p:cNvSpPr>
          <p:nvPr/>
        </p:nvSpPr>
        <p:spPr bwMode="auto">
          <a:xfrm>
            <a:off x="304800" y="5867400"/>
            <a:ext cx="8534400"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defRPr/>
            </a:pPr>
            <a:r>
              <a:rPr lang="en-US" altLang="en-US" sz="2400" b="1" dirty="0">
                <a:solidFill>
                  <a:schemeClr val="bg1"/>
                </a:solidFill>
                <a:latin typeface="Book Antiqua" pitchFamily="18" charset="0"/>
              </a:rPr>
              <a:t>Siberian “drunken forest” collapsing as permafrost melts</a:t>
            </a:r>
          </a:p>
          <a:p>
            <a:pPr algn="ctr" eaLnBrk="1" hangingPunct="1">
              <a:spcBef>
                <a:spcPct val="0"/>
              </a:spcBef>
              <a:buFontTx/>
              <a:buNone/>
              <a:defRPr/>
            </a:pPr>
            <a:r>
              <a:rPr lang="en-US" altLang="en-US" sz="1400" dirty="0">
                <a:solidFill>
                  <a:schemeClr val="bg1"/>
                </a:solidFill>
                <a:latin typeface="+mj-lt"/>
              </a:rPr>
              <a:t>(Photo by NASA)</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Box 4"/>
          <p:cNvSpPr txBox="1">
            <a:spLocks noChangeArrowheads="1"/>
          </p:cNvSpPr>
          <p:nvPr/>
        </p:nvSpPr>
        <p:spPr bwMode="auto">
          <a:xfrm>
            <a:off x="533400" y="1524000"/>
            <a:ext cx="80772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b="1">
                <a:solidFill>
                  <a:schemeClr val="bg1"/>
                </a:solidFill>
                <a:latin typeface="Book Antiqua" panose="02040602050305030304" pitchFamily="18" charset="0"/>
              </a:rPr>
              <a:t>Climate change is an extremely complex subject</a:t>
            </a:r>
          </a:p>
          <a:p>
            <a:pPr algn="ctr" eaLnBrk="1" hangingPunct="1">
              <a:spcBef>
                <a:spcPct val="0"/>
              </a:spcBef>
              <a:buFontTx/>
              <a:buNone/>
            </a:pPr>
            <a:endParaRPr lang="en-US" altLang="en-US" sz="3600" b="1">
              <a:solidFill>
                <a:schemeClr val="bg1"/>
              </a:solidFill>
              <a:latin typeface="Book Antiqua" panose="02040602050305030304" pitchFamily="18" charset="0"/>
            </a:endParaRPr>
          </a:p>
          <a:p>
            <a:pPr algn="ctr" eaLnBrk="1" hangingPunct="1">
              <a:spcBef>
                <a:spcPct val="0"/>
              </a:spcBef>
              <a:buFontTx/>
              <a:buNone/>
            </a:pPr>
            <a:r>
              <a:rPr lang="en-US" altLang="en-US" sz="3600" b="1">
                <a:solidFill>
                  <a:schemeClr val="bg1"/>
                </a:solidFill>
                <a:latin typeface="Book Antiqua" panose="02040602050305030304" pitchFamily="18" charset="0"/>
              </a:rPr>
              <a:t>Who do you believe?</a:t>
            </a:r>
          </a:p>
          <a:p>
            <a:pPr algn="ctr" eaLnBrk="1" hangingPunct="1">
              <a:spcBef>
                <a:spcPct val="0"/>
              </a:spcBef>
              <a:buFontTx/>
              <a:buNone/>
            </a:pPr>
            <a:endParaRPr lang="en-US" altLang="en-US" sz="3600" b="1">
              <a:solidFill>
                <a:schemeClr val="bg1"/>
              </a:solidFill>
              <a:latin typeface="Book Antiqua" panose="02040602050305030304" pitchFamily="18" charset="0"/>
            </a:endParaRPr>
          </a:p>
          <a:p>
            <a:pPr algn="ctr" eaLnBrk="1" hangingPunct="1">
              <a:spcBef>
                <a:spcPct val="0"/>
              </a:spcBef>
              <a:buFontTx/>
              <a:buNone/>
            </a:pPr>
            <a:r>
              <a:rPr lang="en-US" altLang="en-US" sz="3600" b="1">
                <a:solidFill>
                  <a:schemeClr val="bg1"/>
                </a:solidFill>
                <a:latin typeface="Book Antiqua" panose="02040602050305030304" pitchFamily="18" charset="0"/>
              </a:rPr>
              <a:t>How do you decide who to believe?</a:t>
            </a:r>
          </a:p>
          <a:p>
            <a:pPr algn="ctr" eaLnBrk="1" hangingPunct="1">
              <a:spcBef>
                <a:spcPct val="0"/>
              </a:spcBef>
              <a:buFontTx/>
              <a:buNone/>
            </a:pPr>
            <a:endParaRPr lang="en-US" altLang="en-US" sz="3600" b="1">
              <a:solidFill>
                <a:srgbClr val="FFFF00"/>
              </a:solidFill>
              <a:latin typeface="Book Antiqua" panose="02040602050305030304" pitchFamily="18" charset="0"/>
            </a:endParaRPr>
          </a:p>
          <a:p>
            <a:pPr algn="ctr" eaLnBrk="1" hangingPunct="1">
              <a:spcBef>
                <a:spcPct val="0"/>
              </a:spcBef>
              <a:buFontTx/>
              <a:buNone/>
            </a:pPr>
            <a:r>
              <a:rPr lang="en-US" altLang="en-US" sz="3600" b="1">
                <a:solidFill>
                  <a:srgbClr val="FFFF00"/>
                </a:solidFill>
                <a:latin typeface="Book Antiqua" panose="02040602050305030304" pitchFamily="18" charset="0"/>
              </a:rPr>
              <a:t>PEER REVIEW</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ext Box 1026"/>
          <p:cNvSpPr txBox="1">
            <a:spLocks noChangeArrowheads="1"/>
          </p:cNvSpPr>
          <p:nvPr/>
        </p:nvSpPr>
        <p:spPr bwMode="auto">
          <a:xfrm>
            <a:off x="-90488" y="533400"/>
            <a:ext cx="931068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000" b="1">
                <a:solidFill>
                  <a:srgbClr val="FFFF00"/>
                </a:solidFill>
                <a:latin typeface="Book Antiqua" panose="02040602050305030304" pitchFamily="18" charset="0"/>
              </a:rPr>
              <a:t>METHANE MELTING BELOW TUNDRA LAKES:</a:t>
            </a:r>
            <a:endParaRPr lang="en-US" altLang="en-US" sz="2000" b="1" i="1">
              <a:solidFill>
                <a:srgbClr val="FFFF00"/>
              </a:solidFill>
              <a:latin typeface="Book Antiqua" panose="02040602050305030304" pitchFamily="18" charset="0"/>
            </a:endParaRPr>
          </a:p>
          <a:p>
            <a:pPr algn="ctr" eaLnBrk="1" hangingPunct="1">
              <a:spcBef>
                <a:spcPct val="0"/>
              </a:spcBef>
              <a:buFontTx/>
              <a:buNone/>
            </a:pPr>
            <a:endParaRPr lang="en-US" altLang="en-US" sz="2000" b="1">
              <a:solidFill>
                <a:srgbClr val="E20000"/>
              </a:solidFill>
            </a:endParaRPr>
          </a:p>
          <a:p>
            <a:pPr algn="ctr" eaLnBrk="1" hangingPunct="1">
              <a:spcBef>
                <a:spcPct val="0"/>
              </a:spcBef>
              <a:buFontTx/>
              <a:buNone/>
            </a:pPr>
            <a:endParaRPr lang="en-US" altLang="en-US" sz="2000" b="1">
              <a:solidFill>
                <a:schemeClr val="bg1"/>
              </a:solidFill>
            </a:endParaRPr>
          </a:p>
        </p:txBody>
      </p:sp>
      <p:sp>
        <p:nvSpPr>
          <p:cNvPr id="107523" name="Text Box 3"/>
          <p:cNvSpPr txBox="1">
            <a:spLocks noChangeArrowheads="1"/>
          </p:cNvSpPr>
          <p:nvPr/>
        </p:nvSpPr>
        <p:spPr bwMode="auto">
          <a:xfrm>
            <a:off x="304800" y="5867400"/>
            <a:ext cx="8534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defRPr/>
            </a:pPr>
            <a:r>
              <a:rPr lang="en-US" altLang="en-US" sz="1400" dirty="0">
                <a:solidFill>
                  <a:schemeClr val="bg1"/>
                </a:solidFill>
                <a:latin typeface="+mj-lt"/>
              </a:rPr>
              <a:t>(Source:  New York Times)</a:t>
            </a:r>
          </a:p>
        </p:txBody>
      </p:sp>
      <p:pic>
        <p:nvPicPr>
          <p:cNvPr id="11264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ext Box 1026"/>
          <p:cNvSpPr txBox="1">
            <a:spLocks noChangeArrowheads="1"/>
          </p:cNvSpPr>
          <p:nvPr/>
        </p:nvSpPr>
        <p:spPr bwMode="auto">
          <a:xfrm>
            <a:off x="-90488" y="533400"/>
            <a:ext cx="931068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000" b="1">
                <a:solidFill>
                  <a:srgbClr val="FFFF00"/>
                </a:solidFill>
                <a:latin typeface="Book Antiqua" panose="02040602050305030304" pitchFamily="18" charset="0"/>
              </a:rPr>
              <a:t>METHANE MELTING BELOW TUNDRA LAKES:</a:t>
            </a:r>
            <a:endParaRPr lang="en-US" altLang="en-US" sz="2000" b="1" i="1">
              <a:solidFill>
                <a:srgbClr val="FFFF00"/>
              </a:solidFill>
              <a:latin typeface="Book Antiqua" panose="02040602050305030304" pitchFamily="18" charset="0"/>
            </a:endParaRPr>
          </a:p>
          <a:p>
            <a:pPr algn="ctr" eaLnBrk="1" hangingPunct="1">
              <a:spcBef>
                <a:spcPct val="0"/>
              </a:spcBef>
              <a:buFontTx/>
              <a:buNone/>
            </a:pPr>
            <a:endParaRPr lang="en-US" altLang="en-US" sz="2000" b="1">
              <a:solidFill>
                <a:srgbClr val="E20000"/>
              </a:solidFill>
            </a:endParaRPr>
          </a:p>
          <a:p>
            <a:pPr algn="ctr" eaLnBrk="1" hangingPunct="1">
              <a:spcBef>
                <a:spcPct val="0"/>
              </a:spcBef>
              <a:buFontTx/>
              <a:buNone/>
            </a:pPr>
            <a:endParaRPr lang="en-US" altLang="en-US" sz="2000" b="1">
              <a:solidFill>
                <a:schemeClr val="bg1"/>
              </a:solidFill>
            </a:endParaRPr>
          </a:p>
        </p:txBody>
      </p:sp>
      <p:sp>
        <p:nvSpPr>
          <p:cNvPr id="107523" name="Text Box 3"/>
          <p:cNvSpPr txBox="1">
            <a:spLocks noChangeArrowheads="1"/>
          </p:cNvSpPr>
          <p:nvPr/>
        </p:nvSpPr>
        <p:spPr bwMode="auto">
          <a:xfrm>
            <a:off x="304800" y="5867400"/>
            <a:ext cx="8534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defRPr/>
            </a:pPr>
            <a:r>
              <a:rPr lang="en-US" altLang="en-US" sz="1600" b="1" dirty="0">
                <a:solidFill>
                  <a:schemeClr val="bg1"/>
                </a:solidFill>
                <a:latin typeface="+mj-lt"/>
              </a:rPr>
              <a:t>(Source:  New York Times)</a:t>
            </a:r>
          </a:p>
        </p:txBody>
      </p:sp>
      <p:pic>
        <p:nvPicPr>
          <p:cNvPr id="11264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13BC8B6C-091B-094D-B8EB-9B1D2E99B4EF}"/>
              </a:ext>
            </a:extLst>
          </p:cNvPr>
          <p:cNvSpPr txBox="1"/>
          <p:nvPr/>
        </p:nvSpPr>
        <p:spPr>
          <a:xfrm>
            <a:off x="831056" y="401221"/>
            <a:ext cx="7467600" cy="6124754"/>
          </a:xfrm>
          <a:prstGeom prst="rect">
            <a:avLst/>
          </a:prstGeom>
          <a:solidFill>
            <a:srgbClr val="FFFF00">
              <a:alpha val="95000"/>
            </a:srgbClr>
          </a:solidFill>
          <a:ln w="38100">
            <a:solidFill>
              <a:schemeClr val="tx1"/>
            </a:solidFill>
          </a:ln>
        </p:spPr>
        <p:txBody>
          <a:bodyPr wrap="square" rtlCol="0">
            <a:spAutoFit/>
          </a:bodyPr>
          <a:lstStyle/>
          <a:p>
            <a:pPr algn="ctr"/>
            <a:endParaRPr lang="en-US" dirty="0">
              <a:solidFill>
                <a:schemeClr val="tx1"/>
              </a:solidFill>
            </a:endParaRPr>
          </a:p>
          <a:p>
            <a:pPr algn="ctr"/>
            <a:r>
              <a:rPr lang="en-US" sz="2000" b="1" dirty="0">
                <a:solidFill>
                  <a:schemeClr val="tx1"/>
                </a:solidFill>
              </a:rPr>
              <a:t>2018:  According to NASA,</a:t>
            </a:r>
          </a:p>
          <a:p>
            <a:pPr algn="ctr"/>
            <a:endParaRPr lang="en-US" dirty="0">
              <a:solidFill>
                <a:schemeClr val="tx1"/>
              </a:solidFill>
            </a:endParaRPr>
          </a:p>
          <a:p>
            <a:pPr algn="ctr"/>
            <a:endParaRPr lang="en-US" dirty="0">
              <a:solidFill>
                <a:schemeClr val="tx1"/>
              </a:solidFill>
            </a:endParaRPr>
          </a:p>
          <a:p>
            <a:pPr algn="ctr"/>
            <a:r>
              <a:rPr lang="en-US" sz="2400" dirty="0">
                <a:solidFill>
                  <a:schemeClr val="tx1"/>
                </a:solidFill>
              </a:rPr>
              <a:t>“…even in the scenario where humans reduced their global carbon emissions, large methane releases from abrupt thawing are still likely to occur.”</a:t>
            </a:r>
          </a:p>
          <a:p>
            <a:pPr algn="ctr"/>
            <a:endParaRPr lang="en-US" sz="2400" dirty="0">
              <a:solidFill>
                <a:schemeClr val="tx1"/>
              </a:solidFill>
            </a:endParaRPr>
          </a:p>
          <a:p>
            <a:pPr algn="ctr"/>
            <a:r>
              <a:rPr lang="en-US" sz="2400" dirty="0">
                <a:solidFill>
                  <a:schemeClr val="tx1"/>
                </a:solidFill>
              </a:rPr>
              <a:t>“The impact on the climate may mean an influx of permafrost-derived methane into the atmosphere in the mid-21st century, </a:t>
            </a:r>
            <a:r>
              <a:rPr lang="en-US" sz="2400" b="1" dirty="0">
                <a:solidFill>
                  <a:schemeClr val="tx1"/>
                </a:solidFill>
              </a:rPr>
              <a:t>which is not currently accounted for in climate projections.</a:t>
            </a:r>
            <a:r>
              <a:rPr lang="en-US" sz="2400" dirty="0">
                <a:solidFill>
                  <a:schemeClr val="tx1"/>
                </a:solidFill>
              </a:rPr>
              <a:t>”</a:t>
            </a: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r>
              <a:rPr lang="en-US" sz="1400" dirty="0">
                <a:solidFill>
                  <a:schemeClr val="tx1"/>
                </a:solidFill>
              </a:rPr>
              <a:t>(https://climate.nasa.gov/news/2785/unexpected-future-boost-of-methane-possible-from-arctic-permafrost/)</a:t>
            </a:r>
          </a:p>
          <a:p>
            <a:pPr algn="ctr"/>
            <a:endParaRPr lang="en-US" dirty="0">
              <a:solidFill>
                <a:schemeClr val="tx1"/>
              </a:solidFill>
            </a:endParaRPr>
          </a:p>
        </p:txBody>
      </p:sp>
    </p:spTree>
    <p:extLst>
      <p:ext uri="{BB962C8B-B14F-4D97-AF65-F5344CB8AC3E}">
        <p14:creationId xmlns:p14="http://schemas.microsoft.com/office/powerpoint/2010/main" val="89507090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ext Box 1026"/>
          <p:cNvSpPr txBox="1">
            <a:spLocks noChangeArrowheads="1"/>
          </p:cNvSpPr>
          <p:nvPr/>
        </p:nvSpPr>
        <p:spPr bwMode="auto">
          <a:xfrm>
            <a:off x="228600" y="228600"/>
            <a:ext cx="8701088"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000" b="1">
              <a:solidFill>
                <a:srgbClr val="E20000"/>
              </a:solidFill>
              <a:latin typeface="Book Antiqua" panose="02040602050305030304" pitchFamily="18" charset="0"/>
            </a:endParaRPr>
          </a:p>
          <a:p>
            <a:pPr algn="ctr" eaLnBrk="1" hangingPunct="1">
              <a:spcBef>
                <a:spcPct val="0"/>
              </a:spcBef>
              <a:buFontTx/>
              <a:buNone/>
            </a:pPr>
            <a:r>
              <a:rPr lang="en-US" altLang="en-US" sz="2000" b="1">
                <a:solidFill>
                  <a:srgbClr val="FFFF00"/>
                </a:solidFill>
                <a:latin typeface="Book Antiqua" panose="02040602050305030304" pitchFamily="18" charset="0"/>
              </a:rPr>
              <a:t>“METHANE BLOW-HOLE” (ONE OF SEVERAL) DISCOVERED IN SIBERIA IN 2014</a:t>
            </a:r>
            <a:r>
              <a:rPr lang="en-US" altLang="en-US" sz="2000" b="1" i="1">
                <a:solidFill>
                  <a:srgbClr val="FFFF00"/>
                </a:solidFill>
                <a:latin typeface="Book Antiqua" panose="02040602050305030304" pitchFamily="18" charset="0"/>
              </a:rPr>
              <a:t>.</a:t>
            </a:r>
          </a:p>
          <a:p>
            <a:pPr algn="ctr" eaLnBrk="1" hangingPunct="1">
              <a:spcBef>
                <a:spcPct val="0"/>
              </a:spcBef>
              <a:buFontTx/>
              <a:buNone/>
            </a:pPr>
            <a:endParaRPr lang="en-US" altLang="en-US" sz="2000" b="1">
              <a:solidFill>
                <a:srgbClr val="E20000"/>
              </a:solidFill>
            </a:endParaRPr>
          </a:p>
          <a:p>
            <a:pPr algn="ctr" eaLnBrk="1" hangingPunct="1">
              <a:spcBef>
                <a:spcPct val="0"/>
              </a:spcBef>
              <a:buFontTx/>
              <a:buNone/>
            </a:pPr>
            <a:endParaRPr lang="en-US" altLang="en-US" sz="2000" b="1">
              <a:solidFill>
                <a:schemeClr val="bg1"/>
              </a:solidFill>
            </a:endParaRPr>
          </a:p>
        </p:txBody>
      </p:sp>
      <p:pic>
        <p:nvPicPr>
          <p:cNvPr id="113667" name="Picture 1"/>
          <p:cNvPicPr>
            <a:picLocks noChangeAspect="1"/>
          </p:cNvPicPr>
          <p:nvPr/>
        </p:nvPicPr>
        <p:blipFill>
          <a:blip r:embed="rId2">
            <a:extLst>
              <a:ext uri="{28A0092B-C50C-407E-A947-70E740481C1C}">
                <a14:useLocalDpi xmlns:a14="http://schemas.microsoft.com/office/drawing/2010/main" val="0"/>
              </a:ext>
            </a:extLst>
          </a:blip>
          <a:srcRect t="24762" b="19048"/>
          <a:stretch>
            <a:fillRect/>
          </a:stretch>
        </p:blipFill>
        <p:spPr bwMode="auto">
          <a:xfrm>
            <a:off x="1600200" y="1295400"/>
            <a:ext cx="5715000" cy="494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3668" name="Straight Arrow Connector 3"/>
          <p:cNvCxnSpPr>
            <a:cxnSpLocks noChangeShapeType="1"/>
          </p:cNvCxnSpPr>
          <p:nvPr/>
        </p:nvCxnSpPr>
        <p:spPr bwMode="auto">
          <a:xfrm>
            <a:off x="2895600" y="5638800"/>
            <a:ext cx="3962400" cy="0"/>
          </a:xfrm>
          <a:prstGeom prst="straightConnector1">
            <a:avLst/>
          </a:prstGeom>
          <a:noFill/>
          <a:ln w="50800" algn="ctr">
            <a:solidFill>
              <a:srgbClr val="FFFF00"/>
            </a:solidFill>
            <a:round/>
            <a:headEnd type="arrow" w="med" len="med"/>
            <a:tailEnd type="arrow" w="med" len="me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cxnSp>
      <p:sp>
        <p:nvSpPr>
          <p:cNvPr id="113669" name="Text Box 3"/>
          <p:cNvSpPr txBox="1">
            <a:spLocks noChangeArrowheads="1"/>
          </p:cNvSpPr>
          <p:nvPr/>
        </p:nvSpPr>
        <p:spPr bwMode="auto">
          <a:xfrm>
            <a:off x="533400" y="5791200"/>
            <a:ext cx="8534400" cy="461963"/>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dirty="0">
                <a:solidFill>
                  <a:srgbClr val="FFFF00"/>
                </a:solidFill>
                <a:latin typeface="Book Antiqua" panose="02040602050305030304" pitchFamily="18" charset="0"/>
              </a:rPr>
              <a:t>~100 feet (30 meters)</a:t>
            </a:r>
            <a:endParaRPr lang="en-US" altLang="en-US" sz="1800" b="1" dirty="0">
              <a:solidFill>
                <a:srgbClr val="FFFF00"/>
              </a:solidFill>
              <a:latin typeface="Book Antiqua" panose="02040602050305030304" pitchFamily="18" charset="0"/>
            </a:endParaRPr>
          </a:p>
        </p:txBody>
      </p:sp>
      <p:sp>
        <p:nvSpPr>
          <p:cNvPr id="2" name="Rectangle 1">
            <a:extLst>
              <a:ext uri="{FF2B5EF4-FFF2-40B4-BE49-F238E27FC236}">
                <a16:creationId xmlns:a16="http://schemas.microsoft.com/office/drawing/2014/main" id="{76D4E45A-81E6-824C-9E25-30E9766FD200}"/>
              </a:ext>
            </a:extLst>
          </p:cNvPr>
          <p:cNvSpPr/>
          <p:nvPr/>
        </p:nvSpPr>
        <p:spPr>
          <a:xfrm>
            <a:off x="419100" y="6388099"/>
            <a:ext cx="8077200" cy="338554"/>
          </a:xfrm>
          <a:prstGeom prst="rect">
            <a:avLst/>
          </a:prstGeom>
        </p:spPr>
        <p:txBody>
          <a:bodyPr wrap="square">
            <a:spAutoFit/>
          </a:bodyPr>
          <a:lstStyle/>
          <a:p>
            <a:pPr algn="ctr"/>
            <a:r>
              <a:rPr lang="en-US" sz="1600" dirty="0"/>
              <a:t>(</a:t>
            </a:r>
            <a:r>
              <a:rPr lang="en-US" sz="1400" dirty="0"/>
              <a:t>https://</a:t>
            </a:r>
            <a:r>
              <a:rPr lang="en-US" sz="1400" dirty="0" err="1"/>
              <a:t>www.livescience.com</a:t>
            </a:r>
            <a:r>
              <a:rPr lang="en-US" sz="1400" dirty="0"/>
              <a:t>/59705-oozing-methane-blasts-craters-in-siberian-tundra.html)</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ext Box 1026"/>
          <p:cNvSpPr txBox="1">
            <a:spLocks noChangeArrowheads="1"/>
          </p:cNvSpPr>
          <p:nvPr/>
        </p:nvSpPr>
        <p:spPr bwMode="auto">
          <a:xfrm>
            <a:off x="228600" y="228600"/>
            <a:ext cx="8701088"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000" b="1">
              <a:solidFill>
                <a:srgbClr val="E20000"/>
              </a:solidFill>
              <a:latin typeface="Book Antiqua" panose="02040602050305030304" pitchFamily="18" charset="0"/>
            </a:endParaRPr>
          </a:p>
          <a:p>
            <a:pPr algn="ctr" eaLnBrk="1" hangingPunct="1">
              <a:spcBef>
                <a:spcPct val="0"/>
              </a:spcBef>
              <a:buFontTx/>
              <a:buNone/>
            </a:pPr>
            <a:r>
              <a:rPr lang="en-US" altLang="en-US" sz="2000" b="1">
                <a:solidFill>
                  <a:srgbClr val="FFFF00"/>
                </a:solidFill>
                <a:latin typeface="Book Antiqua" panose="02040602050305030304" pitchFamily="18" charset="0"/>
              </a:rPr>
              <a:t>“METHANE BLOW-HOLE” (ONE OF SEVERAL) DISCOVERED IN SIBERIA IN 2014</a:t>
            </a:r>
            <a:r>
              <a:rPr lang="en-US" altLang="en-US" sz="2000" b="1" i="1">
                <a:solidFill>
                  <a:srgbClr val="FFFF00"/>
                </a:solidFill>
                <a:latin typeface="Book Antiqua" panose="02040602050305030304" pitchFamily="18" charset="0"/>
              </a:rPr>
              <a:t>.</a:t>
            </a:r>
          </a:p>
          <a:p>
            <a:pPr algn="ctr" eaLnBrk="1" hangingPunct="1">
              <a:spcBef>
                <a:spcPct val="0"/>
              </a:spcBef>
              <a:buFontTx/>
              <a:buNone/>
            </a:pPr>
            <a:endParaRPr lang="en-US" altLang="en-US" sz="2000" b="1">
              <a:solidFill>
                <a:srgbClr val="E20000"/>
              </a:solidFill>
            </a:endParaRPr>
          </a:p>
          <a:p>
            <a:pPr algn="ctr" eaLnBrk="1" hangingPunct="1">
              <a:spcBef>
                <a:spcPct val="0"/>
              </a:spcBef>
              <a:buFontTx/>
              <a:buNone/>
            </a:pPr>
            <a:endParaRPr lang="en-US" altLang="en-US" sz="2000" b="1">
              <a:solidFill>
                <a:schemeClr val="bg1"/>
              </a:solidFill>
            </a:endParaRPr>
          </a:p>
        </p:txBody>
      </p:sp>
      <p:sp>
        <p:nvSpPr>
          <p:cNvPr id="4" name="Rectangle 3">
            <a:extLst>
              <a:ext uri="{FF2B5EF4-FFF2-40B4-BE49-F238E27FC236}">
                <a16:creationId xmlns:a16="http://schemas.microsoft.com/office/drawing/2014/main" id="{F46DE0B1-1228-1D40-BDFD-D0120417BAB7}"/>
              </a:ext>
            </a:extLst>
          </p:cNvPr>
          <p:cNvSpPr/>
          <p:nvPr/>
        </p:nvSpPr>
        <p:spPr>
          <a:xfrm>
            <a:off x="381000" y="6367046"/>
            <a:ext cx="8382000" cy="307777"/>
          </a:xfrm>
          <a:prstGeom prst="rect">
            <a:avLst/>
          </a:prstGeom>
        </p:spPr>
        <p:txBody>
          <a:bodyPr wrap="square">
            <a:spAutoFit/>
          </a:bodyPr>
          <a:lstStyle/>
          <a:p>
            <a:pPr algn="ctr"/>
            <a:r>
              <a:rPr lang="en-US" sz="1400" dirty="0"/>
              <a:t>(Photo credit: Vladimir </a:t>
            </a:r>
            <a:r>
              <a:rPr lang="en-US" sz="1400" dirty="0" err="1"/>
              <a:t>Pushkarev</a:t>
            </a:r>
            <a:r>
              <a:rPr lang="en-US" sz="1400" dirty="0"/>
              <a:t>/Russian Centre of Arctic Exploration)</a:t>
            </a:r>
          </a:p>
        </p:txBody>
      </p:sp>
      <p:pic>
        <p:nvPicPr>
          <p:cNvPr id="6" name="Picture 5" descr="A picture containing outdoor&#10;&#10;Description automatically generated">
            <a:extLst>
              <a:ext uri="{FF2B5EF4-FFF2-40B4-BE49-F238E27FC236}">
                <a16:creationId xmlns:a16="http://schemas.microsoft.com/office/drawing/2014/main" id="{50B6F105-2259-3D49-83B4-01B3FC5A53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5480" y="1417819"/>
            <a:ext cx="7433040" cy="4949227"/>
          </a:xfrm>
          <a:prstGeom prst="rect">
            <a:avLst/>
          </a:prstGeom>
        </p:spPr>
      </p:pic>
    </p:spTree>
    <p:extLst>
      <p:ext uri="{BB962C8B-B14F-4D97-AF65-F5344CB8AC3E}">
        <p14:creationId xmlns:p14="http://schemas.microsoft.com/office/powerpoint/2010/main" val="273720677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ext Box 1026"/>
          <p:cNvSpPr txBox="1">
            <a:spLocks noChangeArrowheads="1"/>
          </p:cNvSpPr>
          <p:nvPr/>
        </p:nvSpPr>
        <p:spPr bwMode="auto">
          <a:xfrm>
            <a:off x="228600" y="228600"/>
            <a:ext cx="8701088"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000" b="1">
              <a:solidFill>
                <a:srgbClr val="E20000"/>
              </a:solidFill>
              <a:latin typeface="Book Antiqua" panose="02040602050305030304" pitchFamily="18" charset="0"/>
            </a:endParaRPr>
          </a:p>
          <a:p>
            <a:pPr algn="ctr" eaLnBrk="1" hangingPunct="1">
              <a:spcBef>
                <a:spcPct val="0"/>
              </a:spcBef>
              <a:buFontTx/>
              <a:buNone/>
            </a:pPr>
            <a:r>
              <a:rPr lang="en-US" altLang="en-US" sz="2000" b="1">
                <a:solidFill>
                  <a:srgbClr val="FFFF00"/>
                </a:solidFill>
                <a:latin typeface="Book Antiqua" panose="02040602050305030304" pitchFamily="18" charset="0"/>
              </a:rPr>
              <a:t>“METHANE BLOW-HOLE” (ONE OF SEVERAL) DISCOVERED IN SIBERIA IN 2014</a:t>
            </a:r>
            <a:r>
              <a:rPr lang="en-US" altLang="en-US" sz="2000" b="1" i="1">
                <a:solidFill>
                  <a:srgbClr val="FFFF00"/>
                </a:solidFill>
                <a:latin typeface="Book Antiqua" panose="02040602050305030304" pitchFamily="18" charset="0"/>
              </a:rPr>
              <a:t>.</a:t>
            </a:r>
          </a:p>
          <a:p>
            <a:pPr algn="ctr" eaLnBrk="1" hangingPunct="1">
              <a:spcBef>
                <a:spcPct val="0"/>
              </a:spcBef>
              <a:buFontTx/>
              <a:buNone/>
            </a:pPr>
            <a:endParaRPr lang="en-US" altLang="en-US" sz="2000" b="1">
              <a:solidFill>
                <a:srgbClr val="E20000"/>
              </a:solidFill>
            </a:endParaRPr>
          </a:p>
          <a:p>
            <a:pPr algn="ctr" eaLnBrk="1" hangingPunct="1">
              <a:spcBef>
                <a:spcPct val="0"/>
              </a:spcBef>
              <a:buFontTx/>
              <a:buNone/>
            </a:pPr>
            <a:endParaRPr lang="en-US" altLang="en-US" sz="2000" b="1">
              <a:solidFill>
                <a:schemeClr val="bg1"/>
              </a:solidFill>
            </a:endParaRPr>
          </a:p>
        </p:txBody>
      </p:sp>
      <p:pic>
        <p:nvPicPr>
          <p:cNvPr id="3" name="Picture 2" descr="A group of people climbing a snowy mountain&#10;&#10;Description automatically generated with low confidence">
            <a:extLst>
              <a:ext uri="{FF2B5EF4-FFF2-40B4-BE49-F238E27FC236}">
                <a16:creationId xmlns:a16="http://schemas.microsoft.com/office/drawing/2014/main" id="{EFFCFC5F-7B85-2E45-82A5-EF2BFC81CA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594" y="1343732"/>
            <a:ext cx="8039100" cy="4823460"/>
          </a:xfrm>
          <a:prstGeom prst="rect">
            <a:avLst/>
          </a:prstGeom>
        </p:spPr>
      </p:pic>
      <p:sp>
        <p:nvSpPr>
          <p:cNvPr id="4" name="Rectangle 3">
            <a:extLst>
              <a:ext uri="{FF2B5EF4-FFF2-40B4-BE49-F238E27FC236}">
                <a16:creationId xmlns:a16="http://schemas.microsoft.com/office/drawing/2014/main" id="{F46DE0B1-1228-1D40-BDFD-D0120417BAB7}"/>
              </a:ext>
            </a:extLst>
          </p:cNvPr>
          <p:cNvSpPr/>
          <p:nvPr/>
        </p:nvSpPr>
        <p:spPr>
          <a:xfrm>
            <a:off x="381000" y="6367046"/>
            <a:ext cx="8382000" cy="307777"/>
          </a:xfrm>
          <a:prstGeom prst="rect">
            <a:avLst/>
          </a:prstGeom>
        </p:spPr>
        <p:txBody>
          <a:bodyPr wrap="square">
            <a:spAutoFit/>
          </a:bodyPr>
          <a:lstStyle/>
          <a:p>
            <a:pPr algn="ctr"/>
            <a:r>
              <a:rPr lang="en-US" sz="1400" dirty="0"/>
              <a:t>(Photo credit: Vladimir </a:t>
            </a:r>
            <a:r>
              <a:rPr lang="en-US" sz="1400" dirty="0" err="1"/>
              <a:t>Pushkarev</a:t>
            </a:r>
            <a:r>
              <a:rPr lang="en-US" sz="1400" dirty="0"/>
              <a:t>/Russian Centre of Arctic Exploration)</a:t>
            </a:r>
          </a:p>
        </p:txBody>
      </p:sp>
    </p:spTree>
    <p:extLst>
      <p:ext uri="{BB962C8B-B14F-4D97-AF65-F5344CB8AC3E}">
        <p14:creationId xmlns:p14="http://schemas.microsoft.com/office/powerpoint/2010/main" val="268064189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ext Box 1026"/>
          <p:cNvSpPr txBox="1">
            <a:spLocks noChangeArrowheads="1"/>
          </p:cNvSpPr>
          <p:nvPr/>
        </p:nvSpPr>
        <p:spPr bwMode="auto">
          <a:xfrm>
            <a:off x="457200" y="533400"/>
            <a:ext cx="8342313"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000" b="1">
              <a:solidFill>
                <a:srgbClr val="E20000"/>
              </a:solidFill>
              <a:latin typeface="Book Antiqua" panose="02040602050305030304" pitchFamily="18" charset="0"/>
            </a:endParaRPr>
          </a:p>
          <a:p>
            <a:pPr algn="ctr" eaLnBrk="1" hangingPunct="1">
              <a:spcBef>
                <a:spcPct val="0"/>
              </a:spcBef>
              <a:buFontTx/>
              <a:buNone/>
            </a:pPr>
            <a:r>
              <a:rPr lang="en-US" altLang="en-US" sz="2000" b="1" u="sng">
                <a:solidFill>
                  <a:srgbClr val="FFFF00"/>
                </a:solidFill>
                <a:latin typeface="Book Antiqua" panose="02040602050305030304" pitchFamily="18" charset="0"/>
              </a:rPr>
              <a:t>METHANE</a:t>
            </a:r>
            <a:r>
              <a:rPr lang="en-US" altLang="en-US" sz="2000" b="1">
                <a:solidFill>
                  <a:srgbClr val="FFFF00"/>
                </a:solidFill>
                <a:latin typeface="Book Antiqua" panose="02040602050305030304" pitchFamily="18" charset="0"/>
              </a:rPr>
              <a:t> IS ALSO ESCAPING FROM METHANE HYDRATES IN THE SEA BED OF THE ARCTIC OCEAN.</a:t>
            </a:r>
            <a:endParaRPr lang="en-US" altLang="en-US" sz="2000" b="1" u="sng">
              <a:solidFill>
                <a:srgbClr val="FFFF00"/>
              </a:solidFill>
              <a:latin typeface="Book Antiqua" panose="02040602050305030304" pitchFamily="18" charset="0"/>
            </a:endParaRPr>
          </a:p>
          <a:p>
            <a:pPr algn="ctr" eaLnBrk="1" hangingPunct="1">
              <a:spcBef>
                <a:spcPct val="0"/>
              </a:spcBef>
              <a:buFontTx/>
              <a:buNone/>
            </a:pPr>
            <a:endParaRPr lang="en-US" altLang="en-US" sz="2000" b="1">
              <a:solidFill>
                <a:srgbClr val="E20000"/>
              </a:solidFill>
            </a:endParaRPr>
          </a:p>
          <a:p>
            <a:pPr algn="ctr" eaLnBrk="1" hangingPunct="1">
              <a:spcBef>
                <a:spcPct val="0"/>
              </a:spcBef>
              <a:buFontTx/>
              <a:buNone/>
            </a:pPr>
            <a:endParaRPr lang="en-US" altLang="en-US" sz="2000" b="1">
              <a:solidFill>
                <a:schemeClr val="bg1"/>
              </a:solidFill>
            </a:endParaRPr>
          </a:p>
        </p:txBody>
      </p:sp>
      <p:sp>
        <p:nvSpPr>
          <p:cNvPr id="109571" name="Text Box 3"/>
          <p:cNvSpPr txBox="1">
            <a:spLocks noChangeArrowheads="1"/>
          </p:cNvSpPr>
          <p:nvPr/>
        </p:nvSpPr>
        <p:spPr bwMode="auto">
          <a:xfrm>
            <a:off x="304800" y="6259513"/>
            <a:ext cx="8534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defRPr/>
            </a:pPr>
            <a:r>
              <a:rPr lang="en-US" altLang="en-US" sz="1400" dirty="0">
                <a:solidFill>
                  <a:schemeClr val="bg1"/>
                </a:solidFill>
                <a:latin typeface="+mj-lt"/>
              </a:rPr>
              <a:t>(Source:  BBC)</a:t>
            </a:r>
          </a:p>
        </p:txBody>
      </p:sp>
      <p:pic>
        <p:nvPicPr>
          <p:cNvPr id="114692" name="Picture 4" descr="BBC_46225702_methane_sea_466_316.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2133600"/>
            <a:ext cx="6096000" cy="413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ext Box 1026"/>
          <p:cNvSpPr txBox="1">
            <a:spLocks noChangeArrowheads="1"/>
          </p:cNvSpPr>
          <p:nvPr/>
        </p:nvSpPr>
        <p:spPr bwMode="auto">
          <a:xfrm>
            <a:off x="457200" y="533400"/>
            <a:ext cx="8342313"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000" b="1">
              <a:solidFill>
                <a:srgbClr val="E20000"/>
              </a:solidFill>
              <a:latin typeface="Book Antiqua" panose="02040602050305030304" pitchFamily="18" charset="0"/>
            </a:endParaRPr>
          </a:p>
          <a:p>
            <a:pPr algn="ctr" eaLnBrk="1" hangingPunct="1">
              <a:spcBef>
                <a:spcPct val="0"/>
              </a:spcBef>
              <a:buFontTx/>
              <a:buNone/>
            </a:pPr>
            <a:r>
              <a:rPr lang="en-US" altLang="en-US" sz="2000" b="1">
                <a:solidFill>
                  <a:srgbClr val="FFFF00"/>
                </a:solidFill>
                <a:latin typeface="Book Antiqua" panose="02040602050305030304" pitchFamily="18" charset="0"/>
              </a:rPr>
              <a:t>METHANE BUBBLES PHOTOGRAPHED BENEATH SURFACE OF THE ARCTIC OCEAN</a:t>
            </a:r>
          </a:p>
          <a:p>
            <a:pPr algn="ctr" eaLnBrk="1" hangingPunct="1">
              <a:spcBef>
                <a:spcPct val="0"/>
              </a:spcBef>
              <a:buFontTx/>
              <a:buNone/>
            </a:pPr>
            <a:endParaRPr lang="en-US" altLang="en-US" sz="2000" b="1">
              <a:solidFill>
                <a:srgbClr val="E20000"/>
              </a:solidFill>
            </a:endParaRPr>
          </a:p>
          <a:p>
            <a:pPr algn="ctr" eaLnBrk="1" hangingPunct="1">
              <a:spcBef>
                <a:spcPct val="0"/>
              </a:spcBef>
              <a:buFontTx/>
              <a:buNone/>
            </a:pPr>
            <a:endParaRPr lang="en-US" altLang="en-US" sz="2000" b="1">
              <a:solidFill>
                <a:schemeClr val="bg1"/>
              </a:solidFill>
            </a:endParaRPr>
          </a:p>
        </p:txBody>
      </p:sp>
      <p:pic>
        <p:nvPicPr>
          <p:cNvPr id="1157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600200"/>
            <a:ext cx="8001000" cy="451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6" name="Text Box 3"/>
          <p:cNvSpPr txBox="1">
            <a:spLocks noChangeArrowheads="1"/>
          </p:cNvSpPr>
          <p:nvPr/>
        </p:nvSpPr>
        <p:spPr bwMode="auto">
          <a:xfrm>
            <a:off x="304800" y="6259513"/>
            <a:ext cx="8534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defRPr/>
            </a:pPr>
            <a:r>
              <a:rPr lang="en-US" altLang="en-US" sz="1400" dirty="0">
                <a:solidFill>
                  <a:schemeClr val="bg1"/>
                </a:solidFill>
                <a:latin typeface="+mj-lt"/>
              </a:rPr>
              <a:t>(Source:  Swedish Polar Research Secretariat)</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ext Box 1026"/>
          <p:cNvSpPr txBox="1">
            <a:spLocks noChangeArrowheads="1"/>
          </p:cNvSpPr>
          <p:nvPr/>
        </p:nvSpPr>
        <p:spPr bwMode="auto">
          <a:xfrm>
            <a:off x="104775" y="712788"/>
            <a:ext cx="90392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000" b="1" i="1">
                <a:solidFill>
                  <a:srgbClr val="FFFF00"/>
                </a:solidFill>
                <a:latin typeface="Book Antiqua" panose="02040602050305030304" pitchFamily="18" charset="0"/>
              </a:rPr>
              <a:t>METHANE IS A MUCH MORE POWERFUL</a:t>
            </a:r>
          </a:p>
          <a:p>
            <a:pPr algn="ctr" eaLnBrk="1" hangingPunct="1">
              <a:spcBef>
                <a:spcPct val="0"/>
              </a:spcBef>
              <a:buFontTx/>
              <a:buNone/>
            </a:pPr>
            <a:r>
              <a:rPr lang="en-US" altLang="en-US" sz="2000" b="1" i="1">
                <a:solidFill>
                  <a:srgbClr val="FFFF00"/>
                </a:solidFill>
                <a:latin typeface="Book Antiqua" panose="02040602050305030304" pitchFamily="18" charset="0"/>
              </a:rPr>
              <a:t>GREENHOUSE GAS THAN BOTH WATER VAPOR</a:t>
            </a:r>
          </a:p>
          <a:p>
            <a:pPr algn="ctr" eaLnBrk="1" hangingPunct="1">
              <a:spcBef>
                <a:spcPct val="0"/>
              </a:spcBef>
              <a:buFontTx/>
              <a:buNone/>
            </a:pPr>
            <a:r>
              <a:rPr lang="en-US" altLang="en-US" sz="2000" b="1" i="1">
                <a:solidFill>
                  <a:srgbClr val="FFFF00"/>
                </a:solidFill>
                <a:latin typeface="Book Antiqua" panose="02040602050305030304" pitchFamily="18" charset="0"/>
              </a:rPr>
              <a:t>AND CARBON DIOXIDE. </a:t>
            </a:r>
          </a:p>
          <a:p>
            <a:pPr algn="ctr" eaLnBrk="1" hangingPunct="1">
              <a:spcBef>
                <a:spcPct val="0"/>
              </a:spcBef>
              <a:buFontTx/>
              <a:buNone/>
            </a:pPr>
            <a:endParaRPr lang="en-US" altLang="en-US" sz="2000" b="1" i="1">
              <a:solidFill>
                <a:schemeClr val="bg1"/>
              </a:solidFill>
              <a:latin typeface="Book Antiqua" panose="02040602050305030304" pitchFamily="18" charset="0"/>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ext Box 1026"/>
          <p:cNvSpPr txBox="1">
            <a:spLocks noChangeArrowheads="1"/>
          </p:cNvSpPr>
          <p:nvPr/>
        </p:nvSpPr>
        <p:spPr bwMode="auto">
          <a:xfrm>
            <a:off x="104775" y="712788"/>
            <a:ext cx="9039225"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000" b="1" i="1">
                <a:solidFill>
                  <a:schemeClr val="bg1"/>
                </a:solidFill>
                <a:latin typeface="Book Antiqua" panose="02040602050305030304" pitchFamily="18" charset="0"/>
              </a:rPr>
              <a:t>METHANE IS A MUCH MORE POWERFUL</a:t>
            </a:r>
          </a:p>
          <a:p>
            <a:pPr algn="ctr" eaLnBrk="1" hangingPunct="1">
              <a:spcBef>
                <a:spcPct val="0"/>
              </a:spcBef>
              <a:buFontTx/>
              <a:buNone/>
            </a:pPr>
            <a:r>
              <a:rPr lang="en-US" altLang="en-US" sz="2000" b="1" i="1">
                <a:solidFill>
                  <a:schemeClr val="bg1"/>
                </a:solidFill>
                <a:latin typeface="Book Antiqua" panose="02040602050305030304" pitchFamily="18" charset="0"/>
              </a:rPr>
              <a:t>GREENHOUSE GAS THAN BOTH WATER VAPOR</a:t>
            </a:r>
          </a:p>
          <a:p>
            <a:pPr algn="ctr" eaLnBrk="1" hangingPunct="1">
              <a:spcBef>
                <a:spcPct val="0"/>
              </a:spcBef>
              <a:buFontTx/>
              <a:buNone/>
            </a:pPr>
            <a:r>
              <a:rPr lang="en-US" altLang="en-US" sz="2000" b="1" i="1">
                <a:solidFill>
                  <a:schemeClr val="bg1"/>
                </a:solidFill>
                <a:latin typeface="Book Antiqua" panose="02040602050305030304" pitchFamily="18" charset="0"/>
              </a:rPr>
              <a:t>AND CARBON DIOXIDE. </a:t>
            </a:r>
          </a:p>
          <a:p>
            <a:pPr algn="ctr" eaLnBrk="1" hangingPunct="1">
              <a:spcBef>
                <a:spcPct val="0"/>
              </a:spcBef>
              <a:buFontTx/>
              <a:buNone/>
            </a:pPr>
            <a:endParaRPr lang="en-US" altLang="en-US" sz="2000" b="1" i="1">
              <a:solidFill>
                <a:schemeClr val="bg1"/>
              </a:solidFill>
              <a:latin typeface="Book Antiqua" panose="02040602050305030304" pitchFamily="18" charset="0"/>
            </a:endParaRPr>
          </a:p>
          <a:p>
            <a:pPr algn="ctr" eaLnBrk="1" hangingPunct="1">
              <a:spcBef>
                <a:spcPct val="0"/>
              </a:spcBef>
              <a:buFontTx/>
              <a:buNone/>
            </a:pPr>
            <a:r>
              <a:rPr lang="en-US" altLang="en-US" sz="2000" b="1" i="1">
                <a:solidFill>
                  <a:srgbClr val="FFFF00"/>
                </a:solidFill>
                <a:latin typeface="Book Antiqua" panose="02040602050305030304" pitchFamily="18" charset="0"/>
              </a:rPr>
              <a:t>IT HAS BEEN</a:t>
            </a:r>
          </a:p>
          <a:p>
            <a:pPr algn="ctr" eaLnBrk="1" hangingPunct="1">
              <a:spcBef>
                <a:spcPct val="0"/>
              </a:spcBef>
              <a:buFontTx/>
              <a:buNone/>
            </a:pPr>
            <a:r>
              <a:rPr lang="en-US" altLang="en-US" sz="2000" b="1" i="1">
                <a:solidFill>
                  <a:srgbClr val="FFFF00"/>
                </a:solidFill>
                <a:latin typeface="Book Antiqua" panose="02040602050305030304" pitchFamily="18" charset="0"/>
              </a:rPr>
              <a:t>SEQUESTERED IN THE PERMAFROST FOR MORE</a:t>
            </a:r>
          </a:p>
          <a:p>
            <a:pPr algn="ctr" eaLnBrk="1" hangingPunct="1">
              <a:spcBef>
                <a:spcPct val="0"/>
              </a:spcBef>
              <a:buFontTx/>
              <a:buNone/>
            </a:pPr>
            <a:r>
              <a:rPr lang="en-US" altLang="en-US" sz="2000" b="1" i="1">
                <a:solidFill>
                  <a:srgbClr val="FFFF00"/>
                </a:solidFill>
                <a:latin typeface="Book Antiqua" panose="02040602050305030304" pitchFamily="18" charset="0"/>
              </a:rPr>
              <a:t>THAN 40,000 YEARS.</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ext Box 1026"/>
          <p:cNvSpPr txBox="1">
            <a:spLocks noChangeArrowheads="1"/>
          </p:cNvSpPr>
          <p:nvPr/>
        </p:nvSpPr>
        <p:spPr bwMode="auto">
          <a:xfrm>
            <a:off x="104775" y="712788"/>
            <a:ext cx="9039225" cy="347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000" b="1" i="1">
                <a:solidFill>
                  <a:schemeClr val="bg1"/>
                </a:solidFill>
                <a:latin typeface="Book Antiqua" panose="02040602050305030304" pitchFamily="18" charset="0"/>
              </a:rPr>
              <a:t>METHANE IS A MUCH MORE POWERFUL</a:t>
            </a:r>
          </a:p>
          <a:p>
            <a:pPr algn="ctr" eaLnBrk="1" hangingPunct="1">
              <a:spcBef>
                <a:spcPct val="0"/>
              </a:spcBef>
              <a:buFontTx/>
              <a:buNone/>
            </a:pPr>
            <a:r>
              <a:rPr lang="en-US" altLang="en-US" sz="2000" b="1" i="1">
                <a:solidFill>
                  <a:schemeClr val="bg1"/>
                </a:solidFill>
                <a:latin typeface="Book Antiqua" panose="02040602050305030304" pitchFamily="18" charset="0"/>
              </a:rPr>
              <a:t>GREENHOUSE GAS THAN BOTH WATER VAPOR</a:t>
            </a:r>
          </a:p>
          <a:p>
            <a:pPr algn="ctr" eaLnBrk="1" hangingPunct="1">
              <a:spcBef>
                <a:spcPct val="0"/>
              </a:spcBef>
              <a:buFontTx/>
              <a:buNone/>
            </a:pPr>
            <a:r>
              <a:rPr lang="en-US" altLang="en-US" sz="2000" b="1" i="1">
                <a:solidFill>
                  <a:schemeClr val="bg1"/>
                </a:solidFill>
                <a:latin typeface="Book Antiqua" panose="02040602050305030304" pitchFamily="18" charset="0"/>
              </a:rPr>
              <a:t>AND CARBON DIOXIDE. </a:t>
            </a:r>
          </a:p>
          <a:p>
            <a:pPr algn="ctr" eaLnBrk="1" hangingPunct="1">
              <a:spcBef>
                <a:spcPct val="0"/>
              </a:spcBef>
              <a:buFontTx/>
              <a:buNone/>
            </a:pPr>
            <a:endParaRPr lang="en-US" altLang="en-US" sz="2000" b="1" i="1">
              <a:solidFill>
                <a:schemeClr val="bg1"/>
              </a:solidFill>
              <a:latin typeface="Book Antiqua" panose="02040602050305030304" pitchFamily="18" charset="0"/>
            </a:endParaRPr>
          </a:p>
          <a:p>
            <a:pPr algn="ctr" eaLnBrk="1" hangingPunct="1">
              <a:spcBef>
                <a:spcPct val="0"/>
              </a:spcBef>
              <a:buFontTx/>
              <a:buNone/>
            </a:pPr>
            <a:r>
              <a:rPr lang="en-US" altLang="en-US" sz="2000" b="1" i="1">
                <a:solidFill>
                  <a:schemeClr val="bg1"/>
                </a:solidFill>
                <a:latin typeface="Book Antiqua" panose="02040602050305030304" pitchFamily="18" charset="0"/>
              </a:rPr>
              <a:t>IT HAS BEEN</a:t>
            </a:r>
          </a:p>
          <a:p>
            <a:pPr algn="ctr" eaLnBrk="1" hangingPunct="1">
              <a:spcBef>
                <a:spcPct val="0"/>
              </a:spcBef>
              <a:buFontTx/>
              <a:buNone/>
            </a:pPr>
            <a:r>
              <a:rPr lang="en-US" altLang="en-US" sz="2000" b="1" i="1">
                <a:solidFill>
                  <a:schemeClr val="bg1"/>
                </a:solidFill>
                <a:latin typeface="Book Antiqua" panose="02040602050305030304" pitchFamily="18" charset="0"/>
              </a:rPr>
              <a:t>SEQUESTERED IN THE PERMAFROST FOR MORE</a:t>
            </a:r>
          </a:p>
          <a:p>
            <a:pPr algn="ctr" eaLnBrk="1" hangingPunct="1">
              <a:spcBef>
                <a:spcPct val="0"/>
              </a:spcBef>
              <a:buFontTx/>
              <a:buNone/>
            </a:pPr>
            <a:r>
              <a:rPr lang="en-US" altLang="en-US" sz="2000" b="1" i="1">
                <a:solidFill>
                  <a:schemeClr val="bg1"/>
                </a:solidFill>
                <a:latin typeface="Book Antiqua" panose="02040602050305030304" pitchFamily="18" charset="0"/>
              </a:rPr>
              <a:t>THAN 40,000 YEARS.</a:t>
            </a:r>
          </a:p>
          <a:p>
            <a:pPr algn="ctr" eaLnBrk="1" hangingPunct="1">
              <a:spcBef>
                <a:spcPct val="0"/>
              </a:spcBef>
              <a:buFontTx/>
              <a:buNone/>
            </a:pPr>
            <a:endParaRPr lang="en-US" altLang="en-US" sz="2000" b="1" i="1">
              <a:solidFill>
                <a:schemeClr val="bg1"/>
              </a:solidFill>
              <a:latin typeface="Book Antiqua" panose="02040602050305030304" pitchFamily="18" charset="0"/>
            </a:endParaRPr>
          </a:p>
          <a:p>
            <a:pPr algn="ctr" eaLnBrk="1" hangingPunct="1">
              <a:spcBef>
                <a:spcPct val="0"/>
              </a:spcBef>
              <a:buFontTx/>
              <a:buNone/>
            </a:pPr>
            <a:endParaRPr lang="en-US" altLang="en-US" sz="2000" b="1">
              <a:solidFill>
                <a:schemeClr val="bg1"/>
              </a:solidFill>
              <a:latin typeface="Book Antiqua" panose="02040602050305030304" pitchFamily="18" charset="0"/>
            </a:endParaRPr>
          </a:p>
          <a:p>
            <a:pPr algn="ctr" eaLnBrk="1" hangingPunct="1">
              <a:spcBef>
                <a:spcPct val="0"/>
              </a:spcBef>
              <a:buFontTx/>
              <a:buNone/>
            </a:pPr>
            <a:r>
              <a:rPr lang="en-US" altLang="en-US" sz="2000" b="1">
                <a:solidFill>
                  <a:srgbClr val="FFFF00"/>
                </a:solidFill>
                <a:latin typeface="Book Antiqua" panose="02040602050305030304" pitchFamily="18" charset="0"/>
              </a:rPr>
              <a:t>SCIENTIFIC COMMUNITY IS CALLING THIS</a:t>
            </a:r>
          </a:p>
          <a:p>
            <a:pPr algn="ctr" eaLnBrk="1" hangingPunct="1">
              <a:spcBef>
                <a:spcPct val="0"/>
              </a:spcBef>
              <a:buFontTx/>
              <a:buNone/>
            </a:pPr>
            <a:r>
              <a:rPr lang="en-US" altLang="en-US" sz="2000" b="1">
                <a:solidFill>
                  <a:srgbClr val="FFFF00"/>
                </a:solidFill>
                <a:latin typeface="Book Antiqua" panose="02040602050305030304" pitchFamily="18" charset="0"/>
              </a:rPr>
              <a:t>A “TIPPING POINT”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Box 4"/>
          <p:cNvSpPr txBox="1">
            <a:spLocks noChangeArrowheads="1"/>
          </p:cNvSpPr>
          <p:nvPr/>
        </p:nvSpPr>
        <p:spPr bwMode="auto">
          <a:xfrm>
            <a:off x="533400" y="1524000"/>
            <a:ext cx="80772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b="1" dirty="0">
                <a:solidFill>
                  <a:schemeClr val="bg1"/>
                </a:solidFill>
                <a:latin typeface="Book Antiqua" panose="02040602050305030304" pitchFamily="18" charset="0"/>
              </a:rPr>
              <a:t>Climate change is an extremely complex subject</a:t>
            </a:r>
          </a:p>
          <a:p>
            <a:pPr algn="ctr" eaLnBrk="1" hangingPunct="1">
              <a:spcBef>
                <a:spcPct val="0"/>
              </a:spcBef>
              <a:buFontTx/>
              <a:buNone/>
            </a:pPr>
            <a:endParaRPr lang="en-US" altLang="en-US" sz="3600" b="1" dirty="0">
              <a:solidFill>
                <a:schemeClr val="bg1"/>
              </a:solidFill>
              <a:latin typeface="Book Antiqua" panose="02040602050305030304" pitchFamily="18" charset="0"/>
            </a:endParaRPr>
          </a:p>
          <a:p>
            <a:pPr algn="ctr" eaLnBrk="1" hangingPunct="1">
              <a:spcBef>
                <a:spcPct val="0"/>
              </a:spcBef>
              <a:buFontTx/>
              <a:buNone/>
            </a:pPr>
            <a:r>
              <a:rPr lang="en-US" altLang="en-US" sz="3600" b="1" dirty="0">
                <a:solidFill>
                  <a:schemeClr val="bg1"/>
                </a:solidFill>
                <a:latin typeface="Book Antiqua" panose="02040602050305030304" pitchFamily="18" charset="0"/>
              </a:rPr>
              <a:t>Who do you believe?</a:t>
            </a:r>
          </a:p>
          <a:p>
            <a:pPr algn="ctr" eaLnBrk="1" hangingPunct="1">
              <a:spcBef>
                <a:spcPct val="0"/>
              </a:spcBef>
              <a:buFontTx/>
              <a:buNone/>
            </a:pPr>
            <a:endParaRPr lang="en-US" altLang="en-US" sz="3600" b="1" dirty="0">
              <a:solidFill>
                <a:schemeClr val="bg1"/>
              </a:solidFill>
              <a:latin typeface="Book Antiqua" panose="02040602050305030304" pitchFamily="18" charset="0"/>
            </a:endParaRPr>
          </a:p>
          <a:p>
            <a:pPr algn="ctr" eaLnBrk="1" hangingPunct="1">
              <a:spcBef>
                <a:spcPct val="0"/>
              </a:spcBef>
              <a:buFontTx/>
              <a:buNone/>
            </a:pPr>
            <a:r>
              <a:rPr lang="en-US" altLang="en-US" sz="3600" b="1" dirty="0">
                <a:solidFill>
                  <a:schemeClr val="bg1"/>
                </a:solidFill>
                <a:latin typeface="Book Antiqua" panose="02040602050305030304" pitchFamily="18" charset="0"/>
              </a:rPr>
              <a:t>How do you decide who to believe?</a:t>
            </a:r>
          </a:p>
          <a:p>
            <a:pPr algn="ctr" eaLnBrk="1" hangingPunct="1">
              <a:spcBef>
                <a:spcPct val="0"/>
              </a:spcBef>
              <a:buFontTx/>
              <a:buNone/>
            </a:pPr>
            <a:endParaRPr lang="en-US" altLang="en-US" sz="3600" b="1" dirty="0">
              <a:solidFill>
                <a:srgbClr val="FFFF00"/>
              </a:solidFill>
              <a:latin typeface="Book Antiqua" panose="02040602050305030304" pitchFamily="18" charset="0"/>
            </a:endParaRPr>
          </a:p>
          <a:p>
            <a:pPr algn="ctr" eaLnBrk="1" hangingPunct="1">
              <a:spcBef>
                <a:spcPct val="0"/>
              </a:spcBef>
              <a:buFontTx/>
              <a:buNone/>
            </a:pPr>
            <a:r>
              <a:rPr lang="en-US" altLang="en-US" sz="3600" b="1" dirty="0">
                <a:solidFill>
                  <a:schemeClr val="bg1"/>
                </a:solidFill>
                <a:latin typeface="Book Antiqua" panose="02040602050305030304" pitchFamily="18" charset="0"/>
              </a:rPr>
              <a:t>PEER REVIEW</a:t>
            </a:r>
          </a:p>
        </p:txBody>
      </p:sp>
      <p:sp>
        <p:nvSpPr>
          <p:cNvPr id="10243" name="TextBox 3"/>
          <p:cNvSpPr txBox="1">
            <a:spLocks noChangeArrowheads="1"/>
          </p:cNvSpPr>
          <p:nvPr/>
        </p:nvSpPr>
        <p:spPr bwMode="auto">
          <a:xfrm>
            <a:off x="533400" y="457200"/>
            <a:ext cx="8077200" cy="4894263"/>
          </a:xfrm>
          <a:prstGeom prst="rect">
            <a:avLst/>
          </a:prstGeom>
          <a:solidFill>
            <a:srgbClr val="FFFF00">
              <a:alpha val="95000"/>
            </a:srgbClr>
          </a:solidFill>
          <a:ln w="63500">
            <a:noFill/>
            <a:miter lim="800000"/>
            <a:headEnd/>
            <a:tailEnd/>
          </a:ln>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AutoNum type="arabicPeriod"/>
            </a:pPr>
            <a:endParaRPr lang="en-US" altLang="en-US" sz="2400" b="1" dirty="0">
              <a:solidFill>
                <a:srgbClr val="FFFF00"/>
              </a:solidFill>
            </a:endParaRPr>
          </a:p>
          <a:p>
            <a:pPr eaLnBrk="1" hangingPunct="1">
              <a:spcBef>
                <a:spcPct val="0"/>
              </a:spcBef>
              <a:buFontTx/>
              <a:buAutoNum type="arabicPeriod"/>
            </a:pPr>
            <a:r>
              <a:rPr lang="en-US" altLang="en-US" sz="2400" b="1" dirty="0"/>
              <a:t>Does the question have a sound theoretical* basis?</a:t>
            </a:r>
          </a:p>
          <a:p>
            <a:pPr eaLnBrk="1" hangingPunct="1">
              <a:spcBef>
                <a:spcPct val="0"/>
              </a:spcBef>
              <a:buFontTx/>
              <a:buAutoNum type="arabicPeriod"/>
            </a:pPr>
            <a:endParaRPr lang="en-US" altLang="en-US" sz="2400" b="1" dirty="0"/>
          </a:p>
          <a:p>
            <a:pPr eaLnBrk="1" hangingPunct="1">
              <a:spcBef>
                <a:spcPct val="0"/>
              </a:spcBef>
              <a:buFontTx/>
              <a:buAutoNum type="arabicPeriod"/>
            </a:pPr>
            <a:r>
              <a:rPr lang="en-US" altLang="en-US" sz="2400" b="1" dirty="0"/>
              <a:t>Data to answer question are drawn from the observational record</a:t>
            </a:r>
          </a:p>
          <a:p>
            <a:pPr eaLnBrk="1" hangingPunct="1">
              <a:spcBef>
                <a:spcPct val="0"/>
              </a:spcBef>
              <a:buFontTx/>
              <a:buAutoNum type="arabicPeriod"/>
            </a:pPr>
            <a:endParaRPr lang="en-US" altLang="en-US" sz="2400" b="1" dirty="0"/>
          </a:p>
          <a:p>
            <a:pPr eaLnBrk="1" hangingPunct="1">
              <a:spcBef>
                <a:spcPct val="0"/>
              </a:spcBef>
              <a:buFontTx/>
              <a:buAutoNum type="arabicPeriod"/>
            </a:pPr>
            <a:r>
              <a:rPr lang="en-US" altLang="en-US" sz="2400" b="1" dirty="0"/>
              <a:t>Results are produced via sound scientific methods; can be reproduced from the same data by someone with a similar background</a:t>
            </a:r>
          </a:p>
          <a:p>
            <a:pPr eaLnBrk="1" hangingPunct="1">
              <a:spcBef>
                <a:spcPct val="0"/>
              </a:spcBef>
              <a:buFontTx/>
              <a:buAutoNum type="arabicPeriod"/>
            </a:pPr>
            <a:endParaRPr lang="en-US" altLang="en-US" sz="2400" b="1" dirty="0"/>
          </a:p>
          <a:p>
            <a:pPr eaLnBrk="1" hangingPunct="1">
              <a:spcBef>
                <a:spcPct val="0"/>
              </a:spcBef>
              <a:buFontTx/>
              <a:buAutoNum type="arabicPeriod"/>
            </a:pPr>
            <a:r>
              <a:rPr lang="en-US" altLang="en-US" sz="2400" b="1" dirty="0"/>
              <a:t>Conclusions are drawn from results via deductive reasoning</a:t>
            </a:r>
          </a:p>
          <a:p>
            <a:pPr eaLnBrk="1" hangingPunct="1">
              <a:spcBef>
                <a:spcPct val="0"/>
              </a:spcBef>
              <a:buFontTx/>
              <a:buNone/>
            </a:pPr>
            <a:endParaRPr lang="en-US" altLang="en-US" sz="2400" b="1" dirty="0">
              <a:solidFill>
                <a:srgbClr val="FFFF00"/>
              </a:solidFill>
            </a:endParaRPr>
          </a:p>
        </p:txBody>
      </p:sp>
      <p:sp>
        <p:nvSpPr>
          <p:cNvPr id="10244" name="TextBox 1"/>
          <p:cNvSpPr txBox="1">
            <a:spLocks noChangeArrowheads="1"/>
          </p:cNvSpPr>
          <p:nvPr/>
        </p:nvSpPr>
        <p:spPr bwMode="auto">
          <a:xfrm>
            <a:off x="533400" y="6096000"/>
            <a:ext cx="72342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solidFill>
                  <a:srgbClr val="FFFF00"/>
                </a:solidFill>
              </a:rPr>
              <a:t>*Means “law of nature.”  For example, the Law of Gravity is a “theory.”</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ext Box 1026"/>
          <p:cNvSpPr txBox="1">
            <a:spLocks noChangeArrowheads="1"/>
          </p:cNvSpPr>
          <p:nvPr/>
        </p:nvSpPr>
        <p:spPr bwMode="auto">
          <a:xfrm>
            <a:off x="104775" y="712788"/>
            <a:ext cx="9039225" cy="440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000" b="1" i="1">
                <a:solidFill>
                  <a:schemeClr val="bg1"/>
                </a:solidFill>
                <a:latin typeface="Book Antiqua" panose="02040602050305030304" pitchFamily="18" charset="0"/>
              </a:rPr>
              <a:t>METHANE IS A MUCH MORE POWERFUL</a:t>
            </a:r>
          </a:p>
          <a:p>
            <a:pPr algn="ctr" eaLnBrk="1" hangingPunct="1">
              <a:spcBef>
                <a:spcPct val="0"/>
              </a:spcBef>
              <a:buFontTx/>
              <a:buNone/>
            </a:pPr>
            <a:r>
              <a:rPr lang="en-US" altLang="en-US" sz="2000" b="1" i="1">
                <a:solidFill>
                  <a:schemeClr val="bg1"/>
                </a:solidFill>
                <a:latin typeface="Book Antiqua" panose="02040602050305030304" pitchFamily="18" charset="0"/>
              </a:rPr>
              <a:t>GREENHOUSE GAS THAN BOTH WATER VAPOR</a:t>
            </a:r>
          </a:p>
          <a:p>
            <a:pPr algn="ctr" eaLnBrk="1" hangingPunct="1">
              <a:spcBef>
                <a:spcPct val="0"/>
              </a:spcBef>
              <a:buFontTx/>
              <a:buNone/>
            </a:pPr>
            <a:r>
              <a:rPr lang="en-US" altLang="en-US" sz="2000" b="1" i="1">
                <a:solidFill>
                  <a:schemeClr val="bg1"/>
                </a:solidFill>
                <a:latin typeface="Book Antiqua" panose="02040602050305030304" pitchFamily="18" charset="0"/>
              </a:rPr>
              <a:t>AND CARBON DIOXIDE. </a:t>
            </a:r>
          </a:p>
          <a:p>
            <a:pPr algn="ctr" eaLnBrk="1" hangingPunct="1">
              <a:spcBef>
                <a:spcPct val="0"/>
              </a:spcBef>
              <a:buFontTx/>
              <a:buNone/>
            </a:pPr>
            <a:endParaRPr lang="en-US" altLang="en-US" sz="2000" b="1" i="1">
              <a:solidFill>
                <a:schemeClr val="bg1"/>
              </a:solidFill>
              <a:latin typeface="Book Antiqua" panose="02040602050305030304" pitchFamily="18" charset="0"/>
            </a:endParaRPr>
          </a:p>
          <a:p>
            <a:pPr algn="ctr" eaLnBrk="1" hangingPunct="1">
              <a:spcBef>
                <a:spcPct val="0"/>
              </a:spcBef>
              <a:buFontTx/>
              <a:buNone/>
            </a:pPr>
            <a:r>
              <a:rPr lang="en-US" altLang="en-US" sz="2000" b="1" i="1">
                <a:solidFill>
                  <a:schemeClr val="bg1"/>
                </a:solidFill>
                <a:latin typeface="Book Antiqua" panose="02040602050305030304" pitchFamily="18" charset="0"/>
              </a:rPr>
              <a:t>IT HAS BEEN</a:t>
            </a:r>
          </a:p>
          <a:p>
            <a:pPr algn="ctr" eaLnBrk="1" hangingPunct="1">
              <a:spcBef>
                <a:spcPct val="0"/>
              </a:spcBef>
              <a:buFontTx/>
              <a:buNone/>
            </a:pPr>
            <a:r>
              <a:rPr lang="en-US" altLang="en-US" sz="2000" b="1" i="1">
                <a:solidFill>
                  <a:schemeClr val="bg1"/>
                </a:solidFill>
                <a:latin typeface="Book Antiqua" panose="02040602050305030304" pitchFamily="18" charset="0"/>
              </a:rPr>
              <a:t>SEQUESTERED IN THE PERMAFROST FOR MORE</a:t>
            </a:r>
          </a:p>
          <a:p>
            <a:pPr algn="ctr" eaLnBrk="1" hangingPunct="1">
              <a:spcBef>
                <a:spcPct val="0"/>
              </a:spcBef>
              <a:buFontTx/>
              <a:buNone/>
            </a:pPr>
            <a:r>
              <a:rPr lang="en-US" altLang="en-US" sz="2000" b="1" i="1">
                <a:solidFill>
                  <a:schemeClr val="bg1"/>
                </a:solidFill>
                <a:latin typeface="Book Antiqua" panose="02040602050305030304" pitchFamily="18" charset="0"/>
              </a:rPr>
              <a:t>THAN 40,000 YEARS.</a:t>
            </a:r>
          </a:p>
          <a:p>
            <a:pPr algn="ctr" eaLnBrk="1" hangingPunct="1">
              <a:spcBef>
                <a:spcPct val="0"/>
              </a:spcBef>
              <a:buFontTx/>
              <a:buNone/>
            </a:pPr>
            <a:endParaRPr lang="en-US" altLang="en-US" sz="2000" b="1" i="1">
              <a:solidFill>
                <a:schemeClr val="bg1"/>
              </a:solidFill>
              <a:latin typeface="Book Antiqua" panose="02040602050305030304" pitchFamily="18" charset="0"/>
            </a:endParaRPr>
          </a:p>
          <a:p>
            <a:pPr algn="ctr" eaLnBrk="1" hangingPunct="1">
              <a:spcBef>
                <a:spcPct val="0"/>
              </a:spcBef>
              <a:buFontTx/>
              <a:buNone/>
            </a:pPr>
            <a:endParaRPr lang="en-US" altLang="en-US" sz="2000" b="1">
              <a:solidFill>
                <a:schemeClr val="bg1"/>
              </a:solidFill>
              <a:latin typeface="Book Antiqua" panose="02040602050305030304" pitchFamily="18" charset="0"/>
            </a:endParaRPr>
          </a:p>
          <a:p>
            <a:pPr algn="ctr" eaLnBrk="1" hangingPunct="1">
              <a:spcBef>
                <a:spcPct val="0"/>
              </a:spcBef>
              <a:buFontTx/>
              <a:buNone/>
            </a:pPr>
            <a:r>
              <a:rPr lang="en-US" altLang="en-US" sz="2000" b="1">
                <a:solidFill>
                  <a:schemeClr val="bg1"/>
                </a:solidFill>
                <a:latin typeface="Book Antiqua" panose="02040602050305030304" pitchFamily="18" charset="0"/>
              </a:rPr>
              <a:t>SCIENTIFIC COMMUNITY IS CALLING THIS</a:t>
            </a:r>
          </a:p>
          <a:p>
            <a:pPr algn="ctr" eaLnBrk="1" hangingPunct="1">
              <a:spcBef>
                <a:spcPct val="0"/>
              </a:spcBef>
              <a:buFontTx/>
              <a:buNone/>
            </a:pPr>
            <a:r>
              <a:rPr lang="en-US" altLang="en-US" sz="2000" b="1">
                <a:solidFill>
                  <a:schemeClr val="bg1"/>
                </a:solidFill>
                <a:latin typeface="Book Antiqua" panose="02040602050305030304" pitchFamily="18" charset="0"/>
              </a:rPr>
              <a:t>A “TIPPING POINT”</a:t>
            </a:r>
          </a:p>
          <a:p>
            <a:pPr algn="ctr" eaLnBrk="1" hangingPunct="1">
              <a:spcBef>
                <a:spcPct val="0"/>
              </a:spcBef>
              <a:buFontTx/>
              <a:buNone/>
            </a:pPr>
            <a:endParaRPr lang="en-US" altLang="en-US" sz="2000" b="1">
              <a:solidFill>
                <a:srgbClr val="FFFF00"/>
              </a:solidFill>
              <a:latin typeface="Book Antiqua" panose="02040602050305030304" pitchFamily="18" charset="0"/>
            </a:endParaRPr>
          </a:p>
          <a:p>
            <a:pPr algn="ctr" eaLnBrk="1" hangingPunct="1">
              <a:spcBef>
                <a:spcPct val="0"/>
              </a:spcBef>
              <a:buFontTx/>
              <a:buNone/>
            </a:pPr>
            <a:r>
              <a:rPr lang="en-US" altLang="en-US" sz="2000" b="1">
                <a:solidFill>
                  <a:srgbClr val="FFFF00"/>
                </a:solidFill>
                <a:latin typeface="Book Antiqua" panose="02040602050305030304" pitchFamily="18" charset="0"/>
              </a:rPr>
              <a:t>IF ENOUGH METHANE ESCAPES, IT MAY TRIGGER A RUNAWAY GREENHOUSE.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ext Box 1026"/>
          <p:cNvSpPr txBox="1">
            <a:spLocks noChangeArrowheads="1"/>
          </p:cNvSpPr>
          <p:nvPr/>
        </p:nvSpPr>
        <p:spPr bwMode="auto">
          <a:xfrm>
            <a:off x="104775" y="712788"/>
            <a:ext cx="9039225"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000" b="1" i="1">
                <a:solidFill>
                  <a:schemeClr val="bg1"/>
                </a:solidFill>
                <a:latin typeface="Book Antiqua" panose="02040602050305030304" pitchFamily="18" charset="0"/>
              </a:rPr>
              <a:t>METHANE IS A MUCH MORE POWERFUL</a:t>
            </a:r>
          </a:p>
          <a:p>
            <a:pPr algn="ctr" eaLnBrk="1" hangingPunct="1">
              <a:spcBef>
                <a:spcPct val="0"/>
              </a:spcBef>
              <a:buFontTx/>
              <a:buNone/>
            </a:pPr>
            <a:r>
              <a:rPr lang="en-US" altLang="en-US" sz="2000" b="1" i="1">
                <a:solidFill>
                  <a:schemeClr val="bg1"/>
                </a:solidFill>
                <a:latin typeface="Book Antiqua" panose="02040602050305030304" pitchFamily="18" charset="0"/>
              </a:rPr>
              <a:t>GREENHOUSE GAS THAN BOTH WATER VAPOR</a:t>
            </a:r>
          </a:p>
          <a:p>
            <a:pPr algn="ctr" eaLnBrk="1" hangingPunct="1">
              <a:spcBef>
                <a:spcPct val="0"/>
              </a:spcBef>
              <a:buFontTx/>
              <a:buNone/>
            </a:pPr>
            <a:r>
              <a:rPr lang="en-US" altLang="en-US" sz="2000" b="1" i="1">
                <a:solidFill>
                  <a:schemeClr val="bg1"/>
                </a:solidFill>
                <a:latin typeface="Book Antiqua" panose="02040602050305030304" pitchFamily="18" charset="0"/>
              </a:rPr>
              <a:t>AND CARBON DIOXIDE. </a:t>
            </a:r>
          </a:p>
          <a:p>
            <a:pPr algn="ctr" eaLnBrk="1" hangingPunct="1">
              <a:spcBef>
                <a:spcPct val="0"/>
              </a:spcBef>
              <a:buFontTx/>
              <a:buNone/>
            </a:pPr>
            <a:endParaRPr lang="en-US" altLang="en-US" sz="2000" b="1" i="1">
              <a:solidFill>
                <a:schemeClr val="bg1"/>
              </a:solidFill>
              <a:latin typeface="Book Antiqua" panose="02040602050305030304" pitchFamily="18" charset="0"/>
            </a:endParaRPr>
          </a:p>
          <a:p>
            <a:pPr algn="ctr" eaLnBrk="1" hangingPunct="1">
              <a:spcBef>
                <a:spcPct val="0"/>
              </a:spcBef>
              <a:buFontTx/>
              <a:buNone/>
            </a:pPr>
            <a:r>
              <a:rPr lang="en-US" altLang="en-US" sz="2000" b="1" i="1">
                <a:solidFill>
                  <a:schemeClr val="bg1"/>
                </a:solidFill>
                <a:latin typeface="Book Antiqua" panose="02040602050305030304" pitchFamily="18" charset="0"/>
              </a:rPr>
              <a:t>IT HAS BEEN</a:t>
            </a:r>
          </a:p>
          <a:p>
            <a:pPr algn="ctr" eaLnBrk="1" hangingPunct="1">
              <a:spcBef>
                <a:spcPct val="0"/>
              </a:spcBef>
              <a:buFontTx/>
              <a:buNone/>
            </a:pPr>
            <a:r>
              <a:rPr lang="en-US" altLang="en-US" sz="2000" b="1" i="1">
                <a:solidFill>
                  <a:schemeClr val="bg1"/>
                </a:solidFill>
                <a:latin typeface="Book Antiqua" panose="02040602050305030304" pitchFamily="18" charset="0"/>
              </a:rPr>
              <a:t>SEQUESTERED IN THE PERMAFROST FOR MORE</a:t>
            </a:r>
          </a:p>
          <a:p>
            <a:pPr algn="ctr" eaLnBrk="1" hangingPunct="1">
              <a:spcBef>
                <a:spcPct val="0"/>
              </a:spcBef>
              <a:buFontTx/>
              <a:buNone/>
            </a:pPr>
            <a:r>
              <a:rPr lang="en-US" altLang="en-US" sz="2000" b="1" i="1">
                <a:solidFill>
                  <a:schemeClr val="bg1"/>
                </a:solidFill>
                <a:latin typeface="Book Antiqua" panose="02040602050305030304" pitchFamily="18" charset="0"/>
              </a:rPr>
              <a:t>THAN 40,000 YEARS.</a:t>
            </a:r>
          </a:p>
          <a:p>
            <a:pPr algn="ctr" eaLnBrk="1" hangingPunct="1">
              <a:spcBef>
                <a:spcPct val="0"/>
              </a:spcBef>
              <a:buFontTx/>
              <a:buNone/>
            </a:pPr>
            <a:endParaRPr lang="en-US" altLang="en-US" sz="2000" b="1" i="1">
              <a:solidFill>
                <a:schemeClr val="bg1"/>
              </a:solidFill>
              <a:latin typeface="Book Antiqua" panose="02040602050305030304" pitchFamily="18" charset="0"/>
            </a:endParaRPr>
          </a:p>
          <a:p>
            <a:pPr algn="ctr" eaLnBrk="1" hangingPunct="1">
              <a:spcBef>
                <a:spcPct val="0"/>
              </a:spcBef>
              <a:buFontTx/>
              <a:buNone/>
            </a:pPr>
            <a:endParaRPr lang="en-US" altLang="en-US" sz="2000" b="1">
              <a:solidFill>
                <a:schemeClr val="bg1"/>
              </a:solidFill>
              <a:latin typeface="Book Antiqua" panose="02040602050305030304" pitchFamily="18" charset="0"/>
            </a:endParaRPr>
          </a:p>
          <a:p>
            <a:pPr algn="ctr" eaLnBrk="1" hangingPunct="1">
              <a:spcBef>
                <a:spcPct val="0"/>
              </a:spcBef>
              <a:buFontTx/>
              <a:buNone/>
            </a:pPr>
            <a:r>
              <a:rPr lang="en-US" altLang="en-US" sz="2000" b="1">
                <a:solidFill>
                  <a:schemeClr val="bg1"/>
                </a:solidFill>
                <a:latin typeface="Book Antiqua" panose="02040602050305030304" pitchFamily="18" charset="0"/>
              </a:rPr>
              <a:t>SCIENTIFIC COMMUNITY IS CALLING THIS</a:t>
            </a:r>
          </a:p>
          <a:p>
            <a:pPr algn="ctr" eaLnBrk="1" hangingPunct="1">
              <a:spcBef>
                <a:spcPct val="0"/>
              </a:spcBef>
              <a:buFontTx/>
              <a:buNone/>
            </a:pPr>
            <a:r>
              <a:rPr lang="en-US" altLang="en-US" sz="2000" b="1">
                <a:solidFill>
                  <a:schemeClr val="bg1"/>
                </a:solidFill>
                <a:latin typeface="Book Antiqua" panose="02040602050305030304" pitchFamily="18" charset="0"/>
              </a:rPr>
              <a:t>A “TIPPING POINT”</a:t>
            </a:r>
          </a:p>
          <a:p>
            <a:pPr algn="ctr" eaLnBrk="1" hangingPunct="1">
              <a:spcBef>
                <a:spcPct val="0"/>
              </a:spcBef>
              <a:buFontTx/>
              <a:buNone/>
            </a:pPr>
            <a:endParaRPr lang="en-US" altLang="en-US" sz="2000" b="1">
              <a:solidFill>
                <a:srgbClr val="FFFF00"/>
              </a:solidFill>
              <a:latin typeface="Book Antiqua" panose="02040602050305030304" pitchFamily="18" charset="0"/>
            </a:endParaRPr>
          </a:p>
          <a:p>
            <a:pPr algn="ctr" eaLnBrk="1" hangingPunct="1">
              <a:spcBef>
                <a:spcPct val="0"/>
              </a:spcBef>
              <a:buFontTx/>
              <a:buNone/>
            </a:pPr>
            <a:r>
              <a:rPr lang="en-US" altLang="en-US" sz="2000" b="1">
                <a:solidFill>
                  <a:schemeClr val="bg1"/>
                </a:solidFill>
                <a:latin typeface="Book Antiqua" panose="02040602050305030304" pitchFamily="18" charset="0"/>
              </a:rPr>
              <a:t>IF ENOUGH METHANE ESCAPES, IT MAY TRIGGER A RUNAWAY GREENHOUSE.</a:t>
            </a:r>
          </a:p>
          <a:p>
            <a:pPr algn="ctr" eaLnBrk="1" hangingPunct="1">
              <a:spcBef>
                <a:spcPct val="0"/>
              </a:spcBef>
              <a:buFontTx/>
              <a:buNone/>
            </a:pPr>
            <a:endParaRPr lang="en-US" altLang="en-US" sz="2000" b="1">
              <a:solidFill>
                <a:schemeClr val="bg1"/>
              </a:solidFill>
              <a:latin typeface="Book Antiqua" panose="02040602050305030304" pitchFamily="18" charset="0"/>
            </a:endParaRPr>
          </a:p>
          <a:p>
            <a:pPr algn="ctr" eaLnBrk="1" hangingPunct="1">
              <a:spcBef>
                <a:spcPct val="0"/>
              </a:spcBef>
              <a:buFontTx/>
              <a:buNone/>
            </a:pPr>
            <a:r>
              <a:rPr lang="en-US" altLang="en-US" sz="2000" b="1" i="1">
                <a:solidFill>
                  <a:srgbClr val="FFFF00"/>
                </a:solidFill>
                <a:latin typeface="Book Antiqua" panose="02040602050305030304" pitchFamily="18" charset="0"/>
              </a:rPr>
              <a:t>IT HAS HAPPENED BEFORE IN EARTH’S HISTORY: </a:t>
            </a:r>
          </a:p>
          <a:p>
            <a:pPr algn="ctr" eaLnBrk="1" hangingPunct="1">
              <a:spcBef>
                <a:spcPct val="0"/>
              </a:spcBef>
              <a:buFontTx/>
              <a:buNone/>
            </a:pPr>
            <a:r>
              <a:rPr lang="en-US" altLang="en-US" sz="2000" b="1">
                <a:solidFill>
                  <a:srgbClr val="FFFF00"/>
                </a:solidFill>
                <a:latin typeface="Book Antiqua" panose="02040602050305030304" pitchFamily="18" charset="0"/>
              </a:rPr>
              <a:t>PALEOCENE-EOCENE THERMAL MAXIMUM (PETM)</a:t>
            </a:r>
          </a:p>
          <a:p>
            <a:pPr algn="ctr" eaLnBrk="1" hangingPunct="1">
              <a:spcBef>
                <a:spcPct val="0"/>
              </a:spcBef>
              <a:buFontTx/>
              <a:buNone/>
            </a:pPr>
            <a:r>
              <a:rPr lang="en-US" altLang="en-US" sz="2000" b="1">
                <a:solidFill>
                  <a:srgbClr val="FFFF00"/>
                </a:solidFill>
                <a:latin typeface="Book Antiqua" panose="02040602050305030304" pitchFamily="18" charset="0"/>
              </a:rPr>
              <a:t>55 MILLION YEARS AGO</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ext Box 1026"/>
          <p:cNvSpPr txBox="1">
            <a:spLocks noChangeArrowheads="1"/>
          </p:cNvSpPr>
          <p:nvPr/>
        </p:nvSpPr>
        <p:spPr bwMode="auto">
          <a:xfrm>
            <a:off x="104775" y="1035050"/>
            <a:ext cx="9039225" cy="4216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dirty="0">
                <a:solidFill>
                  <a:srgbClr val="FFFF00"/>
                </a:solidFill>
                <a:latin typeface="Book Antiqua" panose="02040602050305030304" pitchFamily="18" charset="0"/>
              </a:rPr>
              <a:t>PALEOCENE-EOCENE THERMAL MAXIMUM (PETM)</a:t>
            </a:r>
          </a:p>
          <a:p>
            <a:pPr algn="ctr" eaLnBrk="1" hangingPunct="1">
              <a:spcBef>
                <a:spcPct val="0"/>
              </a:spcBef>
              <a:buFontTx/>
              <a:buNone/>
            </a:pPr>
            <a:r>
              <a:rPr lang="en-US" altLang="en-US" sz="2400" b="1" dirty="0">
                <a:solidFill>
                  <a:srgbClr val="FFFF00"/>
                </a:solidFill>
                <a:latin typeface="Book Antiqua" panose="02040602050305030304" pitchFamily="18" charset="0"/>
              </a:rPr>
              <a:t>55 MILLION YEARS AGO</a:t>
            </a:r>
          </a:p>
          <a:p>
            <a:pPr algn="ctr" eaLnBrk="1" hangingPunct="1">
              <a:spcBef>
                <a:spcPct val="0"/>
              </a:spcBef>
              <a:buFontTx/>
              <a:buNone/>
            </a:pPr>
            <a:endParaRPr lang="en-US" altLang="en-US" sz="2000" b="1" dirty="0">
              <a:solidFill>
                <a:srgbClr val="FFFF00"/>
              </a:solidFill>
              <a:latin typeface="Book Antiqua" panose="02040602050305030304" pitchFamily="18" charset="0"/>
            </a:endParaRPr>
          </a:p>
          <a:p>
            <a:pPr algn="ctr" eaLnBrk="1" hangingPunct="1">
              <a:spcBef>
                <a:spcPct val="0"/>
              </a:spcBef>
              <a:buFontTx/>
              <a:buNone/>
            </a:pPr>
            <a:endParaRPr lang="en-US" altLang="en-US" sz="2000" b="1" dirty="0">
              <a:solidFill>
                <a:srgbClr val="FFFF00"/>
              </a:solidFill>
              <a:latin typeface="Book Antiqua" panose="02040602050305030304" pitchFamily="18" charset="0"/>
            </a:endParaRPr>
          </a:p>
          <a:p>
            <a:pPr algn="ctr" eaLnBrk="1" hangingPunct="1">
              <a:spcBef>
                <a:spcPct val="0"/>
              </a:spcBef>
              <a:buFontTx/>
              <a:buNone/>
            </a:pPr>
            <a:r>
              <a:rPr lang="en-US" altLang="en-US" sz="2000" b="1" dirty="0">
                <a:solidFill>
                  <a:schemeClr val="bg1"/>
                </a:solidFill>
                <a:latin typeface="Book Antiqua" panose="02040602050305030304" pitchFamily="18" charset="0"/>
              </a:rPr>
              <a:t>CAUSED BY EITHER A METHANE FEEDBACK OR AN EXTENDED PERIOD OF VOLCANIC ACTIVITY</a:t>
            </a:r>
          </a:p>
          <a:p>
            <a:pPr algn="ctr" eaLnBrk="1" hangingPunct="1">
              <a:spcBef>
                <a:spcPct val="0"/>
              </a:spcBef>
              <a:buFontTx/>
              <a:buNone/>
            </a:pPr>
            <a:endParaRPr lang="en-US" altLang="en-US" sz="2000" b="1" dirty="0">
              <a:solidFill>
                <a:srgbClr val="FFFF00"/>
              </a:solidFill>
              <a:latin typeface="Book Antiqua" panose="02040602050305030304" pitchFamily="18" charset="0"/>
            </a:endParaRPr>
          </a:p>
          <a:p>
            <a:pPr algn="ctr" eaLnBrk="1" hangingPunct="1">
              <a:spcBef>
                <a:spcPct val="0"/>
              </a:spcBef>
              <a:buFontTx/>
              <a:buNone/>
            </a:pPr>
            <a:r>
              <a:rPr lang="en-US" altLang="en-US" sz="2000" b="1" dirty="0">
                <a:solidFill>
                  <a:schemeClr val="bg1"/>
                </a:solidFill>
                <a:latin typeface="Book Antiqua" panose="02040602050305030304" pitchFamily="18" charset="0"/>
              </a:rPr>
              <a:t>GLOBAL TEMPERATURE ROSE ABOUT 6 C</a:t>
            </a:r>
          </a:p>
          <a:p>
            <a:pPr algn="ctr" eaLnBrk="1" hangingPunct="1">
              <a:spcBef>
                <a:spcPct val="0"/>
              </a:spcBef>
              <a:buFontTx/>
              <a:buNone/>
            </a:pPr>
            <a:endParaRPr lang="en-US" altLang="en-US" sz="2000" b="1" dirty="0">
              <a:solidFill>
                <a:schemeClr val="bg1"/>
              </a:solidFill>
              <a:latin typeface="Book Antiqua" panose="02040602050305030304" pitchFamily="18" charset="0"/>
            </a:endParaRPr>
          </a:p>
          <a:p>
            <a:pPr algn="ctr" eaLnBrk="1" hangingPunct="1">
              <a:spcBef>
                <a:spcPct val="0"/>
              </a:spcBef>
              <a:buFontTx/>
              <a:buNone/>
            </a:pPr>
            <a:r>
              <a:rPr lang="en-US" altLang="en-US" sz="2000" b="1" dirty="0">
                <a:solidFill>
                  <a:schemeClr val="bg1"/>
                </a:solidFill>
                <a:latin typeface="Book Antiqua" panose="02040602050305030304" pitchFamily="18" charset="0"/>
              </a:rPr>
              <a:t>HOT HOUSE LASTED MILLIONS OF YEARS</a:t>
            </a:r>
          </a:p>
          <a:p>
            <a:pPr algn="ctr" eaLnBrk="1" hangingPunct="1">
              <a:spcBef>
                <a:spcPct val="0"/>
              </a:spcBef>
              <a:buFontTx/>
              <a:buNone/>
            </a:pPr>
            <a:endParaRPr lang="en-US" altLang="en-US" sz="2000" b="1" dirty="0">
              <a:solidFill>
                <a:schemeClr val="bg1"/>
              </a:solidFill>
              <a:latin typeface="Book Antiqua" panose="02040602050305030304" pitchFamily="18" charset="0"/>
            </a:endParaRPr>
          </a:p>
          <a:p>
            <a:pPr algn="ctr" eaLnBrk="1" hangingPunct="1">
              <a:spcBef>
                <a:spcPct val="0"/>
              </a:spcBef>
              <a:buFontTx/>
              <a:buNone/>
            </a:pPr>
            <a:endParaRPr lang="en-US" altLang="en-US" sz="2000" b="1" dirty="0">
              <a:solidFill>
                <a:schemeClr val="bg1"/>
              </a:solidFill>
              <a:latin typeface="Book Antiqua" panose="02040602050305030304" pitchFamily="18" charset="0"/>
            </a:endParaRPr>
          </a:p>
          <a:p>
            <a:pPr algn="ctr" eaLnBrk="1" hangingPunct="1">
              <a:spcBef>
                <a:spcPct val="0"/>
              </a:spcBef>
              <a:buFontTx/>
              <a:buNone/>
            </a:pPr>
            <a:endParaRPr lang="en-US" altLang="en-US" sz="2000" b="1" dirty="0">
              <a:solidFill>
                <a:schemeClr val="bg1"/>
              </a:solidFill>
              <a:latin typeface="Book Antiqua" panose="02040602050305030304" pitchFamily="18" charset="0"/>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ext Box 1026"/>
          <p:cNvSpPr txBox="1">
            <a:spLocks noChangeArrowheads="1"/>
          </p:cNvSpPr>
          <p:nvPr/>
        </p:nvSpPr>
        <p:spPr bwMode="auto">
          <a:xfrm>
            <a:off x="104775" y="1035050"/>
            <a:ext cx="9039225" cy="4216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dirty="0">
                <a:solidFill>
                  <a:srgbClr val="FFFF00"/>
                </a:solidFill>
                <a:latin typeface="Book Antiqua" panose="02040602050305030304" pitchFamily="18" charset="0"/>
              </a:rPr>
              <a:t>PALEOCENE-EOCENE THERMAL MAXIMUM (PETM)</a:t>
            </a:r>
          </a:p>
          <a:p>
            <a:pPr algn="ctr" eaLnBrk="1" hangingPunct="1">
              <a:spcBef>
                <a:spcPct val="0"/>
              </a:spcBef>
              <a:buFontTx/>
              <a:buNone/>
            </a:pPr>
            <a:r>
              <a:rPr lang="en-US" altLang="en-US" sz="2400" b="1" dirty="0">
                <a:solidFill>
                  <a:srgbClr val="FFFF00"/>
                </a:solidFill>
                <a:latin typeface="Book Antiqua" panose="02040602050305030304" pitchFamily="18" charset="0"/>
              </a:rPr>
              <a:t>55 MILLION YEARS AGO</a:t>
            </a:r>
          </a:p>
          <a:p>
            <a:pPr algn="ctr" eaLnBrk="1" hangingPunct="1">
              <a:spcBef>
                <a:spcPct val="0"/>
              </a:spcBef>
              <a:buFontTx/>
              <a:buNone/>
            </a:pPr>
            <a:endParaRPr lang="en-US" altLang="en-US" sz="2000" b="1" dirty="0">
              <a:solidFill>
                <a:srgbClr val="FFFF00"/>
              </a:solidFill>
              <a:latin typeface="Book Antiqua" panose="02040602050305030304" pitchFamily="18" charset="0"/>
            </a:endParaRPr>
          </a:p>
          <a:p>
            <a:pPr algn="ctr" eaLnBrk="1" hangingPunct="1">
              <a:spcBef>
                <a:spcPct val="0"/>
              </a:spcBef>
              <a:buFontTx/>
              <a:buNone/>
            </a:pPr>
            <a:endParaRPr lang="en-US" altLang="en-US" sz="2000" b="1" dirty="0">
              <a:solidFill>
                <a:srgbClr val="FFFF00"/>
              </a:solidFill>
              <a:latin typeface="Book Antiqua" panose="02040602050305030304" pitchFamily="18" charset="0"/>
            </a:endParaRPr>
          </a:p>
          <a:p>
            <a:pPr algn="ctr" eaLnBrk="1" hangingPunct="1">
              <a:spcBef>
                <a:spcPct val="0"/>
              </a:spcBef>
              <a:buFontTx/>
              <a:buNone/>
            </a:pPr>
            <a:r>
              <a:rPr lang="en-US" altLang="en-US" sz="2000" b="1" dirty="0">
                <a:solidFill>
                  <a:schemeClr val="bg1"/>
                </a:solidFill>
                <a:latin typeface="Book Antiqua" panose="02040602050305030304" pitchFamily="18" charset="0"/>
              </a:rPr>
              <a:t>CAUSED BY EITHER A METHANE FEEDBACK OR AN EXTENDED PERIOD OF VOLCANIC ACTIVITY</a:t>
            </a:r>
          </a:p>
          <a:p>
            <a:pPr algn="ctr" eaLnBrk="1" hangingPunct="1">
              <a:spcBef>
                <a:spcPct val="0"/>
              </a:spcBef>
              <a:buFontTx/>
              <a:buNone/>
            </a:pPr>
            <a:endParaRPr lang="en-US" altLang="en-US" sz="2000" b="1" dirty="0">
              <a:solidFill>
                <a:srgbClr val="FFFF00"/>
              </a:solidFill>
              <a:latin typeface="Book Antiqua" panose="02040602050305030304" pitchFamily="18" charset="0"/>
            </a:endParaRPr>
          </a:p>
          <a:p>
            <a:pPr algn="ctr" eaLnBrk="1" hangingPunct="1">
              <a:spcBef>
                <a:spcPct val="0"/>
              </a:spcBef>
              <a:buFontTx/>
              <a:buNone/>
            </a:pPr>
            <a:r>
              <a:rPr lang="en-US" altLang="en-US" sz="2000" b="1" dirty="0">
                <a:solidFill>
                  <a:schemeClr val="bg1"/>
                </a:solidFill>
                <a:latin typeface="Book Antiqua" panose="02040602050305030304" pitchFamily="18" charset="0"/>
              </a:rPr>
              <a:t>GLOBAL TEMPERATURE ROSE ABOUT 6 C</a:t>
            </a:r>
          </a:p>
          <a:p>
            <a:pPr algn="ctr" eaLnBrk="1" hangingPunct="1">
              <a:spcBef>
                <a:spcPct val="0"/>
              </a:spcBef>
              <a:buFontTx/>
              <a:buNone/>
            </a:pPr>
            <a:endParaRPr lang="en-US" altLang="en-US" sz="2000" b="1" dirty="0">
              <a:solidFill>
                <a:schemeClr val="bg1"/>
              </a:solidFill>
              <a:latin typeface="Book Antiqua" panose="02040602050305030304" pitchFamily="18" charset="0"/>
            </a:endParaRPr>
          </a:p>
          <a:p>
            <a:pPr algn="ctr" eaLnBrk="1" hangingPunct="1">
              <a:spcBef>
                <a:spcPct val="0"/>
              </a:spcBef>
              <a:buFontTx/>
              <a:buNone/>
            </a:pPr>
            <a:r>
              <a:rPr lang="en-US" altLang="en-US" sz="2000" b="1" dirty="0">
                <a:solidFill>
                  <a:schemeClr val="bg1"/>
                </a:solidFill>
                <a:latin typeface="Book Antiqua" panose="02040602050305030304" pitchFamily="18" charset="0"/>
              </a:rPr>
              <a:t>HOT HOUSE LASTED MILLIONS OF YEARS</a:t>
            </a:r>
          </a:p>
          <a:p>
            <a:pPr algn="ctr" eaLnBrk="1" hangingPunct="1">
              <a:spcBef>
                <a:spcPct val="0"/>
              </a:spcBef>
              <a:buFontTx/>
              <a:buNone/>
            </a:pPr>
            <a:endParaRPr lang="en-US" altLang="en-US" sz="2000" b="1" dirty="0">
              <a:solidFill>
                <a:schemeClr val="bg1"/>
              </a:solidFill>
              <a:latin typeface="Book Antiqua" panose="02040602050305030304" pitchFamily="18" charset="0"/>
            </a:endParaRPr>
          </a:p>
          <a:p>
            <a:pPr algn="ctr" eaLnBrk="1" hangingPunct="1">
              <a:spcBef>
                <a:spcPct val="0"/>
              </a:spcBef>
              <a:buFontTx/>
              <a:buNone/>
            </a:pPr>
            <a:endParaRPr lang="en-US" altLang="en-US" sz="2000" b="1" dirty="0">
              <a:solidFill>
                <a:schemeClr val="bg1"/>
              </a:solidFill>
              <a:latin typeface="Book Antiqua" panose="02040602050305030304" pitchFamily="18" charset="0"/>
            </a:endParaRPr>
          </a:p>
          <a:p>
            <a:pPr algn="ctr" eaLnBrk="1" hangingPunct="1">
              <a:spcBef>
                <a:spcPct val="0"/>
              </a:spcBef>
              <a:buFontTx/>
              <a:buNone/>
            </a:pPr>
            <a:endParaRPr lang="en-US" altLang="en-US" sz="2000" b="1" dirty="0">
              <a:solidFill>
                <a:schemeClr val="bg1"/>
              </a:solidFill>
              <a:latin typeface="Book Antiqua" panose="02040602050305030304" pitchFamily="18" charset="0"/>
            </a:endParaRPr>
          </a:p>
        </p:txBody>
      </p:sp>
      <p:pic>
        <p:nvPicPr>
          <p:cNvPr id="3" name="Picture 2" descr="A graph of global temperature&#10;&#10;Description automatically generated">
            <a:extLst>
              <a:ext uri="{FF2B5EF4-FFF2-40B4-BE49-F238E27FC236}">
                <a16:creationId xmlns:a16="http://schemas.microsoft.com/office/drawing/2014/main" id="{8361C223-896F-A133-F12C-1488188A2CBA}"/>
              </a:ext>
            </a:extLst>
          </p:cNvPr>
          <p:cNvPicPr>
            <a:picLocks noChangeAspect="1"/>
          </p:cNvPicPr>
          <p:nvPr/>
        </p:nvPicPr>
        <p:blipFill>
          <a:blip r:embed="rId2">
            <a:extLst>
              <a:ext uri="{28A0092B-C50C-407E-A947-70E740481C1C}">
                <a14:useLocalDpi xmlns:a14="http://schemas.microsoft.com/office/drawing/2010/main" val="0"/>
              </a:ext>
            </a:extLst>
          </a:blip>
          <a:srcRect l="3670" t="1707" b="38134"/>
          <a:stretch/>
        </p:blipFill>
        <p:spPr>
          <a:xfrm>
            <a:off x="345332" y="228600"/>
            <a:ext cx="8511702" cy="3810000"/>
          </a:xfrm>
          <a:prstGeom prst="rect">
            <a:avLst/>
          </a:prstGeom>
          <a:ln w="19050">
            <a:solidFill>
              <a:schemeClr val="tx1"/>
            </a:solidFill>
          </a:ln>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12C87C38-8AF9-2C3C-CA61-F3CAD8AC4413}"/>
              </a:ext>
            </a:extLst>
          </p:cNvPr>
          <p:cNvSpPr txBox="1"/>
          <p:nvPr/>
        </p:nvSpPr>
        <p:spPr>
          <a:xfrm>
            <a:off x="5486400" y="5459849"/>
            <a:ext cx="3535066" cy="1169551"/>
          </a:xfrm>
          <a:prstGeom prst="rect">
            <a:avLst/>
          </a:prstGeom>
          <a:solidFill>
            <a:schemeClr val="tx1"/>
          </a:solidFill>
        </p:spPr>
        <p:txBody>
          <a:bodyPr wrap="square">
            <a:spAutoFit/>
          </a:bodyPr>
          <a:lstStyle/>
          <a:p>
            <a:pPr algn="ctr" eaLnBrk="1" hangingPunct="1">
              <a:spcBef>
                <a:spcPct val="0"/>
              </a:spcBef>
              <a:buFontTx/>
              <a:buNone/>
            </a:pPr>
            <a:r>
              <a:rPr lang="en-US" altLang="en-US" sz="1400" dirty="0">
                <a:solidFill>
                  <a:schemeClr val="bg1"/>
                </a:solidFill>
                <a:cs typeface="Arial" panose="020B0604020202020204" pitchFamily="34" charset="0"/>
              </a:rPr>
              <a:t>(Earle, S. 2024:  Runaway Climate – What the geological past can tell us about the coming climate change catastrophe, New Society Publishers, 207 pgs.: ISBN 9780865719897)</a:t>
            </a:r>
          </a:p>
        </p:txBody>
      </p:sp>
      <p:cxnSp>
        <p:nvCxnSpPr>
          <p:cNvPr id="7" name="Straight Arrow Connector 6">
            <a:extLst>
              <a:ext uri="{FF2B5EF4-FFF2-40B4-BE49-F238E27FC236}">
                <a16:creationId xmlns:a16="http://schemas.microsoft.com/office/drawing/2014/main" id="{073C49B2-408B-3EDA-6151-9313C4E7A42A}"/>
              </a:ext>
            </a:extLst>
          </p:cNvPr>
          <p:cNvCxnSpPr>
            <a:cxnSpLocks/>
          </p:cNvCxnSpPr>
          <p:nvPr/>
        </p:nvCxnSpPr>
        <p:spPr bwMode="auto">
          <a:xfrm flipV="1">
            <a:off x="2286000" y="1143000"/>
            <a:ext cx="0" cy="228600"/>
          </a:xfrm>
          <a:prstGeom prst="straightConnector1">
            <a:avLst/>
          </a:prstGeom>
          <a:solidFill>
            <a:schemeClr val="accent1"/>
          </a:solidFill>
          <a:ln w="34925" cap="flat" cmpd="sng" algn="ctr">
            <a:solidFill>
              <a:schemeClr val="tx1"/>
            </a:solidFill>
            <a:prstDash val="solid"/>
            <a:round/>
            <a:headEnd type="none" w="med" len="med"/>
            <a:tailEnd type="triangle"/>
          </a:ln>
          <a:effectLst>
            <a:outerShdw blurRad="50800" dist="38100" dir="2700000" algn="tl" rotWithShape="0">
              <a:prstClr val="black">
                <a:alpha val="40000"/>
              </a:prstClr>
            </a:outerShdw>
          </a:effectLst>
        </p:spPr>
      </p:cxnSp>
    </p:spTree>
    <p:extLst>
      <p:ext uri="{BB962C8B-B14F-4D97-AF65-F5344CB8AC3E}">
        <p14:creationId xmlns:p14="http://schemas.microsoft.com/office/powerpoint/2010/main" val="147818532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ext Box 1026"/>
          <p:cNvSpPr txBox="1">
            <a:spLocks noChangeArrowheads="1"/>
          </p:cNvSpPr>
          <p:nvPr/>
        </p:nvSpPr>
        <p:spPr bwMode="auto">
          <a:xfrm>
            <a:off x="104775" y="1035050"/>
            <a:ext cx="9039225" cy="4216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dirty="0">
                <a:solidFill>
                  <a:srgbClr val="FFFF00"/>
                </a:solidFill>
                <a:latin typeface="Book Antiqua" panose="02040602050305030304" pitchFamily="18" charset="0"/>
              </a:rPr>
              <a:t>PALEOCENE-EOCENE THERMAL MAXIMUM (PETM)</a:t>
            </a:r>
          </a:p>
          <a:p>
            <a:pPr algn="ctr" eaLnBrk="1" hangingPunct="1">
              <a:spcBef>
                <a:spcPct val="0"/>
              </a:spcBef>
              <a:buFontTx/>
              <a:buNone/>
            </a:pPr>
            <a:r>
              <a:rPr lang="en-US" altLang="en-US" sz="2400" b="1" dirty="0">
                <a:solidFill>
                  <a:srgbClr val="FFFF00"/>
                </a:solidFill>
                <a:latin typeface="Book Antiqua" panose="02040602050305030304" pitchFamily="18" charset="0"/>
              </a:rPr>
              <a:t>55 MILLION YEARS AGO</a:t>
            </a:r>
          </a:p>
          <a:p>
            <a:pPr algn="ctr" eaLnBrk="1" hangingPunct="1">
              <a:spcBef>
                <a:spcPct val="0"/>
              </a:spcBef>
              <a:buFontTx/>
              <a:buNone/>
            </a:pPr>
            <a:endParaRPr lang="en-US" altLang="en-US" sz="2000" b="1" dirty="0">
              <a:solidFill>
                <a:srgbClr val="FFFF00"/>
              </a:solidFill>
              <a:latin typeface="Book Antiqua" panose="02040602050305030304" pitchFamily="18" charset="0"/>
            </a:endParaRPr>
          </a:p>
          <a:p>
            <a:pPr algn="ctr" eaLnBrk="1" hangingPunct="1">
              <a:spcBef>
                <a:spcPct val="0"/>
              </a:spcBef>
              <a:buFontTx/>
              <a:buNone/>
            </a:pPr>
            <a:endParaRPr lang="en-US" altLang="en-US" sz="2000" b="1" dirty="0">
              <a:solidFill>
                <a:srgbClr val="FFFF00"/>
              </a:solidFill>
              <a:latin typeface="Book Antiqua" panose="02040602050305030304" pitchFamily="18" charset="0"/>
            </a:endParaRPr>
          </a:p>
          <a:p>
            <a:pPr algn="ctr" eaLnBrk="1" hangingPunct="1">
              <a:spcBef>
                <a:spcPct val="0"/>
              </a:spcBef>
              <a:buFontTx/>
              <a:buNone/>
            </a:pPr>
            <a:r>
              <a:rPr lang="en-US" altLang="en-US" sz="2000" b="1" dirty="0">
                <a:solidFill>
                  <a:schemeClr val="bg1"/>
                </a:solidFill>
                <a:latin typeface="Book Antiqua" panose="02040602050305030304" pitchFamily="18" charset="0"/>
              </a:rPr>
              <a:t>CAUSED BY EITHER A METHANE FEEDBACK OR AN EXTENDED PERIOD OF VOLCANIC ACTIVITY</a:t>
            </a:r>
          </a:p>
          <a:p>
            <a:pPr algn="ctr" eaLnBrk="1" hangingPunct="1">
              <a:spcBef>
                <a:spcPct val="0"/>
              </a:spcBef>
              <a:buFontTx/>
              <a:buNone/>
            </a:pPr>
            <a:endParaRPr lang="en-US" altLang="en-US" sz="2000" b="1" dirty="0">
              <a:solidFill>
                <a:srgbClr val="FFFF00"/>
              </a:solidFill>
              <a:latin typeface="Book Antiqua" panose="02040602050305030304" pitchFamily="18" charset="0"/>
            </a:endParaRPr>
          </a:p>
          <a:p>
            <a:pPr algn="ctr" eaLnBrk="1" hangingPunct="1">
              <a:spcBef>
                <a:spcPct val="0"/>
              </a:spcBef>
              <a:buFontTx/>
              <a:buNone/>
            </a:pPr>
            <a:r>
              <a:rPr lang="en-US" altLang="en-US" sz="2000" b="1" dirty="0">
                <a:solidFill>
                  <a:schemeClr val="bg1"/>
                </a:solidFill>
                <a:latin typeface="Book Antiqua" panose="02040602050305030304" pitchFamily="18" charset="0"/>
              </a:rPr>
              <a:t>GLOBAL TEMPERATURE ROSE ABOUT 6 C</a:t>
            </a:r>
          </a:p>
          <a:p>
            <a:pPr algn="ctr" eaLnBrk="1" hangingPunct="1">
              <a:spcBef>
                <a:spcPct val="0"/>
              </a:spcBef>
              <a:buFontTx/>
              <a:buNone/>
            </a:pPr>
            <a:endParaRPr lang="en-US" altLang="en-US" sz="2000" b="1" dirty="0">
              <a:solidFill>
                <a:schemeClr val="bg1"/>
              </a:solidFill>
              <a:latin typeface="Book Antiqua" panose="02040602050305030304" pitchFamily="18" charset="0"/>
            </a:endParaRPr>
          </a:p>
          <a:p>
            <a:pPr algn="ctr" eaLnBrk="1" hangingPunct="1">
              <a:spcBef>
                <a:spcPct val="0"/>
              </a:spcBef>
              <a:buFontTx/>
              <a:buNone/>
            </a:pPr>
            <a:r>
              <a:rPr lang="en-US" altLang="en-US" sz="2000" b="1" dirty="0">
                <a:solidFill>
                  <a:schemeClr val="bg1"/>
                </a:solidFill>
                <a:latin typeface="Book Antiqua" panose="02040602050305030304" pitchFamily="18" charset="0"/>
              </a:rPr>
              <a:t>HOT HOUSE LASTED MILLIONS OF YEARS</a:t>
            </a:r>
          </a:p>
          <a:p>
            <a:pPr algn="ctr" eaLnBrk="1" hangingPunct="1">
              <a:spcBef>
                <a:spcPct val="0"/>
              </a:spcBef>
              <a:buFontTx/>
              <a:buNone/>
            </a:pPr>
            <a:endParaRPr lang="en-US" altLang="en-US" sz="2000" b="1" dirty="0">
              <a:solidFill>
                <a:schemeClr val="bg1"/>
              </a:solidFill>
              <a:latin typeface="Book Antiqua" panose="02040602050305030304" pitchFamily="18" charset="0"/>
            </a:endParaRPr>
          </a:p>
          <a:p>
            <a:pPr algn="ctr" eaLnBrk="1" hangingPunct="1">
              <a:spcBef>
                <a:spcPct val="0"/>
              </a:spcBef>
              <a:buFontTx/>
              <a:buNone/>
            </a:pPr>
            <a:endParaRPr lang="en-US" altLang="en-US" sz="2000" b="1" dirty="0">
              <a:solidFill>
                <a:schemeClr val="bg1"/>
              </a:solidFill>
              <a:latin typeface="Book Antiqua" panose="02040602050305030304" pitchFamily="18" charset="0"/>
            </a:endParaRPr>
          </a:p>
          <a:p>
            <a:pPr algn="ctr" eaLnBrk="1" hangingPunct="1">
              <a:spcBef>
                <a:spcPct val="0"/>
              </a:spcBef>
              <a:buFontTx/>
              <a:buNone/>
            </a:pPr>
            <a:endParaRPr lang="en-US" altLang="en-US" sz="2000" b="1" dirty="0">
              <a:solidFill>
                <a:schemeClr val="bg1"/>
              </a:solidFill>
              <a:latin typeface="Book Antiqua" panose="02040602050305030304" pitchFamily="18" charset="0"/>
            </a:endParaRPr>
          </a:p>
        </p:txBody>
      </p:sp>
      <p:pic>
        <p:nvPicPr>
          <p:cNvPr id="3" name="Picture 2" descr="A graph of global temperature&#10;&#10;Description automatically generated">
            <a:extLst>
              <a:ext uri="{FF2B5EF4-FFF2-40B4-BE49-F238E27FC236}">
                <a16:creationId xmlns:a16="http://schemas.microsoft.com/office/drawing/2014/main" id="{8361C223-896F-A133-F12C-1488188A2CBA}"/>
              </a:ext>
            </a:extLst>
          </p:cNvPr>
          <p:cNvPicPr>
            <a:picLocks noChangeAspect="1"/>
          </p:cNvPicPr>
          <p:nvPr/>
        </p:nvPicPr>
        <p:blipFill>
          <a:blip r:embed="rId2">
            <a:extLst>
              <a:ext uri="{28A0092B-C50C-407E-A947-70E740481C1C}">
                <a14:useLocalDpi xmlns:a14="http://schemas.microsoft.com/office/drawing/2010/main" val="0"/>
              </a:ext>
            </a:extLst>
          </a:blip>
          <a:srcRect l="3670" t="1707" b="38134"/>
          <a:stretch/>
        </p:blipFill>
        <p:spPr>
          <a:xfrm>
            <a:off x="345332" y="228600"/>
            <a:ext cx="8511702" cy="3810000"/>
          </a:xfrm>
          <a:prstGeom prst="rect">
            <a:avLst/>
          </a:prstGeom>
          <a:ln w="19050">
            <a:solidFill>
              <a:schemeClr val="tx1"/>
            </a:solidFill>
          </a:ln>
          <a:effectLst>
            <a:outerShdw blurRad="50800" dist="38100" dir="2700000" algn="tl" rotWithShape="0">
              <a:prstClr val="black">
                <a:alpha val="40000"/>
              </a:prstClr>
            </a:outerShdw>
          </a:effectLst>
        </p:spPr>
      </p:pic>
      <p:cxnSp>
        <p:nvCxnSpPr>
          <p:cNvPr id="10" name="Straight Connector 9">
            <a:extLst>
              <a:ext uri="{FF2B5EF4-FFF2-40B4-BE49-F238E27FC236}">
                <a16:creationId xmlns:a16="http://schemas.microsoft.com/office/drawing/2014/main" id="{1204414F-A66A-824E-64E1-D71243DDD615}"/>
              </a:ext>
            </a:extLst>
          </p:cNvPr>
          <p:cNvCxnSpPr/>
          <p:nvPr/>
        </p:nvCxnSpPr>
        <p:spPr bwMode="auto">
          <a:xfrm flipH="1">
            <a:off x="76200" y="762001"/>
            <a:ext cx="1880437" cy="1752599"/>
          </a:xfrm>
          <a:prstGeom prst="line">
            <a:avLst/>
          </a:prstGeom>
          <a:solidFill>
            <a:schemeClr val="accent1"/>
          </a:solidFill>
          <a:ln w="63500" cap="flat" cmpd="sng" algn="ctr">
            <a:solidFill>
              <a:srgbClr val="FFFF00"/>
            </a:solidFill>
            <a:prstDash val="solid"/>
            <a:round/>
            <a:headEnd type="none" w="med" len="med"/>
            <a:tailEnd type="none" w="med" len="med"/>
          </a:ln>
          <a:effectLst>
            <a:outerShdw blurRad="50800" dist="38100" dir="2700000" algn="tl" rotWithShape="0">
              <a:prstClr val="black">
                <a:alpha val="40000"/>
              </a:prstClr>
            </a:outerShdw>
          </a:effectLst>
        </p:spPr>
      </p:cxnSp>
      <p:cxnSp>
        <p:nvCxnSpPr>
          <p:cNvPr id="11" name="Straight Connector 10">
            <a:extLst>
              <a:ext uri="{FF2B5EF4-FFF2-40B4-BE49-F238E27FC236}">
                <a16:creationId xmlns:a16="http://schemas.microsoft.com/office/drawing/2014/main" id="{B7F12288-E5DC-2D53-1820-6845397EA4C8}"/>
              </a:ext>
            </a:extLst>
          </p:cNvPr>
          <p:cNvCxnSpPr>
            <a:cxnSpLocks/>
          </p:cNvCxnSpPr>
          <p:nvPr/>
        </p:nvCxnSpPr>
        <p:spPr bwMode="auto">
          <a:xfrm>
            <a:off x="2590800" y="761999"/>
            <a:ext cx="2921879" cy="1752599"/>
          </a:xfrm>
          <a:prstGeom prst="line">
            <a:avLst/>
          </a:prstGeom>
          <a:solidFill>
            <a:schemeClr val="accent1"/>
          </a:solidFill>
          <a:ln w="63500" cap="flat" cmpd="sng" algn="ctr">
            <a:solidFill>
              <a:srgbClr val="FFFF00"/>
            </a:solidFill>
            <a:prstDash val="solid"/>
            <a:round/>
            <a:headEnd type="none" w="med" len="med"/>
            <a:tailEnd type="none" w="med" len="med"/>
          </a:ln>
          <a:effectLst>
            <a:outerShdw blurRad="50800" dist="38100" dir="2700000" algn="tl" rotWithShape="0">
              <a:prstClr val="black">
                <a:alpha val="40000"/>
              </a:prstClr>
            </a:outerShdw>
          </a:effectLst>
        </p:spPr>
      </p:cxnSp>
      <p:sp>
        <p:nvSpPr>
          <p:cNvPr id="8" name="Rounded Rectangle 7">
            <a:extLst>
              <a:ext uri="{FF2B5EF4-FFF2-40B4-BE49-F238E27FC236}">
                <a16:creationId xmlns:a16="http://schemas.microsoft.com/office/drawing/2014/main" id="{BDE2E0F6-9397-F1CD-1B2C-0116978D76CD}"/>
              </a:ext>
            </a:extLst>
          </p:cNvPr>
          <p:cNvSpPr/>
          <p:nvPr/>
        </p:nvSpPr>
        <p:spPr bwMode="auto">
          <a:xfrm>
            <a:off x="1981200" y="685799"/>
            <a:ext cx="609600" cy="1034382"/>
          </a:xfrm>
          <a:prstGeom prst="roundRect">
            <a:avLst/>
          </a:prstGeom>
          <a:noFill/>
          <a:ln w="63500" cap="flat" cmpd="sng" algn="ctr">
            <a:solidFill>
              <a:srgbClr val="FFFF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bg1"/>
              </a:solidFill>
              <a:effectLst/>
              <a:latin typeface="Arial" charset="0"/>
            </a:endParaRPr>
          </a:p>
        </p:txBody>
      </p:sp>
      <p:cxnSp>
        <p:nvCxnSpPr>
          <p:cNvPr id="16" name="Straight Arrow Connector 15">
            <a:extLst>
              <a:ext uri="{FF2B5EF4-FFF2-40B4-BE49-F238E27FC236}">
                <a16:creationId xmlns:a16="http://schemas.microsoft.com/office/drawing/2014/main" id="{503975E3-108E-77D1-088D-91DE08CD10FF}"/>
              </a:ext>
            </a:extLst>
          </p:cNvPr>
          <p:cNvCxnSpPr>
            <a:cxnSpLocks/>
          </p:cNvCxnSpPr>
          <p:nvPr/>
        </p:nvCxnSpPr>
        <p:spPr bwMode="auto">
          <a:xfrm flipV="1">
            <a:off x="2286000" y="1143000"/>
            <a:ext cx="0" cy="228600"/>
          </a:xfrm>
          <a:prstGeom prst="straightConnector1">
            <a:avLst/>
          </a:prstGeom>
          <a:solidFill>
            <a:schemeClr val="accent1"/>
          </a:solidFill>
          <a:ln w="34925" cap="flat" cmpd="sng" algn="ctr">
            <a:solidFill>
              <a:schemeClr val="tx1"/>
            </a:solidFill>
            <a:prstDash val="solid"/>
            <a:round/>
            <a:headEnd type="none" w="med" len="med"/>
            <a:tailEnd type="triangle"/>
          </a:ln>
          <a:effectLst>
            <a:outerShdw blurRad="50800" dist="38100" dir="2700000" algn="tl" rotWithShape="0">
              <a:prstClr val="black">
                <a:alpha val="40000"/>
              </a:prstClr>
            </a:outerShdw>
          </a:effectLst>
        </p:spPr>
      </p:cxnSp>
      <p:sp>
        <p:nvSpPr>
          <p:cNvPr id="2" name="TextBox 1">
            <a:extLst>
              <a:ext uri="{FF2B5EF4-FFF2-40B4-BE49-F238E27FC236}">
                <a16:creationId xmlns:a16="http://schemas.microsoft.com/office/drawing/2014/main" id="{918EDFB0-9E5E-3527-95F4-053D8C6B3678}"/>
              </a:ext>
            </a:extLst>
          </p:cNvPr>
          <p:cNvSpPr txBox="1"/>
          <p:nvPr/>
        </p:nvSpPr>
        <p:spPr>
          <a:xfrm>
            <a:off x="5486400" y="5459849"/>
            <a:ext cx="3535066" cy="1169551"/>
          </a:xfrm>
          <a:prstGeom prst="rect">
            <a:avLst/>
          </a:prstGeom>
          <a:solidFill>
            <a:schemeClr val="tx1"/>
          </a:solidFill>
        </p:spPr>
        <p:txBody>
          <a:bodyPr wrap="square">
            <a:spAutoFit/>
          </a:bodyPr>
          <a:lstStyle/>
          <a:p>
            <a:pPr algn="ctr" eaLnBrk="1" hangingPunct="1">
              <a:spcBef>
                <a:spcPct val="0"/>
              </a:spcBef>
              <a:buFontTx/>
              <a:buNone/>
            </a:pPr>
            <a:r>
              <a:rPr lang="en-US" altLang="en-US" sz="1400" dirty="0">
                <a:solidFill>
                  <a:schemeClr val="bg1"/>
                </a:solidFill>
                <a:cs typeface="Arial" panose="020B0604020202020204" pitchFamily="34" charset="0"/>
              </a:rPr>
              <a:t>(Earle, S. 2024:  Runaway Climate – What the geological past can tell us about the coming climate change catastrophe, New Society Publishers, 207 pgs.: ISBN 9780865719897)</a:t>
            </a:r>
          </a:p>
        </p:txBody>
      </p:sp>
      <p:pic>
        <p:nvPicPr>
          <p:cNvPr id="5" name="Picture 4" descr="A graph showing the number of layers&#10;&#10;Description automatically generated with medium confidence">
            <a:extLst>
              <a:ext uri="{FF2B5EF4-FFF2-40B4-BE49-F238E27FC236}">
                <a16:creationId xmlns:a16="http://schemas.microsoft.com/office/drawing/2014/main" id="{A7C0ED6D-0B05-E88E-37D1-920B851243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764" y="2526631"/>
            <a:ext cx="5387353" cy="3959557"/>
          </a:xfrm>
          <a:prstGeom prst="rect">
            <a:avLst/>
          </a:prstGeom>
          <a:ln w="63500">
            <a:solidFill>
              <a:srgbClr val="FFFF0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5384845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1BEA6AE-1D95-78BB-5672-676F678678E5}"/>
              </a:ext>
            </a:extLst>
          </p:cNvPr>
          <p:cNvSpPr txBox="1"/>
          <p:nvPr/>
        </p:nvSpPr>
        <p:spPr>
          <a:xfrm>
            <a:off x="5486400" y="5459849"/>
            <a:ext cx="3535066" cy="1169551"/>
          </a:xfrm>
          <a:prstGeom prst="rect">
            <a:avLst/>
          </a:prstGeom>
          <a:solidFill>
            <a:schemeClr val="tx1"/>
          </a:solidFill>
        </p:spPr>
        <p:txBody>
          <a:bodyPr wrap="square">
            <a:spAutoFit/>
          </a:bodyPr>
          <a:lstStyle/>
          <a:p>
            <a:pPr algn="ctr" eaLnBrk="1" hangingPunct="1">
              <a:spcBef>
                <a:spcPct val="0"/>
              </a:spcBef>
              <a:buFontTx/>
              <a:buNone/>
            </a:pPr>
            <a:r>
              <a:rPr lang="en-US" altLang="en-US" sz="1400" dirty="0">
                <a:solidFill>
                  <a:schemeClr val="bg1"/>
                </a:solidFill>
                <a:cs typeface="Arial" panose="020B0604020202020204" pitchFamily="34" charset="0"/>
              </a:rPr>
              <a:t>(Earle, S. 2024:  Runaway Climate – What the geological past can tell us about the coming climate change catastrophe, New Society Publishers, 207 pgs.: ISBN 9780865719897)</a:t>
            </a:r>
          </a:p>
        </p:txBody>
      </p:sp>
      <p:sp>
        <p:nvSpPr>
          <p:cNvPr id="121858" name="Text Box 1026"/>
          <p:cNvSpPr txBox="1">
            <a:spLocks noChangeArrowheads="1"/>
          </p:cNvSpPr>
          <p:nvPr/>
        </p:nvSpPr>
        <p:spPr bwMode="auto">
          <a:xfrm>
            <a:off x="104775" y="1035050"/>
            <a:ext cx="9039225" cy="4216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dirty="0">
                <a:solidFill>
                  <a:srgbClr val="FFFF00"/>
                </a:solidFill>
                <a:latin typeface="Book Antiqua" panose="02040602050305030304" pitchFamily="18" charset="0"/>
              </a:rPr>
              <a:t>PALEOCENE-EOCENE THERMAL MAXIMUM (PETM)</a:t>
            </a:r>
          </a:p>
          <a:p>
            <a:pPr algn="ctr" eaLnBrk="1" hangingPunct="1">
              <a:spcBef>
                <a:spcPct val="0"/>
              </a:spcBef>
              <a:buFontTx/>
              <a:buNone/>
            </a:pPr>
            <a:r>
              <a:rPr lang="en-US" altLang="en-US" sz="2400" b="1" dirty="0">
                <a:solidFill>
                  <a:srgbClr val="FFFF00"/>
                </a:solidFill>
                <a:latin typeface="Book Antiqua" panose="02040602050305030304" pitchFamily="18" charset="0"/>
              </a:rPr>
              <a:t>55 MILLION YEARS AGO</a:t>
            </a:r>
          </a:p>
          <a:p>
            <a:pPr algn="ctr" eaLnBrk="1" hangingPunct="1">
              <a:spcBef>
                <a:spcPct val="0"/>
              </a:spcBef>
              <a:buFontTx/>
              <a:buNone/>
            </a:pPr>
            <a:endParaRPr lang="en-US" altLang="en-US" sz="2000" b="1" dirty="0">
              <a:solidFill>
                <a:srgbClr val="FFFF00"/>
              </a:solidFill>
              <a:latin typeface="Book Antiqua" panose="02040602050305030304" pitchFamily="18" charset="0"/>
            </a:endParaRPr>
          </a:p>
          <a:p>
            <a:pPr algn="ctr" eaLnBrk="1" hangingPunct="1">
              <a:spcBef>
                <a:spcPct val="0"/>
              </a:spcBef>
              <a:buFontTx/>
              <a:buNone/>
            </a:pPr>
            <a:endParaRPr lang="en-US" altLang="en-US" sz="2000" b="1" dirty="0">
              <a:solidFill>
                <a:srgbClr val="FFFF00"/>
              </a:solidFill>
              <a:latin typeface="Book Antiqua" panose="02040602050305030304" pitchFamily="18" charset="0"/>
            </a:endParaRPr>
          </a:p>
          <a:p>
            <a:pPr algn="ctr" eaLnBrk="1" hangingPunct="1">
              <a:spcBef>
                <a:spcPct val="0"/>
              </a:spcBef>
              <a:buFontTx/>
              <a:buNone/>
            </a:pPr>
            <a:r>
              <a:rPr lang="en-US" altLang="en-US" sz="2000" b="1" dirty="0">
                <a:solidFill>
                  <a:schemeClr val="bg1"/>
                </a:solidFill>
                <a:latin typeface="Book Antiqua" panose="02040602050305030304" pitchFamily="18" charset="0"/>
              </a:rPr>
              <a:t>CAUSED BY EITHER A METHANE FEEDBACK OR AN EXTENDED PERIOD OF VOLCANIC ACTIVITY</a:t>
            </a:r>
          </a:p>
          <a:p>
            <a:pPr algn="ctr" eaLnBrk="1" hangingPunct="1">
              <a:spcBef>
                <a:spcPct val="0"/>
              </a:spcBef>
              <a:buFontTx/>
              <a:buNone/>
            </a:pPr>
            <a:endParaRPr lang="en-US" altLang="en-US" sz="2000" b="1" dirty="0">
              <a:solidFill>
                <a:srgbClr val="FFFF00"/>
              </a:solidFill>
              <a:latin typeface="Book Antiqua" panose="02040602050305030304" pitchFamily="18" charset="0"/>
            </a:endParaRPr>
          </a:p>
          <a:p>
            <a:pPr algn="ctr" eaLnBrk="1" hangingPunct="1">
              <a:spcBef>
                <a:spcPct val="0"/>
              </a:spcBef>
              <a:buFontTx/>
              <a:buNone/>
            </a:pPr>
            <a:r>
              <a:rPr lang="en-US" altLang="en-US" sz="2000" b="1" dirty="0">
                <a:solidFill>
                  <a:schemeClr val="bg1"/>
                </a:solidFill>
                <a:latin typeface="Book Antiqua" panose="02040602050305030304" pitchFamily="18" charset="0"/>
              </a:rPr>
              <a:t>GLOBAL TEMPERATURE ROSE ABOUT 6 C</a:t>
            </a:r>
          </a:p>
          <a:p>
            <a:pPr algn="ctr" eaLnBrk="1" hangingPunct="1">
              <a:spcBef>
                <a:spcPct val="0"/>
              </a:spcBef>
              <a:buFontTx/>
              <a:buNone/>
            </a:pPr>
            <a:endParaRPr lang="en-US" altLang="en-US" sz="2000" b="1" dirty="0">
              <a:solidFill>
                <a:schemeClr val="bg1"/>
              </a:solidFill>
              <a:latin typeface="Book Antiqua" panose="02040602050305030304" pitchFamily="18" charset="0"/>
            </a:endParaRPr>
          </a:p>
          <a:p>
            <a:pPr algn="ctr" eaLnBrk="1" hangingPunct="1">
              <a:spcBef>
                <a:spcPct val="0"/>
              </a:spcBef>
              <a:buFontTx/>
              <a:buNone/>
            </a:pPr>
            <a:r>
              <a:rPr lang="en-US" altLang="en-US" sz="2000" b="1" dirty="0">
                <a:solidFill>
                  <a:schemeClr val="bg1"/>
                </a:solidFill>
                <a:latin typeface="Book Antiqua" panose="02040602050305030304" pitchFamily="18" charset="0"/>
              </a:rPr>
              <a:t>HOT HOUSE LASTED MILLIONS OF YEARS</a:t>
            </a:r>
          </a:p>
          <a:p>
            <a:pPr algn="ctr" eaLnBrk="1" hangingPunct="1">
              <a:spcBef>
                <a:spcPct val="0"/>
              </a:spcBef>
              <a:buFontTx/>
              <a:buNone/>
            </a:pPr>
            <a:endParaRPr lang="en-US" altLang="en-US" sz="2000" b="1" dirty="0">
              <a:solidFill>
                <a:schemeClr val="bg1"/>
              </a:solidFill>
              <a:latin typeface="Book Antiqua" panose="02040602050305030304" pitchFamily="18" charset="0"/>
            </a:endParaRPr>
          </a:p>
          <a:p>
            <a:pPr algn="ctr" eaLnBrk="1" hangingPunct="1">
              <a:spcBef>
                <a:spcPct val="0"/>
              </a:spcBef>
              <a:buFontTx/>
              <a:buNone/>
            </a:pPr>
            <a:endParaRPr lang="en-US" altLang="en-US" sz="2000" b="1" dirty="0">
              <a:solidFill>
                <a:schemeClr val="bg1"/>
              </a:solidFill>
              <a:latin typeface="Book Antiqua" panose="02040602050305030304" pitchFamily="18" charset="0"/>
            </a:endParaRPr>
          </a:p>
          <a:p>
            <a:pPr algn="ctr" eaLnBrk="1" hangingPunct="1">
              <a:spcBef>
                <a:spcPct val="0"/>
              </a:spcBef>
              <a:buFontTx/>
              <a:buNone/>
            </a:pPr>
            <a:endParaRPr lang="en-US" altLang="en-US" sz="2000" b="1" dirty="0">
              <a:solidFill>
                <a:schemeClr val="bg1"/>
              </a:solidFill>
              <a:latin typeface="Book Antiqua" panose="02040602050305030304" pitchFamily="18" charset="0"/>
            </a:endParaRPr>
          </a:p>
        </p:txBody>
      </p:sp>
      <p:pic>
        <p:nvPicPr>
          <p:cNvPr id="3" name="Picture 2" descr="A graph of global temperature&#10;&#10;Description automatically generated">
            <a:extLst>
              <a:ext uri="{FF2B5EF4-FFF2-40B4-BE49-F238E27FC236}">
                <a16:creationId xmlns:a16="http://schemas.microsoft.com/office/drawing/2014/main" id="{8361C223-896F-A133-F12C-1488188A2CBA}"/>
              </a:ext>
            </a:extLst>
          </p:cNvPr>
          <p:cNvPicPr>
            <a:picLocks noChangeAspect="1"/>
          </p:cNvPicPr>
          <p:nvPr/>
        </p:nvPicPr>
        <p:blipFill>
          <a:blip r:embed="rId2">
            <a:extLst>
              <a:ext uri="{28A0092B-C50C-407E-A947-70E740481C1C}">
                <a14:useLocalDpi xmlns:a14="http://schemas.microsoft.com/office/drawing/2010/main" val="0"/>
              </a:ext>
            </a:extLst>
          </a:blip>
          <a:srcRect l="3670" t="1707" b="38134"/>
          <a:stretch/>
        </p:blipFill>
        <p:spPr>
          <a:xfrm>
            <a:off x="345332" y="228600"/>
            <a:ext cx="8511702" cy="3810000"/>
          </a:xfrm>
          <a:prstGeom prst="rect">
            <a:avLst/>
          </a:prstGeom>
          <a:ln w="19050">
            <a:solidFill>
              <a:schemeClr val="tx1"/>
            </a:solidFill>
          </a:ln>
          <a:effectLst>
            <a:outerShdw blurRad="50800" dist="38100" dir="2700000" algn="tl" rotWithShape="0">
              <a:prstClr val="black">
                <a:alpha val="40000"/>
              </a:prstClr>
            </a:outerShdw>
          </a:effectLst>
        </p:spPr>
      </p:pic>
      <p:cxnSp>
        <p:nvCxnSpPr>
          <p:cNvPr id="10" name="Straight Connector 9">
            <a:extLst>
              <a:ext uri="{FF2B5EF4-FFF2-40B4-BE49-F238E27FC236}">
                <a16:creationId xmlns:a16="http://schemas.microsoft.com/office/drawing/2014/main" id="{1204414F-A66A-824E-64E1-D71243DDD615}"/>
              </a:ext>
            </a:extLst>
          </p:cNvPr>
          <p:cNvCxnSpPr/>
          <p:nvPr/>
        </p:nvCxnSpPr>
        <p:spPr bwMode="auto">
          <a:xfrm flipH="1">
            <a:off x="76200" y="762001"/>
            <a:ext cx="1880437" cy="1752599"/>
          </a:xfrm>
          <a:prstGeom prst="line">
            <a:avLst/>
          </a:prstGeom>
          <a:solidFill>
            <a:schemeClr val="accent1"/>
          </a:solidFill>
          <a:ln w="63500" cap="flat" cmpd="sng" algn="ctr">
            <a:solidFill>
              <a:srgbClr val="FFFF00"/>
            </a:solidFill>
            <a:prstDash val="solid"/>
            <a:round/>
            <a:headEnd type="none" w="med" len="med"/>
            <a:tailEnd type="none" w="med" len="med"/>
          </a:ln>
          <a:effectLst>
            <a:outerShdw blurRad="50800" dist="38100" dir="2700000" algn="tl" rotWithShape="0">
              <a:prstClr val="black">
                <a:alpha val="40000"/>
              </a:prstClr>
            </a:outerShdw>
          </a:effectLst>
        </p:spPr>
      </p:cxnSp>
      <p:cxnSp>
        <p:nvCxnSpPr>
          <p:cNvPr id="11" name="Straight Connector 10">
            <a:extLst>
              <a:ext uri="{FF2B5EF4-FFF2-40B4-BE49-F238E27FC236}">
                <a16:creationId xmlns:a16="http://schemas.microsoft.com/office/drawing/2014/main" id="{B7F12288-E5DC-2D53-1820-6845397EA4C8}"/>
              </a:ext>
            </a:extLst>
          </p:cNvPr>
          <p:cNvCxnSpPr>
            <a:cxnSpLocks/>
          </p:cNvCxnSpPr>
          <p:nvPr/>
        </p:nvCxnSpPr>
        <p:spPr bwMode="auto">
          <a:xfrm>
            <a:off x="2590800" y="761999"/>
            <a:ext cx="2921879" cy="1752599"/>
          </a:xfrm>
          <a:prstGeom prst="line">
            <a:avLst/>
          </a:prstGeom>
          <a:solidFill>
            <a:schemeClr val="accent1"/>
          </a:solidFill>
          <a:ln w="63500" cap="flat" cmpd="sng" algn="ctr">
            <a:solidFill>
              <a:srgbClr val="FFFF00"/>
            </a:solidFill>
            <a:prstDash val="solid"/>
            <a:round/>
            <a:headEnd type="none" w="med" len="med"/>
            <a:tailEnd type="none" w="med" len="med"/>
          </a:ln>
          <a:effectLst>
            <a:outerShdw blurRad="50800" dist="38100" dir="2700000" algn="tl" rotWithShape="0">
              <a:prstClr val="black">
                <a:alpha val="40000"/>
              </a:prstClr>
            </a:outerShdw>
          </a:effectLst>
        </p:spPr>
      </p:cxnSp>
      <p:pic>
        <p:nvPicPr>
          <p:cNvPr id="5" name="Picture 4" descr="A graph showing the number of layers&#10;&#10;Description automatically generated with medium confidence">
            <a:extLst>
              <a:ext uri="{FF2B5EF4-FFF2-40B4-BE49-F238E27FC236}">
                <a16:creationId xmlns:a16="http://schemas.microsoft.com/office/drawing/2014/main" id="{A7C0ED6D-0B05-E88E-37D1-920B851243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764" y="2526631"/>
            <a:ext cx="5387353" cy="3959557"/>
          </a:xfrm>
          <a:prstGeom prst="rect">
            <a:avLst/>
          </a:prstGeom>
          <a:ln w="63500">
            <a:solidFill>
              <a:srgbClr val="FFFF00"/>
            </a:solidFill>
          </a:ln>
          <a:effectLst>
            <a:outerShdw blurRad="50800" dist="38100" dir="2700000" algn="tl" rotWithShape="0">
              <a:prstClr val="black">
                <a:alpha val="40000"/>
              </a:prstClr>
            </a:outerShdw>
          </a:effectLst>
        </p:spPr>
      </p:pic>
      <p:sp>
        <p:nvSpPr>
          <p:cNvPr id="14" name="Right Arrow 13">
            <a:extLst>
              <a:ext uri="{FF2B5EF4-FFF2-40B4-BE49-F238E27FC236}">
                <a16:creationId xmlns:a16="http://schemas.microsoft.com/office/drawing/2014/main" id="{5635EDD6-E355-7D8E-A5A7-7F3A20C482ED}"/>
              </a:ext>
            </a:extLst>
          </p:cNvPr>
          <p:cNvSpPr/>
          <p:nvPr/>
        </p:nvSpPr>
        <p:spPr bwMode="auto">
          <a:xfrm rot="10800000">
            <a:off x="1752600" y="2971800"/>
            <a:ext cx="685800" cy="533400"/>
          </a:xfrm>
          <a:prstGeom prst="rightArrow">
            <a:avLst/>
          </a:prstGeom>
          <a:solidFill>
            <a:srgbClr val="FFFF00"/>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bg1"/>
              </a:solidFill>
              <a:effectLst/>
              <a:latin typeface="Arial" charset="0"/>
            </a:endParaRPr>
          </a:p>
        </p:txBody>
      </p:sp>
      <p:sp>
        <p:nvSpPr>
          <p:cNvPr id="15" name="Text Box 3">
            <a:extLst>
              <a:ext uri="{FF2B5EF4-FFF2-40B4-BE49-F238E27FC236}">
                <a16:creationId xmlns:a16="http://schemas.microsoft.com/office/drawing/2014/main" id="{43F304FB-E598-8827-F9E0-083CBCA0BD9E}"/>
              </a:ext>
            </a:extLst>
          </p:cNvPr>
          <p:cNvSpPr txBox="1">
            <a:spLocks noChangeArrowheads="1"/>
          </p:cNvSpPr>
          <p:nvPr/>
        </p:nvSpPr>
        <p:spPr bwMode="auto">
          <a:xfrm>
            <a:off x="2531878" y="3053834"/>
            <a:ext cx="4399602" cy="369332"/>
          </a:xfrm>
          <a:prstGeom prst="rect">
            <a:avLst/>
          </a:prstGeom>
          <a:solidFill>
            <a:schemeClr val="tx1"/>
          </a:solidFill>
          <a:ln w="9525">
            <a:solidFill>
              <a:srgbClr val="FFFF00"/>
            </a:solidFill>
            <a:miter lim="800000"/>
            <a:headEnd/>
            <a:tailEnd/>
          </a:ln>
          <a:effectLst>
            <a:outerShdw blurRad="50800" dist="38100" dir="2700000" algn="tl" rotWithShape="0">
              <a:prstClr val="black">
                <a:alpha val="40000"/>
              </a:prstClr>
            </a:outerShdw>
          </a:effectLst>
        </p:spPr>
        <p:txBody>
          <a:bodyPr wrap="non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dirty="0">
                <a:solidFill>
                  <a:srgbClr val="FFFF00"/>
                </a:solidFill>
              </a:rPr>
              <a:t>INITIAL SURGE (PRECURSOR EVENT)</a:t>
            </a:r>
          </a:p>
        </p:txBody>
      </p:sp>
      <p:cxnSp>
        <p:nvCxnSpPr>
          <p:cNvPr id="2" name="Straight Arrow Connector 1">
            <a:extLst>
              <a:ext uri="{FF2B5EF4-FFF2-40B4-BE49-F238E27FC236}">
                <a16:creationId xmlns:a16="http://schemas.microsoft.com/office/drawing/2014/main" id="{7FBCD19C-EBC0-5F78-7743-A5A23DFC03BC}"/>
              </a:ext>
            </a:extLst>
          </p:cNvPr>
          <p:cNvCxnSpPr>
            <a:cxnSpLocks/>
          </p:cNvCxnSpPr>
          <p:nvPr/>
        </p:nvCxnSpPr>
        <p:spPr bwMode="auto">
          <a:xfrm flipV="1">
            <a:off x="2286000" y="1143000"/>
            <a:ext cx="0" cy="228600"/>
          </a:xfrm>
          <a:prstGeom prst="straightConnector1">
            <a:avLst/>
          </a:prstGeom>
          <a:solidFill>
            <a:schemeClr val="accent1"/>
          </a:solidFill>
          <a:ln w="34925" cap="flat" cmpd="sng" algn="ctr">
            <a:solidFill>
              <a:schemeClr val="tx1"/>
            </a:solidFill>
            <a:prstDash val="solid"/>
            <a:round/>
            <a:headEnd type="none" w="med" len="med"/>
            <a:tailEnd type="triangle"/>
          </a:ln>
          <a:effectLst>
            <a:outerShdw blurRad="50800" dist="38100" dir="2700000" algn="tl" rotWithShape="0">
              <a:prstClr val="black">
                <a:alpha val="40000"/>
              </a:prstClr>
            </a:outerShdw>
          </a:effectLst>
        </p:spPr>
      </p:cxnSp>
      <p:sp>
        <p:nvSpPr>
          <p:cNvPr id="6" name="Rounded Rectangle 5">
            <a:extLst>
              <a:ext uri="{FF2B5EF4-FFF2-40B4-BE49-F238E27FC236}">
                <a16:creationId xmlns:a16="http://schemas.microsoft.com/office/drawing/2014/main" id="{EBC79856-65E8-FF68-A56B-82E7653D6151}"/>
              </a:ext>
            </a:extLst>
          </p:cNvPr>
          <p:cNvSpPr/>
          <p:nvPr/>
        </p:nvSpPr>
        <p:spPr bwMode="auto">
          <a:xfrm>
            <a:off x="1981200" y="685799"/>
            <a:ext cx="609600" cy="1034382"/>
          </a:xfrm>
          <a:prstGeom prst="roundRect">
            <a:avLst/>
          </a:prstGeom>
          <a:noFill/>
          <a:ln w="63500" cap="flat" cmpd="sng" algn="ctr">
            <a:solidFill>
              <a:srgbClr val="FFFF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bg1"/>
              </a:solidFill>
              <a:effectLst/>
              <a:latin typeface="Arial" charset="0"/>
            </a:endParaRPr>
          </a:p>
        </p:txBody>
      </p:sp>
    </p:spTree>
    <p:extLst>
      <p:ext uri="{BB962C8B-B14F-4D97-AF65-F5344CB8AC3E}">
        <p14:creationId xmlns:p14="http://schemas.microsoft.com/office/powerpoint/2010/main" val="107392401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37464B4-C2D2-A2F9-B6C8-71DE8B84F8DC}"/>
              </a:ext>
            </a:extLst>
          </p:cNvPr>
          <p:cNvSpPr txBox="1"/>
          <p:nvPr/>
        </p:nvSpPr>
        <p:spPr>
          <a:xfrm>
            <a:off x="5486400" y="5459849"/>
            <a:ext cx="3535066" cy="1169551"/>
          </a:xfrm>
          <a:prstGeom prst="rect">
            <a:avLst/>
          </a:prstGeom>
          <a:solidFill>
            <a:schemeClr val="tx1"/>
          </a:solidFill>
        </p:spPr>
        <p:txBody>
          <a:bodyPr wrap="square">
            <a:spAutoFit/>
          </a:bodyPr>
          <a:lstStyle/>
          <a:p>
            <a:pPr algn="ctr" eaLnBrk="1" hangingPunct="1">
              <a:spcBef>
                <a:spcPct val="0"/>
              </a:spcBef>
              <a:buFontTx/>
              <a:buNone/>
            </a:pPr>
            <a:r>
              <a:rPr lang="en-US" altLang="en-US" sz="1400" dirty="0">
                <a:solidFill>
                  <a:schemeClr val="bg1"/>
                </a:solidFill>
                <a:cs typeface="Arial" panose="020B0604020202020204" pitchFamily="34" charset="0"/>
              </a:rPr>
              <a:t>(Earle, S. 2024:  Runaway Climate – What the geological past can tell us about the coming climate change catastrophe, New Society Publishers, 207 pgs.: ISBN 9780865719897)</a:t>
            </a:r>
          </a:p>
        </p:txBody>
      </p:sp>
      <p:sp>
        <p:nvSpPr>
          <p:cNvPr id="121858" name="Text Box 1026"/>
          <p:cNvSpPr txBox="1">
            <a:spLocks noChangeArrowheads="1"/>
          </p:cNvSpPr>
          <p:nvPr/>
        </p:nvSpPr>
        <p:spPr bwMode="auto">
          <a:xfrm>
            <a:off x="104775" y="1035050"/>
            <a:ext cx="9039225" cy="4216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dirty="0">
                <a:solidFill>
                  <a:srgbClr val="FFFF00"/>
                </a:solidFill>
                <a:latin typeface="Book Antiqua" panose="02040602050305030304" pitchFamily="18" charset="0"/>
              </a:rPr>
              <a:t>PALEOCENE-EOCENE THERMAL MAXIMUM (PETM)</a:t>
            </a:r>
          </a:p>
          <a:p>
            <a:pPr algn="ctr" eaLnBrk="1" hangingPunct="1">
              <a:spcBef>
                <a:spcPct val="0"/>
              </a:spcBef>
              <a:buFontTx/>
              <a:buNone/>
            </a:pPr>
            <a:r>
              <a:rPr lang="en-US" altLang="en-US" sz="2400" b="1" dirty="0">
                <a:solidFill>
                  <a:srgbClr val="FFFF00"/>
                </a:solidFill>
                <a:latin typeface="Book Antiqua" panose="02040602050305030304" pitchFamily="18" charset="0"/>
              </a:rPr>
              <a:t>55 MILLION YEARS AGO</a:t>
            </a:r>
          </a:p>
          <a:p>
            <a:pPr algn="ctr" eaLnBrk="1" hangingPunct="1">
              <a:spcBef>
                <a:spcPct val="0"/>
              </a:spcBef>
              <a:buFontTx/>
              <a:buNone/>
            </a:pPr>
            <a:endParaRPr lang="en-US" altLang="en-US" sz="2000" b="1" dirty="0">
              <a:solidFill>
                <a:srgbClr val="FFFF00"/>
              </a:solidFill>
              <a:latin typeface="Book Antiqua" panose="02040602050305030304" pitchFamily="18" charset="0"/>
            </a:endParaRPr>
          </a:p>
          <a:p>
            <a:pPr algn="ctr" eaLnBrk="1" hangingPunct="1">
              <a:spcBef>
                <a:spcPct val="0"/>
              </a:spcBef>
              <a:buFontTx/>
              <a:buNone/>
            </a:pPr>
            <a:endParaRPr lang="en-US" altLang="en-US" sz="2000" b="1" dirty="0">
              <a:solidFill>
                <a:srgbClr val="FFFF00"/>
              </a:solidFill>
              <a:latin typeface="Book Antiqua" panose="02040602050305030304" pitchFamily="18" charset="0"/>
            </a:endParaRPr>
          </a:p>
          <a:p>
            <a:pPr algn="ctr" eaLnBrk="1" hangingPunct="1">
              <a:spcBef>
                <a:spcPct val="0"/>
              </a:spcBef>
              <a:buFontTx/>
              <a:buNone/>
            </a:pPr>
            <a:r>
              <a:rPr lang="en-US" altLang="en-US" sz="2000" b="1" dirty="0">
                <a:solidFill>
                  <a:schemeClr val="bg1"/>
                </a:solidFill>
                <a:latin typeface="Book Antiqua" panose="02040602050305030304" pitchFamily="18" charset="0"/>
              </a:rPr>
              <a:t>CAUSED BY EITHER A METHANE FEEDBACK OR AN EXTENDED PERIOD OF VOLCANIC ACTIVITY</a:t>
            </a:r>
          </a:p>
          <a:p>
            <a:pPr algn="ctr" eaLnBrk="1" hangingPunct="1">
              <a:spcBef>
                <a:spcPct val="0"/>
              </a:spcBef>
              <a:buFontTx/>
              <a:buNone/>
            </a:pPr>
            <a:endParaRPr lang="en-US" altLang="en-US" sz="2000" b="1" dirty="0">
              <a:solidFill>
                <a:srgbClr val="FFFF00"/>
              </a:solidFill>
              <a:latin typeface="Book Antiqua" panose="02040602050305030304" pitchFamily="18" charset="0"/>
            </a:endParaRPr>
          </a:p>
          <a:p>
            <a:pPr algn="ctr" eaLnBrk="1" hangingPunct="1">
              <a:spcBef>
                <a:spcPct val="0"/>
              </a:spcBef>
              <a:buFontTx/>
              <a:buNone/>
            </a:pPr>
            <a:r>
              <a:rPr lang="en-US" altLang="en-US" sz="2000" b="1" dirty="0">
                <a:solidFill>
                  <a:schemeClr val="bg1"/>
                </a:solidFill>
                <a:latin typeface="Book Antiqua" panose="02040602050305030304" pitchFamily="18" charset="0"/>
              </a:rPr>
              <a:t>GLOBAL TEMPERATURE ROSE ABOUT 6 C</a:t>
            </a:r>
          </a:p>
          <a:p>
            <a:pPr algn="ctr" eaLnBrk="1" hangingPunct="1">
              <a:spcBef>
                <a:spcPct val="0"/>
              </a:spcBef>
              <a:buFontTx/>
              <a:buNone/>
            </a:pPr>
            <a:endParaRPr lang="en-US" altLang="en-US" sz="2000" b="1" dirty="0">
              <a:solidFill>
                <a:schemeClr val="bg1"/>
              </a:solidFill>
              <a:latin typeface="Book Antiqua" panose="02040602050305030304" pitchFamily="18" charset="0"/>
            </a:endParaRPr>
          </a:p>
          <a:p>
            <a:pPr algn="ctr" eaLnBrk="1" hangingPunct="1">
              <a:spcBef>
                <a:spcPct val="0"/>
              </a:spcBef>
              <a:buFontTx/>
              <a:buNone/>
            </a:pPr>
            <a:r>
              <a:rPr lang="en-US" altLang="en-US" sz="2000" b="1" dirty="0">
                <a:solidFill>
                  <a:schemeClr val="bg1"/>
                </a:solidFill>
                <a:latin typeface="Book Antiqua" panose="02040602050305030304" pitchFamily="18" charset="0"/>
              </a:rPr>
              <a:t>HOT HOUSE LASTED MILLIONS OF YEARS</a:t>
            </a:r>
          </a:p>
          <a:p>
            <a:pPr algn="ctr" eaLnBrk="1" hangingPunct="1">
              <a:spcBef>
                <a:spcPct val="0"/>
              </a:spcBef>
              <a:buFontTx/>
              <a:buNone/>
            </a:pPr>
            <a:endParaRPr lang="en-US" altLang="en-US" sz="2000" b="1" dirty="0">
              <a:solidFill>
                <a:schemeClr val="bg1"/>
              </a:solidFill>
              <a:latin typeface="Book Antiqua" panose="02040602050305030304" pitchFamily="18" charset="0"/>
            </a:endParaRPr>
          </a:p>
          <a:p>
            <a:pPr algn="ctr" eaLnBrk="1" hangingPunct="1">
              <a:spcBef>
                <a:spcPct val="0"/>
              </a:spcBef>
              <a:buFontTx/>
              <a:buNone/>
            </a:pPr>
            <a:endParaRPr lang="en-US" altLang="en-US" sz="2000" b="1" dirty="0">
              <a:solidFill>
                <a:schemeClr val="bg1"/>
              </a:solidFill>
              <a:latin typeface="Book Antiqua" panose="02040602050305030304" pitchFamily="18" charset="0"/>
            </a:endParaRPr>
          </a:p>
          <a:p>
            <a:pPr algn="ctr" eaLnBrk="1" hangingPunct="1">
              <a:spcBef>
                <a:spcPct val="0"/>
              </a:spcBef>
              <a:buFontTx/>
              <a:buNone/>
            </a:pPr>
            <a:endParaRPr lang="en-US" altLang="en-US" sz="2000" b="1" dirty="0">
              <a:solidFill>
                <a:schemeClr val="bg1"/>
              </a:solidFill>
              <a:latin typeface="Book Antiqua" panose="02040602050305030304" pitchFamily="18" charset="0"/>
            </a:endParaRPr>
          </a:p>
        </p:txBody>
      </p:sp>
      <p:pic>
        <p:nvPicPr>
          <p:cNvPr id="3" name="Picture 2" descr="A graph of global temperature&#10;&#10;Description automatically generated">
            <a:extLst>
              <a:ext uri="{FF2B5EF4-FFF2-40B4-BE49-F238E27FC236}">
                <a16:creationId xmlns:a16="http://schemas.microsoft.com/office/drawing/2014/main" id="{8361C223-896F-A133-F12C-1488188A2CBA}"/>
              </a:ext>
            </a:extLst>
          </p:cNvPr>
          <p:cNvPicPr>
            <a:picLocks noChangeAspect="1"/>
          </p:cNvPicPr>
          <p:nvPr/>
        </p:nvPicPr>
        <p:blipFill>
          <a:blip r:embed="rId2">
            <a:extLst>
              <a:ext uri="{28A0092B-C50C-407E-A947-70E740481C1C}">
                <a14:useLocalDpi xmlns:a14="http://schemas.microsoft.com/office/drawing/2010/main" val="0"/>
              </a:ext>
            </a:extLst>
          </a:blip>
          <a:srcRect l="3670" t="1707" b="38134"/>
          <a:stretch/>
        </p:blipFill>
        <p:spPr>
          <a:xfrm>
            <a:off x="345332" y="228600"/>
            <a:ext cx="8511702" cy="3810000"/>
          </a:xfrm>
          <a:prstGeom prst="rect">
            <a:avLst/>
          </a:prstGeom>
          <a:ln w="19050">
            <a:solidFill>
              <a:schemeClr val="tx1"/>
            </a:solidFill>
          </a:ln>
          <a:effectLst>
            <a:outerShdw blurRad="50800" dist="38100" dir="2700000" algn="tl" rotWithShape="0">
              <a:prstClr val="black">
                <a:alpha val="40000"/>
              </a:prstClr>
            </a:outerShdw>
          </a:effectLst>
        </p:spPr>
      </p:pic>
      <p:cxnSp>
        <p:nvCxnSpPr>
          <p:cNvPr id="10" name="Straight Connector 9">
            <a:extLst>
              <a:ext uri="{FF2B5EF4-FFF2-40B4-BE49-F238E27FC236}">
                <a16:creationId xmlns:a16="http://schemas.microsoft.com/office/drawing/2014/main" id="{1204414F-A66A-824E-64E1-D71243DDD615}"/>
              </a:ext>
            </a:extLst>
          </p:cNvPr>
          <p:cNvCxnSpPr/>
          <p:nvPr/>
        </p:nvCxnSpPr>
        <p:spPr bwMode="auto">
          <a:xfrm flipH="1">
            <a:off x="76200" y="762001"/>
            <a:ext cx="1880437" cy="1752599"/>
          </a:xfrm>
          <a:prstGeom prst="line">
            <a:avLst/>
          </a:prstGeom>
          <a:solidFill>
            <a:schemeClr val="accent1"/>
          </a:solidFill>
          <a:ln w="63500" cap="flat" cmpd="sng" algn="ctr">
            <a:solidFill>
              <a:srgbClr val="FFFF00"/>
            </a:solidFill>
            <a:prstDash val="solid"/>
            <a:round/>
            <a:headEnd type="none" w="med" len="med"/>
            <a:tailEnd type="none" w="med" len="med"/>
          </a:ln>
          <a:effectLst>
            <a:outerShdw blurRad="50800" dist="38100" dir="2700000" algn="tl" rotWithShape="0">
              <a:prstClr val="black">
                <a:alpha val="40000"/>
              </a:prstClr>
            </a:outerShdw>
          </a:effectLst>
        </p:spPr>
      </p:cxnSp>
      <p:cxnSp>
        <p:nvCxnSpPr>
          <p:cNvPr id="11" name="Straight Connector 10">
            <a:extLst>
              <a:ext uri="{FF2B5EF4-FFF2-40B4-BE49-F238E27FC236}">
                <a16:creationId xmlns:a16="http://schemas.microsoft.com/office/drawing/2014/main" id="{B7F12288-E5DC-2D53-1820-6845397EA4C8}"/>
              </a:ext>
            </a:extLst>
          </p:cNvPr>
          <p:cNvCxnSpPr>
            <a:cxnSpLocks/>
          </p:cNvCxnSpPr>
          <p:nvPr/>
        </p:nvCxnSpPr>
        <p:spPr bwMode="auto">
          <a:xfrm>
            <a:off x="2590800" y="761999"/>
            <a:ext cx="2921879" cy="1752599"/>
          </a:xfrm>
          <a:prstGeom prst="line">
            <a:avLst/>
          </a:prstGeom>
          <a:solidFill>
            <a:schemeClr val="accent1"/>
          </a:solidFill>
          <a:ln w="63500" cap="flat" cmpd="sng" algn="ctr">
            <a:solidFill>
              <a:srgbClr val="FFFF00"/>
            </a:solidFill>
            <a:prstDash val="solid"/>
            <a:round/>
            <a:headEnd type="none" w="med" len="med"/>
            <a:tailEnd type="none" w="med" len="med"/>
          </a:ln>
          <a:effectLst>
            <a:outerShdw blurRad="50800" dist="38100" dir="2700000" algn="tl" rotWithShape="0">
              <a:prstClr val="black">
                <a:alpha val="40000"/>
              </a:prstClr>
            </a:outerShdw>
          </a:effectLst>
        </p:spPr>
      </p:cxnSp>
      <p:pic>
        <p:nvPicPr>
          <p:cNvPr id="5" name="Picture 4" descr="A graph showing the number of layers&#10;&#10;Description automatically generated with medium confidence">
            <a:extLst>
              <a:ext uri="{FF2B5EF4-FFF2-40B4-BE49-F238E27FC236}">
                <a16:creationId xmlns:a16="http://schemas.microsoft.com/office/drawing/2014/main" id="{A7C0ED6D-0B05-E88E-37D1-920B851243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764" y="2526631"/>
            <a:ext cx="5387353" cy="3959557"/>
          </a:xfrm>
          <a:prstGeom prst="rect">
            <a:avLst/>
          </a:prstGeom>
          <a:ln w="63500">
            <a:solidFill>
              <a:srgbClr val="FFFF00"/>
            </a:solidFill>
          </a:ln>
          <a:effectLst>
            <a:outerShdw blurRad="50800" dist="38100" dir="2700000" algn="tl" rotWithShape="0">
              <a:prstClr val="black">
                <a:alpha val="40000"/>
              </a:prstClr>
            </a:outerShdw>
          </a:effectLst>
        </p:spPr>
      </p:pic>
      <p:sp>
        <p:nvSpPr>
          <p:cNvPr id="14" name="Right Arrow 13">
            <a:extLst>
              <a:ext uri="{FF2B5EF4-FFF2-40B4-BE49-F238E27FC236}">
                <a16:creationId xmlns:a16="http://schemas.microsoft.com/office/drawing/2014/main" id="{5635EDD6-E355-7D8E-A5A7-7F3A20C482ED}"/>
              </a:ext>
            </a:extLst>
          </p:cNvPr>
          <p:cNvSpPr/>
          <p:nvPr/>
        </p:nvSpPr>
        <p:spPr bwMode="auto">
          <a:xfrm rot="10800000">
            <a:off x="1892968" y="2523533"/>
            <a:ext cx="685800" cy="533400"/>
          </a:xfrm>
          <a:prstGeom prst="rightArrow">
            <a:avLst/>
          </a:prstGeom>
          <a:solidFill>
            <a:srgbClr val="FFFF00"/>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bg1"/>
              </a:solidFill>
              <a:effectLst/>
              <a:latin typeface="Arial" charset="0"/>
            </a:endParaRPr>
          </a:p>
        </p:txBody>
      </p:sp>
      <p:sp>
        <p:nvSpPr>
          <p:cNvPr id="15" name="Text Box 3">
            <a:extLst>
              <a:ext uri="{FF2B5EF4-FFF2-40B4-BE49-F238E27FC236}">
                <a16:creationId xmlns:a16="http://schemas.microsoft.com/office/drawing/2014/main" id="{43F304FB-E598-8827-F9E0-083CBCA0BD9E}"/>
              </a:ext>
            </a:extLst>
          </p:cNvPr>
          <p:cNvSpPr txBox="1">
            <a:spLocks noChangeArrowheads="1"/>
          </p:cNvSpPr>
          <p:nvPr/>
        </p:nvSpPr>
        <p:spPr bwMode="auto">
          <a:xfrm>
            <a:off x="2657571" y="2602981"/>
            <a:ext cx="2937664" cy="369332"/>
          </a:xfrm>
          <a:prstGeom prst="rect">
            <a:avLst/>
          </a:prstGeom>
          <a:solidFill>
            <a:schemeClr val="tx1"/>
          </a:solidFill>
          <a:ln w="9525">
            <a:solidFill>
              <a:srgbClr val="FFFF00"/>
            </a:solidFill>
            <a:miter lim="800000"/>
            <a:headEnd/>
            <a:tailEnd/>
          </a:ln>
          <a:effectLst>
            <a:outerShdw blurRad="50800" dist="38100" dir="2700000" algn="tl" rotWithShape="0">
              <a:prstClr val="black">
                <a:alpha val="40000"/>
              </a:prstClr>
            </a:outerShdw>
          </a:effectLst>
        </p:spPr>
        <p:txBody>
          <a:bodyPr wrap="non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dirty="0">
                <a:solidFill>
                  <a:srgbClr val="FFFF00"/>
                </a:solidFill>
              </a:rPr>
              <a:t>HYPERTHERMAL EVENT</a:t>
            </a:r>
          </a:p>
        </p:txBody>
      </p:sp>
      <p:cxnSp>
        <p:nvCxnSpPr>
          <p:cNvPr id="2" name="Straight Arrow Connector 1">
            <a:extLst>
              <a:ext uri="{FF2B5EF4-FFF2-40B4-BE49-F238E27FC236}">
                <a16:creationId xmlns:a16="http://schemas.microsoft.com/office/drawing/2014/main" id="{1A102526-A8A1-3A9C-2897-BB016E42FE27}"/>
              </a:ext>
            </a:extLst>
          </p:cNvPr>
          <p:cNvCxnSpPr>
            <a:cxnSpLocks/>
          </p:cNvCxnSpPr>
          <p:nvPr/>
        </p:nvCxnSpPr>
        <p:spPr bwMode="auto">
          <a:xfrm flipV="1">
            <a:off x="2286000" y="1143000"/>
            <a:ext cx="0" cy="228600"/>
          </a:xfrm>
          <a:prstGeom prst="straightConnector1">
            <a:avLst/>
          </a:prstGeom>
          <a:solidFill>
            <a:schemeClr val="accent1"/>
          </a:solidFill>
          <a:ln w="34925" cap="flat" cmpd="sng" algn="ctr">
            <a:solidFill>
              <a:schemeClr val="tx1"/>
            </a:solidFill>
            <a:prstDash val="solid"/>
            <a:round/>
            <a:headEnd type="none" w="med" len="med"/>
            <a:tailEnd type="triangle"/>
          </a:ln>
          <a:effectLst>
            <a:outerShdw blurRad="50800" dist="38100" dir="2700000" algn="tl" rotWithShape="0">
              <a:prstClr val="black">
                <a:alpha val="40000"/>
              </a:prstClr>
            </a:outerShdw>
          </a:effectLst>
        </p:spPr>
      </p:cxnSp>
      <p:sp>
        <p:nvSpPr>
          <p:cNvPr id="6" name="Rounded Rectangle 5">
            <a:extLst>
              <a:ext uri="{FF2B5EF4-FFF2-40B4-BE49-F238E27FC236}">
                <a16:creationId xmlns:a16="http://schemas.microsoft.com/office/drawing/2014/main" id="{8FB69340-C98E-57E0-BEFE-58BA97FA79AF}"/>
              </a:ext>
            </a:extLst>
          </p:cNvPr>
          <p:cNvSpPr/>
          <p:nvPr/>
        </p:nvSpPr>
        <p:spPr bwMode="auto">
          <a:xfrm>
            <a:off x="1981200" y="685799"/>
            <a:ext cx="609600" cy="1034382"/>
          </a:xfrm>
          <a:prstGeom prst="roundRect">
            <a:avLst/>
          </a:prstGeom>
          <a:noFill/>
          <a:ln w="63500" cap="flat" cmpd="sng" algn="ctr">
            <a:solidFill>
              <a:srgbClr val="FFFF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bg1"/>
              </a:solidFill>
              <a:effectLst/>
              <a:latin typeface="Arial" charset="0"/>
            </a:endParaRPr>
          </a:p>
        </p:txBody>
      </p:sp>
    </p:spTree>
    <p:extLst>
      <p:ext uri="{BB962C8B-B14F-4D97-AF65-F5344CB8AC3E}">
        <p14:creationId xmlns:p14="http://schemas.microsoft.com/office/powerpoint/2010/main" val="35836067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ext Box 1026"/>
          <p:cNvSpPr txBox="1">
            <a:spLocks noChangeArrowheads="1"/>
          </p:cNvSpPr>
          <p:nvPr/>
        </p:nvSpPr>
        <p:spPr bwMode="auto">
          <a:xfrm>
            <a:off x="104775" y="1035050"/>
            <a:ext cx="9039225"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dirty="0">
                <a:solidFill>
                  <a:srgbClr val="FFFF00"/>
                </a:solidFill>
                <a:latin typeface="Book Antiqua" panose="02040602050305030304" pitchFamily="18" charset="0"/>
              </a:rPr>
              <a:t>PALEOCENE-EOCENE THERMAL MAXIMUM (PETM)</a:t>
            </a:r>
          </a:p>
          <a:p>
            <a:pPr algn="ctr" eaLnBrk="1" hangingPunct="1">
              <a:spcBef>
                <a:spcPct val="0"/>
              </a:spcBef>
              <a:buFontTx/>
              <a:buNone/>
            </a:pPr>
            <a:r>
              <a:rPr lang="en-US" altLang="en-US" sz="2400" b="1" dirty="0">
                <a:solidFill>
                  <a:srgbClr val="FFFF00"/>
                </a:solidFill>
                <a:latin typeface="Book Antiqua" panose="02040602050305030304" pitchFamily="18" charset="0"/>
              </a:rPr>
              <a:t>55 MILLION YEARS AGO</a:t>
            </a:r>
          </a:p>
          <a:p>
            <a:pPr algn="ctr" eaLnBrk="1" hangingPunct="1">
              <a:spcBef>
                <a:spcPct val="0"/>
              </a:spcBef>
              <a:buFontTx/>
              <a:buNone/>
            </a:pPr>
            <a:endParaRPr lang="en-US" altLang="en-US" sz="2000" b="1" dirty="0">
              <a:solidFill>
                <a:srgbClr val="FFFF00"/>
              </a:solidFill>
              <a:latin typeface="Book Antiqua" panose="02040602050305030304" pitchFamily="18" charset="0"/>
            </a:endParaRPr>
          </a:p>
          <a:p>
            <a:pPr algn="ctr" eaLnBrk="1" hangingPunct="1">
              <a:spcBef>
                <a:spcPct val="0"/>
              </a:spcBef>
              <a:buFontTx/>
              <a:buNone/>
            </a:pPr>
            <a:endParaRPr lang="en-US" altLang="en-US" sz="2000" b="1" dirty="0">
              <a:solidFill>
                <a:srgbClr val="FFFF00"/>
              </a:solidFill>
              <a:latin typeface="Book Antiqua" panose="02040602050305030304" pitchFamily="18" charset="0"/>
            </a:endParaRPr>
          </a:p>
          <a:p>
            <a:pPr algn="ctr" eaLnBrk="1" hangingPunct="1">
              <a:spcBef>
                <a:spcPct val="0"/>
              </a:spcBef>
              <a:buFontTx/>
              <a:buNone/>
            </a:pPr>
            <a:r>
              <a:rPr lang="en-US" altLang="en-US" sz="2000" b="1" dirty="0">
                <a:solidFill>
                  <a:schemeClr val="bg1"/>
                </a:solidFill>
                <a:latin typeface="Book Antiqua" panose="02040602050305030304" pitchFamily="18" charset="0"/>
              </a:rPr>
              <a:t>CAUSED BY EITHER A METHANE FEEDBACK OR AN EXTENDED PERIOD OF VOLCANIC ACTIVITY</a:t>
            </a:r>
          </a:p>
          <a:p>
            <a:pPr algn="ctr" eaLnBrk="1" hangingPunct="1">
              <a:spcBef>
                <a:spcPct val="0"/>
              </a:spcBef>
              <a:buFontTx/>
              <a:buNone/>
            </a:pPr>
            <a:endParaRPr lang="en-US" altLang="en-US" sz="2000" b="1" dirty="0">
              <a:solidFill>
                <a:srgbClr val="FFFF00"/>
              </a:solidFill>
              <a:latin typeface="Book Antiqua" panose="02040602050305030304" pitchFamily="18" charset="0"/>
            </a:endParaRPr>
          </a:p>
          <a:p>
            <a:pPr algn="ctr" eaLnBrk="1" hangingPunct="1">
              <a:spcBef>
                <a:spcPct val="0"/>
              </a:spcBef>
              <a:buFontTx/>
              <a:buNone/>
            </a:pPr>
            <a:r>
              <a:rPr lang="en-US" altLang="en-US" sz="2000" b="1" dirty="0">
                <a:solidFill>
                  <a:schemeClr val="bg1"/>
                </a:solidFill>
                <a:latin typeface="Book Antiqua" panose="02040602050305030304" pitchFamily="18" charset="0"/>
              </a:rPr>
              <a:t>GLOBAL TEMPERATURE ROSE ABOUT 6 C</a:t>
            </a:r>
          </a:p>
          <a:p>
            <a:pPr algn="ctr" eaLnBrk="1" hangingPunct="1">
              <a:spcBef>
                <a:spcPct val="0"/>
              </a:spcBef>
              <a:buFontTx/>
              <a:buNone/>
            </a:pPr>
            <a:endParaRPr lang="en-US" altLang="en-US" sz="2000" b="1" dirty="0">
              <a:solidFill>
                <a:schemeClr val="bg1"/>
              </a:solidFill>
              <a:latin typeface="Book Antiqua" panose="02040602050305030304" pitchFamily="18" charset="0"/>
            </a:endParaRPr>
          </a:p>
          <a:p>
            <a:pPr algn="ctr" eaLnBrk="1" hangingPunct="1">
              <a:spcBef>
                <a:spcPct val="0"/>
              </a:spcBef>
              <a:buFontTx/>
              <a:buNone/>
            </a:pPr>
            <a:r>
              <a:rPr lang="en-US" altLang="en-US" sz="2000" b="1" dirty="0">
                <a:solidFill>
                  <a:schemeClr val="bg1"/>
                </a:solidFill>
                <a:latin typeface="Book Antiqua" panose="02040602050305030304" pitchFamily="18" charset="0"/>
              </a:rPr>
              <a:t>HOT HOUSE LASTED MILLIONS OF YEARS</a:t>
            </a:r>
          </a:p>
          <a:p>
            <a:pPr algn="ctr" eaLnBrk="1" hangingPunct="1">
              <a:spcBef>
                <a:spcPct val="0"/>
              </a:spcBef>
              <a:buFontTx/>
              <a:buNone/>
            </a:pPr>
            <a:endParaRPr lang="en-US" altLang="en-US" sz="2000" b="1" dirty="0">
              <a:solidFill>
                <a:schemeClr val="bg1"/>
              </a:solidFill>
              <a:latin typeface="Book Antiqua" panose="02040602050305030304" pitchFamily="18" charset="0"/>
            </a:endParaRPr>
          </a:p>
          <a:p>
            <a:pPr algn="ctr" eaLnBrk="1" hangingPunct="1">
              <a:spcBef>
                <a:spcPct val="0"/>
              </a:spcBef>
              <a:buFontTx/>
              <a:buNone/>
            </a:pPr>
            <a:r>
              <a:rPr lang="en-US" altLang="en-US" sz="2000" b="1" dirty="0">
                <a:solidFill>
                  <a:srgbClr val="FFFF00"/>
                </a:solidFill>
                <a:latin typeface="Book Antiqua" panose="02040602050305030304" pitchFamily="18" charset="0"/>
              </a:rPr>
              <a:t>MASS EXTINCTION EVENT</a:t>
            </a:r>
          </a:p>
          <a:p>
            <a:pPr algn="ctr" eaLnBrk="1" hangingPunct="1">
              <a:spcBef>
                <a:spcPct val="0"/>
              </a:spcBef>
              <a:buFontTx/>
              <a:buNone/>
            </a:pPr>
            <a:endParaRPr lang="en-US" altLang="en-US" sz="2000" b="1" dirty="0">
              <a:solidFill>
                <a:schemeClr val="bg1"/>
              </a:solidFill>
              <a:latin typeface="Book Antiqua" panose="02040602050305030304" pitchFamily="18" charset="0"/>
            </a:endParaRPr>
          </a:p>
          <a:p>
            <a:pPr algn="ctr" eaLnBrk="1" hangingPunct="1">
              <a:spcBef>
                <a:spcPct val="0"/>
              </a:spcBef>
              <a:buFontTx/>
              <a:buNone/>
            </a:pPr>
            <a:r>
              <a:rPr lang="en-US" altLang="en-US" sz="2000" b="1" dirty="0">
                <a:solidFill>
                  <a:srgbClr val="FFFF00"/>
                </a:solidFill>
                <a:latin typeface="Book Antiqua" panose="02040602050305030304" pitchFamily="18" charset="0"/>
              </a:rPr>
              <a:t>OCEAN ACIDIFICATION DUE TO ABSORPTION</a:t>
            </a:r>
          </a:p>
          <a:p>
            <a:pPr algn="ctr" eaLnBrk="1" hangingPunct="1">
              <a:spcBef>
                <a:spcPct val="0"/>
              </a:spcBef>
              <a:buFontTx/>
              <a:buNone/>
            </a:pPr>
            <a:r>
              <a:rPr lang="en-US" altLang="en-US" sz="2000" b="1" dirty="0">
                <a:solidFill>
                  <a:srgbClr val="FFFF00"/>
                </a:solidFill>
                <a:latin typeface="Book Antiqua" panose="02040602050305030304" pitchFamily="18" charset="0"/>
              </a:rPr>
              <a:t>OF CARBON DIOXIDE</a:t>
            </a:r>
          </a:p>
        </p:txBody>
      </p:sp>
    </p:spTree>
    <p:extLst>
      <p:ext uri="{BB962C8B-B14F-4D97-AF65-F5344CB8AC3E}">
        <p14:creationId xmlns:p14="http://schemas.microsoft.com/office/powerpoint/2010/main" val="50321523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ext Box 1026"/>
          <p:cNvSpPr txBox="1">
            <a:spLocks noChangeArrowheads="1"/>
          </p:cNvSpPr>
          <p:nvPr/>
        </p:nvSpPr>
        <p:spPr bwMode="auto">
          <a:xfrm>
            <a:off x="104775" y="1035050"/>
            <a:ext cx="9039225"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dirty="0">
                <a:solidFill>
                  <a:srgbClr val="FFFF00"/>
                </a:solidFill>
                <a:latin typeface="Book Antiqua" panose="02040602050305030304" pitchFamily="18" charset="0"/>
              </a:rPr>
              <a:t>PALEOCENE-EOCENE THERMAL MAXIMUM (PETM)</a:t>
            </a:r>
          </a:p>
          <a:p>
            <a:pPr algn="ctr" eaLnBrk="1" hangingPunct="1">
              <a:spcBef>
                <a:spcPct val="0"/>
              </a:spcBef>
              <a:buFontTx/>
              <a:buNone/>
            </a:pPr>
            <a:r>
              <a:rPr lang="en-US" altLang="en-US" sz="2400" b="1" dirty="0">
                <a:solidFill>
                  <a:srgbClr val="FFFF00"/>
                </a:solidFill>
                <a:latin typeface="Book Antiqua" panose="02040602050305030304" pitchFamily="18" charset="0"/>
              </a:rPr>
              <a:t>55 MILLION YEARS AGO</a:t>
            </a:r>
          </a:p>
          <a:p>
            <a:pPr algn="ctr" eaLnBrk="1" hangingPunct="1">
              <a:spcBef>
                <a:spcPct val="0"/>
              </a:spcBef>
              <a:buFontTx/>
              <a:buNone/>
            </a:pPr>
            <a:endParaRPr lang="en-US" altLang="en-US" sz="2000" b="1" dirty="0">
              <a:solidFill>
                <a:srgbClr val="FFFF00"/>
              </a:solidFill>
              <a:latin typeface="Book Antiqua" panose="02040602050305030304" pitchFamily="18" charset="0"/>
            </a:endParaRPr>
          </a:p>
          <a:p>
            <a:pPr algn="ctr" eaLnBrk="1" hangingPunct="1">
              <a:spcBef>
                <a:spcPct val="0"/>
              </a:spcBef>
              <a:buFontTx/>
              <a:buNone/>
            </a:pPr>
            <a:endParaRPr lang="en-US" altLang="en-US" sz="2000" b="1" dirty="0">
              <a:solidFill>
                <a:srgbClr val="FFFF00"/>
              </a:solidFill>
              <a:latin typeface="Book Antiqua" panose="02040602050305030304" pitchFamily="18" charset="0"/>
            </a:endParaRPr>
          </a:p>
          <a:p>
            <a:pPr algn="ctr" eaLnBrk="1" hangingPunct="1">
              <a:spcBef>
                <a:spcPct val="0"/>
              </a:spcBef>
              <a:buFontTx/>
              <a:buNone/>
            </a:pPr>
            <a:r>
              <a:rPr lang="en-US" altLang="en-US" sz="2000" b="1" dirty="0">
                <a:solidFill>
                  <a:schemeClr val="bg1"/>
                </a:solidFill>
                <a:latin typeface="Book Antiqua" panose="02040602050305030304" pitchFamily="18" charset="0"/>
              </a:rPr>
              <a:t>CAUSED BY EITHER A METHANE FEEDBACK OR AN EXTENDED PERIOD OF VOLCANIC ACTIVITY</a:t>
            </a:r>
          </a:p>
          <a:p>
            <a:pPr algn="ctr" eaLnBrk="1" hangingPunct="1">
              <a:spcBef>
                <a:spcPct val="0"/>
              </a:spcBef>
              <a:buFontTx/>
              <a:buNone/>
            </a:pPr>
            <a:endParaRPr lang="en-US" altLang="en-US" sz="2000" b="1" dirty="0">
              <a:solidFill>
                <a:srgbClr val="FFFF00"/>
              </a:solidFill>
              <a:latin typeface="Book Antiqua" panose="02040602050305030304" pitchFamily="18" charset="0"/>
            </a:endParaRPr>
          </a:p>
          <a:p>
            <a:pPr algn="ctr" eaLnBrk="1" hangingPunct="1">
              <a:spcBef>
                <a:spcPct val="0"/>
              </a:spcBef>
              <a:buFontTx/>
              <a:buNone/>
            </a:pPr>
            <a:r>
              <a:rPr lang="en-US" altLang="en-US" sz="2000" b="1" dirty="0">
                <a:solidFill>
                  <a:schemeClr val="bg1"/>
                </a:solidFill>
                <a:latin typeface="Book Antiqua" panose="02040602050305030304" pitchFamily="18" charset="0"/>
              </a:rPr>
              <a:t>GLOBAL TEMPERATURE ROSE ABOUT 6 C</a:t>
            </a:r>
          </a:p>
          <a:p>
            <a:pPr algn="ctr" eaLnBrk="1" hangingPunct="1">
              <a:spcBef>
                <a:spcPct val="0"/>
              </a:spcBef>
              <a:buFontTx/>
              <a:buNone/>
            </a:pPr>
            <a:endParaRPr lang="en-US" altLang="en-US" sz="2000" b="1" dirty="0">
              <a:solidFill>
                <a:schemeClr val="bg1"/>
              </a:solidFill>
              <a:latin typeface="Book Antiqua" panose="02040602050305030304" pitchFamily="18" charset="0"/>
            </a:endParaRPr>
          </a:p>
          <a:p>
            <a:pPr algn="ctr" eaLnBrk="1" hangingPunct="1">
              <a:spcBef>
                <a:spcPct val="0"/>
              </a:spcBef>
              <a:buFontTx/>
              <a:buNone/>
            </a:pPr>
            <a:r>
              <a:rPr lang="en-US" altLang="en-US" sz="2000" b="1" dirty="0">
                <a:solidFill>
                  <a:schemeClr val="bg1"/>
                </a:solidFill>
                <a:latin typeface="Book Antiqua" panose="02040602050305030304" pitchFamily="18" charset="0"/>
              </a:rPr>
              <a:t>LASTED MILLIONS OF YEARS</a:t>
            </a:r>
          </a:p>
          <a:p>
            <a:pPr algn="ctr" eaLnBrk="1" hangingPunct="1">
              <a:spcBef>
                <a:spcPct val="0"/>
              </a:spcBef>
              <a:buFontTx/>
              <a:buNone/>
            </a:pPr>
            <a:endParaRPr lang="en-US" altLang="en-US" sz="2000" b="1" dirty="0">
              <a:solidFill>
                <a:schemeClr val="bg1"/>
              </a:solidFill>
              <a:latin typeface="Book Antiqua" panose="02040602050305030304" pitchFamily="18" charset="0"/>
            </a:endParaRPr>
          </a:p>
          <a:p>
            <a:pPr algn="ctr" eaLnBrk="1" hangingPunct="1">
              <a:spcBef>
                <a:spcPct val="0"/>
              </a:spcBef>
              <a:buFontTx/>
              <a:buNone/>
            </a:pPr>
            <a:r>
              <a:rPr lang="en-US" altLang="en-US" sz="2000" b="1" dirty="0">
                <a:solidFill>
                  <a:srgbClr val="FFFF00"/>
                </a:solidFill>
                <a:latin typeface="Book Antiqua" panose="02040602050305030304" pitchFamily="18" charset="0"/>
              </a:rPr>
              <a:t>MASS EXTINCTION EVENT</a:t>
            </a:r>
          </a:p>
          <a:p>
            <a:pPr algn="ctr" eaLnBrk="1" hangingPunct="1">
              <a:spcBef>
                <a:spcPct val="0"/>
              </a:spcBef>
              <a:buFontTx/>
              <a:buNone/>
            </a:pPr>
            <a:endParaRPr lang="en-US" altLang="en-US" sz="2000" b="1" dirty="0">
              <a:solidFill>
                <a:schemeClr val="bg1"/>
              </a:solidFill>
              <a:latin typeface="Book Antiqua" panose="02040602050305030304" pitchFamily="18" charset="0"/>
            </a:endParaRPr>
          </a:p>
          <a:p>
            <a:pPr algn="ctr" eaLnBrk="1" hangingPunct="1">
              <a:spcBef>
                <a:spcPct val="0"/>
              </a:spcBef>
              <a:buFontTx/>
              <a:buNone/>
            </a:pPr>
            <a:r>
              <a:rPr lang="en-US" altLang="en-US" sz="2000" b="1" dirty="0">
                <a:solidFill>
                  <a:schemeClr val="bg1"/>
                </a:solidFill>
                <a:latin typeface="Book Antiqua" panose="02040602050305030304" pitchFamily="18" charset="0"/>
              </a:rPr>
              <a:t>OCEAN ACIDIFICATION DUE TO ABSORPTION</a:t>
            </a:r>
          </a:p>
          <a:p>
            <a:pPr algn="ctr" eaLnBrk="1" hangingPunct="1">
              <a:spcBef>
                <a:spcPct val="0"/>
              </a:spcBef>
              <a:buFontTx/>
              <a:buNone/>
            </a:pPr>
            <a:r>
              <a:rPr lang="en-US" altLang="en-US" sz="2000" b="1" dirty="0">
                <a:solidFill>
                  <a:schemeClr val="bg1"/>
                </a:solidFill>
                <a:latin typeface="Book Antiqua" panose="02040602050305030304" pitchFamily="18" charset="0"/>
              </a:rPr>
              <a:t>OF CARBON DIOXIDE</a:t>
            </a:r>
          </a:p>
        </p:txBody>
      </p:sp>
      <p:sp>
        <p:nvSpPr>
          <p:cNvPr id="2" name="Text Box 5">
            <a:extLst>
              <a:ext uri="{FF2B5EF4-FFF2-40B4-BE49-F238E27FC236}">
                <a16:creationId xmlns:a16="http://schemas.microsoft.com/office/drawing/2014/main" id="{78809260-A27F-9941-8A5C-D7188F68D65E}"/>
              </a:ext>
            </a:extLst>
          </p:cNvPr>
          <p:cNvSpPr txBox="1">
            <a:spLocks noChangeArrowheads="1"/>
          </p:cNvSpPr>
          <p:nvPr/>
        </p:nvSpPr>
        <p:spPr bwMode="auto">
          <a:xfrm>
            <a:off x="152400" y="228600"/>
            <a:ext cx="8839200" cy="6494085"/>
          </a:xfrm>
          <a:prstGeom prst="rect">
            <a:avLst/>
          </a:prstGeom>
          <a:solidFill>
            <a:srgbClr val="FFFF00">
              <a:alpha val="95000"/>
            </a:srgbClr>
          </a:solidFill>
          <a:ln w="63500">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b="1" i="1" dirty="0"/>
          </a:p>
          <a:p>
            <a:pPr algn="ctr" eaLnBrk="1" hangingPunct="1">
              <a:spcBef>
                <a:spcPct val="0"/>
              </a:spcBef>
              <a:buFontTx/>
              <a:buNone/>
            </a:pPr>
            <a:r>
              <a:rPr lang="en-US" altLang="en-US" sz="2000" b="1" dirty="0"/>
              <a:t>OCEAN</a:t>
            </a:r>
            <a:r>
              <a:rPr lang="en-US" altLang="en-US" sz="1800" b="1" dirty="0"/>
              <a:t> </a:t>
            </a:r>
            <a:r>
              <a:rPr lang="en-US" altLang="en-US" sz="2000" b="1" dirty="0"/>
              <a:t>ACIDIFICATION</a:t>
            </a:r>
            <a:endParaRPr lang="en-US" altLang="en-US" sz="1800" b="1" dirty="0"/>
          </a:p>
          <a:p>
            <a:pPr algn="ctr" eaLnBrk="1" hangingPunct="1">
              <a:spcBef>
                <a:spcPct val="0"/>
              </a:spcBef>
              <a:buFontTx/>
              <a:buNone/>
            </a:pPr>
            <a:endParaRPr lang="en-US" altLang="en-US" sz="1800" b="1" dirty="0"/>
          </a:p>
          <a:p>
            <a:pPr algn="ctr" eaLnBrk="1" hangingPunct="1">
              <a:spcBef>
                <a:spcPct val="0"/>
              </a:spcBef>
              <a:buFontTx/>
              <a:buNone/>
            </a:pPr>
            <a:r>
              <a:rPr lang="en-US" altLang="en-US" sz="1800" b="1" dirty="0"/>
              <a:t>pH scale describes level of acidity</a:t>
            </a:r>
          </a:p>
          <a:p>
            <a:pPr algn="ctr" eaLnBrk="1" hangingPunct="1">
              <a:spcBef>
                <a:spcPct val="0"/>
              </a:spcBef>
              <a:buFontTx/>
              <a:buNone/>
            </a:pPr>
            <a:endParaRPr lang="en-US" altLang="en-US" sz="1800" b="1" dirty="0"/>
          </a:p>
          <a:p>
            <a:pPr algn="ctr" eaLnBrk="1" hangingPunct="1">
              <a:spcBef>
                <a:spcPct val="0"/>
              </a:spcBef>
              <a:buFontTx/>
              <a:buNone/>
            </a:pPr>
            <a:r>
              <a:rPr lang="en-US" altLang="en-US" sz="1800" b="1" dirty="0"/>
              <a:t>pH = -10 log(c)</a:t>
            </a:r>
          </a:p>
          <a:p>
            <a:pPr algn="ctr" eaLnBrk="1" hangingPunct="1">
              <a:spcBef>
                <a:spcPct val="0"/>
              </a:spcBef>
              <a:buFontTx/>
              <a:buNone/>
            </a:pPr>
            <a:endParaRPr lang="en-US" altLang="en-US" sz="1800" b="1" dirty="0"/>
          </a:p>
          <a:p>
            <a:pPr algn="ctr" eaLnBrk="1" hangingPunct="1">
              <a:spcBef>
                <a:spcPct val="0"/>
              </a:spcBef>
              <a:buFontTx/>
              <a:buNone/>
            </a:pPr>
            <a:r>
              <a:rPr lang="en-US" altLang="en-US" sz="1800" b="1" dirty="0"/>
              <a:t>c = concentration of hydrogen ions in moles/liter</a:t>
            </a:r>
          </a:p>
          <a:p>
            <a:pPr algn="ctr" eaLnBrk="1" hangingPunct="1">
              <a:spcBef>
                <a:spcPct val="0"/>
              </a:spcBef>
              <a:buFontTx/>
              <a:buNone/>
            </a:pPr>
            <a:endParaRPr lang="en-US" altLang="en-US" sz="1800" b="1" dirty="0"/>
          </a:p>
          <a:p>
            <a:pPr algn="ctr" eaLnBrk="1" hangingPunct="1">
              <a:spcBef>
                <a:spcPct val="0"/>
              </a:spcBef>
              <a:buFontTx/>
              <a:buNone/>
            </a:pPr>
            <a:r>
              <a:rPr lang="en-US" altLang="en-US" sz="1800" b="1" dirty="0"/>
              <a:t>pH = 0:  Highly acidic</a:t>
            </a:r>
          </a:p>
          <a:p>
            <a:pPr algn="ctr" eaLnBrk="1" hangingPunct="1">
              <a:spcBef>
                <a:spcPct val="0"/>
              </a:spcBef>
              <a:buFontTx/>
              <a:buNone/>
            </a:pPr>
            <a:r>
              <a:rPr lang="en-US" altLang="en-US" sz="1800" b="1" dirty="0"/>
              <a:t>pH = 7:  Neutral</a:t>
            </a:r>
          </a:p>
          <a:p>
            <a:pPr algn="ctr" eaLnBrk="1" hangingPunct="1">
              <a:spcBef>
                <a:spcPct val="0"/>
              </a:spcBef>
              <a:buFontTx/>
              <a:buNone/>
            </a:pPr>
            <a:r>
              <a:rPr lang="en-US" altLang="en-US" sz="1800" b="1" dirty="0"/>
              <a:t>pH = 14:  Highly basic</a:t>
            </a:r>
          </a:p>
          <a:p>
            <a:pPr algn="ctr" eaLnBrk="1" hangingPunct="1">
              <a:spcBef>
                <a:spcPct val="0"/>
              </a:spcBef>
              <a:buFontTx/>
              <a:buNone/>
            </a:pPr>
            <a:endParaRPr lang="en-US" altLang="en-US" sz="1800" b="1" dirty="0"/>
          </a:p>
          <a:p>
            <a:pPr algn="ctr" eaLnBrk="1" hangingPunct="1">
              <a:spcBef>
                <a:spcPct val="0"/>
              </a:spcBef>
              <a:buFontTx/>
              <a:buNone/>
            </a:pPr>
            <a:r>
              <a:rPr lang="en-US" altLang="en-US" sz="1800" b="1" dirty="0"/>
              <a:t>Seawater is naturally somewhat basic:  pH = ~8.14 – 8.25</a:t>
            </a:r>
          </a:p>
          <a:p>
            <a:pPr algn="ctr" eaLnBrk="1" hangingPunct="1">
              <a:spcBef>
                <a:spcPct val="0"/>
              </a:spcBef>
              <a:buFontTx/>
              <a:buNone/>
            </a:pPr>
            <a:endParaRPr lang="en-US" altLang="en-US" sz="1800" b="1" dirty="0"/>
          </a:p>
          <a:p>
            <a:pPr algn="ctr" eaLnBrk="1" hangingPunct="1">
              <a:spcBef>
                <a:spcPct val="0"/>
              </a:spcBef>
              <a:buFontTx/>
              <a:buNone/>
            </a:pPr>
            <a:r>
              <a:rPr lang="en-US" altLang="en-US" sz="1800" b="1" dirty="0"/>
              <a:t>During PETM, ocean absorbed excess carbon dioxide from atmosphere; pH was reduced</a:t>
            </a:r>
          </a:p>
          <a:p>
            <a:pPr algn="ctr" eaLnBrk="1" hangingPunct="1">
              <a:spcBef>
                <a:spcPct val="0"/>
              </a:spcBef>
              <a:buFontTx/>
              <a:buNone/>
            </a:pPr>
            <a:endParaRPr lang="en-US" altLang="en-US" sz="1800" b="1" dirty="0"/>
          </a:p>
          <a:p>
            <a:pPr algn="ctr" eaLnBrk="1" hangingPunct="1">
              <a:spcBef>
                <a:spcPct val="0"/>
              </a:spcBef>
              <a:buFontTx/>
              <a:buNone/>
            </a:pPr>
            <a:r>
              <a:rPr lang="en-US" altLang="en-US" sz="1800" b="1" dirty="0"/>
              <a:t>Seawater + carbon dioxide = carbonic acid</a:t>
            </a:r>
          </a:p>
          <a:p>
            <a:pPr algn="ctr" eaLnBrk="1" hangingPunct="1">
              <a:spcBef>
                <a:spcPct val="0"/>
              </a:spcBef>
              <a:buFontTx/>
              <a:buNone/>
            </a:pPr>
            <a:endParaRPr lang="en-US" altLang="en-US" sz="1800" b="1" dirty="0"/>
          </a:p>
          <a:p>
            <a:pPr algn="ctr" eaLnBrk="1" hangingPunct="1">
              <a:spcBef>
                <a:spcPct val="0"/>
              </a:spcBef>
              <a:buFontTx/>
              <a:buNone/>
            </a:pPr>
            <a:r>
              <a:rPr lang="en-US" altLang="en-US" sz="1800" b="1" dirty="0"/>
              <a:t>This reduces availability of calcium carbonate (CaCO3), which is main building block of shells and skeletons</a:t>
            </a:r>
            <a:endParaRPr lang="en-US" altLang="en-US" sz="1800" dirty="0"/>
          </a:p>
          <a:p>
            <a:pPr algn="ctr" eaLnBrk="1" hangingPunct="1">
              <a:spcBef>
                <a:spcPct val="0"/>
              </a:spcBef>
              <a:buFontTx/>
              <a:buNone/>
            </a:pPr>
            <a:endParaRPr lang="en-US" altLang="en-US" sz="1800" b="1" dirty="0"/>
          </a:p>
        </p:txBody>
      </p:sp>
    </p:spTree>
    <p:extLst>
      <p:ext uri="{BB962C8B-B14F-4D97-AF65-F5344CB8AC3E}">
        <p14:creationId xmlns:p14="http://schemas.microsoft.com/office/powerpoint/2010/main" val="397397193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ext Box 1026"/>
          <p:cNvSpPr txBox="1">
            <a:spLocks noChangeArrowheads="1"/>
          </p:cNvSpPr>
          <p:nvPr/>
        </p:nvSpPr>
        <p:spPr bwMode="auto">
          <a:xfrm>
            <a:off x="104775" y="1035050"/>
            <a:ext cx="9039225"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dirty="0">
                <a:solidFill>
                  <a:srgbClr val="FFFF00"/>
                </a:solidFill>
                <a:latin typeface="Book Antiqua" panose="02040602050305030304" pitchFamily="18" charset="0"/>
              </a:rPr>
              <a:t>PALEOCENE-EOCENE THERMAL MAXIMUM (PETM)</a:t>
            </a:r>
          </a:p>
          <a:p>
            <a:pPr algn="ctr" eaLnBrk="1" hangingPunct="1">
              <a:spcBef>
                <a:spcPct val="0"/>
              </a:spcBef>
              <a:buFontTx/>
              <a:buNone/>
            </a:pPr>
            <a:r>
              <a:rPr lang="en-US" altLang="en-US" sz="2400" b="1" dirty="0">
                <a:solidFill>
                  <a:srgbClr val="FFFF00"/>
                </a:solidFill>
                <a:latin typeface="Book Antiqua" panose="02040602050305030304" pitchFamily="18" charset="0"/>
              </a:rPr>
              <a:t>55 MILLION YEARS AGO</a:t>
            </a:r>
          </a:p>
          <a:p>
            <a:pPr algn="ctr" eaLnBrk="1" hangingPunct="1">
              <a:spcBef>
                <a:spcPct val="0"/>
              </a:spcBef>
              <a:buFontTx/>
              <a:buNone/>
            </a:pPr>
            <a:endParaRPr lang="en-US" altLang="en-US" sz="2000" b="1" dirty="0">
              <a:solidFill>
                <a:srgbClr val="FFFF00"/>
              </a:solidFill>
              <a:latin typeface="Book Antiqua" panose="02040602050305030304" pitchFamily="18" charset="0"/>
            </a:endParaRPr>
          </a:p>
          <a:p>
            <a:pPr algn="ctr" eaLnBrk="1" hangingPunct="1">
              <a:spcBef>
                <a:spcPct val="0"/>
              </a:spcBef>
              <a:buFontTx/>
              <a:buNone/>
            </a:pPr>
            <a:endParaRPr lang="en-US" altLang="en-US" sz="2000" b="1" dirty="0">
              <a:solidFill>
                <a:srgbClr val="FFFF00"/>
              </a:solidFill>
              <a:latin typeface="Book Antiqua" panose="02040602050305030304" pitchFamily="18" charset="0"/>
            </a:endParaRPr>
          </a:p>
          <a:p>
            <a:pPr algn="ctr" eaLnBrk="1" hangingPunct="1">
              <a:spcBef>
                <a:spcPct val="0"/>
              </a:spcBef>
              <a:buFontTx/>
              <a:buNone/>
            </a:pPr>
            <a:r>
              <a:rPr lang="en-US" altLang="en-US" sz="2000" b="1" dirty="0">
                <a:solidFill>
                  <a:schemeClr val="bg1"/>
                </a:solidFill>
                <a:latin typeface="Book Antiqua" panose="02040602050305030304" pitchFamily="18" charset="0"/>
              </a:rPr>
              <a:t>CAUSED BY EITHER A METHANE FEEDBACK OR AN EXTENDED PERIOD OF VOLCANIC ACTIVITY</a:t>
            </a:r>
          </a:p>
          <a:p>
            <a:pPr algn="ctr" eaLnBrk="1" hangingPunct="1">
              <a:spcBef>
                <a:spcPct val="0"/>
              </a:spcBef>
              <a:buFontTx/>
              <a:buNone/>
            </a:pPr>
            <a:endParaRPr lang="en-US" altLang="en-US" sz="2000" b="1" dirty="0">
              <a:solidFill>
                <a:srgbClr val="FFFF00"/>
              </a:solidFill>
              <a:latin typeface="Book Antiqua" panose="02040602050305030304" pitchFamily="18" charset="0"/>
            </a:endParaRPr>
          </a:p>
          <a:p>
            <a:pPr algn="ctr" eaLnBrk="1" hangingPunct="1">
              <a:spcBef>
                <a:spcPct val="0"/>
              </a:spcBef>
              <a:buFontTx/>
              <a:buNone/>
            </a:pPr>
            <a:r>
              <a:rPr lang="en-US" altLang="en-US" sz="2000" b="1" dirty="0">
                <a:solidFill>
                  <a:schemeClr val="bg1"/>
                </a:solidFill>
                <a:latin typeface="Book Antiqua" panose="02040602050305030304" pitchFamily="18" charset="0"/>
              </a:rPr>
              <a:t>GLOBAL TEMPERATURE ROSE ABOUT 6 C</a:t>
            </a:r>
          </a:p>
          <a:p>
            <a:pPr algn="ctr" eaLnBrk="1" hangingPunct="1">
              <a:spcBef>
                <a:spcPct val="0"/>
              </a:spcBef>
              <a:buFontTx/>
              <a:buNone/>
            </a:pPr>
            <a:endParaRPr lang="en-US" altLang="en-US" sz="2000" b="1" dirty="0">
              <a:solidFill>
                <a:schemeClr val="bg1"/>
              </a:solidFill>
              <a:latin typeface="Book Antiqua" panose="02040602050305030304" pitchFamily="18" charset="0"/>
            </a:endParaRPr>
          </a:p>
          <a:p>
            <a:pPr algn="ctr" eaLnBrk="1" hangingPunct="1">
              <a:spcBef>
                <a:spcPct val="0"/>
              </a:spcBef>
              <a:buFontTx/>
              <a:buNone/>
            </a:pPr>
            <a:r>
              <a:rPr lang="en-US" altLang="en-US" sz="2000" b="1" dirty="0">
                <a:solidFill>
                  <a:schemeClr val="bg1"/>
                </a:solidFill>
                <a:latin typeface="Book Antiqua" panose="02040602050305030304" pitchFamily="18" charset="0"/>
              </a:rPr>
              <a:t>LASTED MILLIONS OF YEARS</a:t>
            </a:r>
          </a:p>
          <a:p>
            <a:pPr algn="ctr" eaLnBrk="1" hangingPunct="1">
              <a:spcBef>
                <a:spcPct val="0"/>
              </a:spcBef>
              <a:buFontTx/>
              <a:buNone/>
            </a:pPr>
            <a:endParaRPr lang="en-US" altLang="en-US" sz="2000" b="1" dirty="0">
              <a:solidFill>
                <a:schemeClr val="bg1"/>
              </a:solidFill>
              <a:latin typeface="Book Antiqua" panose="02040602050305030304" pitchFamily="18" charset="0"/>
            </a:endParaRPr>
          </a:p>
          <a:p>
            <a:pPr algn="ctr" eaLnBrk="1" hangingPunct="1">
              <a:spcBef>
                <a:spcPct val="0"/>
              </a:spcBef>
              <a:buFontTx/>
              <a:buNone/>
            </a:pPr>
            <a:r>
              <a:rPr lang="en-US" altLang="en-US" sz="2000" b="1" dirty="0">
                <a:solidFill>
                  <a:srgbClr val="FFFF00"/>
                </a:solidFill>
                <a:latin typeface="Book Antiqua" panose="02040602050305030304" pitchFamily="18" charset="0"/>
              </a:rPr>
              <a:t>MASS EXTINCTION EVENT</a:t>
            </a:r>
          </a:p>
          <a:p>
            <a:pPr algn="ctr" eaLnBrk="1" hangingPunct="1">
              <a:spcBef>
                <a:spcPct val="0"/>
              </a:spcBef>
              <a:buFontTx/>
              <a:buNone/>
            </a:pPr>
            <a:endParaRPr lang="en-US" altLang="en-US" sz="2000" b="1" dirty="0">
              <a:solidFill>
                <a:schemeClr val="bg1"/>
              </a:solidFill>
              <a:latin typeface="Book Antiqua" panose="02040602050305030304" pitchFamily="18" charset="0"/>
            </a:endParaRPr>
          </a:p>
          <a:p>
            <a:pPr algn="ctr" eaLnBrk="1" hangingPunct="1">
              <a:spcBef>
                <a:spcPct val="0"/>
              </a:spcBef>
              <a:buFontTx/>
              <a:buNone/>
            </a:pPr>
            <a:r>
              <a:rPr lang="en-US" altLang="en-US" sz="2000" b="1" dirty="0">
                <a:solidFill>
                  <a:schemeClr val="bg1"/>
                </a:solidFill>
                <a:latin typeface="Book Antiqua" panose="02040602050305030304" pitchFamily="18" charset="0"/>
              </a:rPr>
              <a:t>OCEAN ACIDIFICATION DUE TO ABSORPTION</a:t>
            </a:r>
          </a:p>
          <a:p>
            <a:pPr algn="ctr" eaLnBrk="1" hangingPunct="1">
              <a:spcBef>
                <a:spcPct val="0"/>
              </a:spcBef>
              <a:buFontTx/>
              <a:buNone/>
            </a:pPr>
            <a:r>
              <a:rPr lang="en-US" altLang="en-US" sz="2000" b="1" dirty="0">
                <a:solidFill>
                  <a:schemeClr val="bg1"/>
                </a:solidFill>
                <a:latin typeface="Book Antiqua" panose="02040602050305030304" pitchFamily="18" charset="0"/>
              </a:rPr>
              <a:t>OF CARBON DIOXIDE</a:t>
            </a:r>
          </a:p>
        </p:txBody>
      </p:sp>
      <p:sp>
        <p:nvSpPr>
          <p:cNvPr id="2" name="Text Box 5">
            <a:extLst>
              <a:ext uri="{FF2B5EF4-FFF2-40B4-BE49-F238E27FC236}">
                <a16:creationId xmlns:a16="http://schemas.microsoft.com/office/drawing/2014/main" id="{78809260-A27F-9941-8A5C-D7188F68D65E}"/>
              </a:ext>
            </a:extLst>
          </p:cNvPr>
          <p:cNvSpPr txBox="1">
            <a:spLocks noChangeArrowheads="1"/>
          </p:cNvSpPr>
          <p:nvPr/>
        </p:nvSpPr>
        <p:spPr bwMode="auto">
          <a:xfrm>
            <a:off x="152400" y="228600"/>
            <a:ext cx="8839200" cy="6494085"/>
          </a:xfrm>
          <a:prstGeom prst="rect">
            <a:avLst/>
          </a:prstGeom>
          <a:solidFill>
            <a:srgbClr val="FFFF00">
              <a:alpha val="95000"/>
            </a:srgbClr>
          </a:solidFill>
          <a:ln w="63500">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b="1" i="1" dirty="0"/>
          </a:p>
          <a:p>
            <a:pPr algn="ctr" eaLnBrk="1" hangingPunct="1">
              <a:spcBef>
                <a:spcPct val="0"/>
              </a:spcBef>
              <a:buFontTx/>
              <a:buNone/>
            </a:pPr>
            <a:r>
              <a:rPr lang="en-US" altLang="en-US" sz="2000" b="1" dirty="0"/>
              <a:t>OCEAN</a:t>
            </a:r>
            <a:r>
              <a:rPr lang="en-US" altLang="en-US" sz="1800" b="1" dirty="0"/>
              <a:t> </a:t>
            </a:r>
            <a:r>
              <a:rPr lang="en-US" altLang="en-US" sz="2000" b="1" dirty="0"/>
              <a:t>ACIDIFICATION</a:t>
            </a:r>
            <a:endParaRPr lang="en-US" altLang="en-US" sz="1800" b="1" dirty="0"/>
          </a:p>
          <a:p>
            <a:pPr algn="ctr" eaLnBrk="1" hangingPunct="1">
              <a:spcBef>
                <a:spcPct val="0"/>
              </a:spcBef>
              <a:buFontTx/>
              <a:buNone/>
            </a:pPr>
            <a:endParaRPr lang="en-US" altLang="en-US" sz="1800" b="1" dirty="0"/>
          </a:p>
          <a:p>
            <a:pPr algn="ctr" eaLnBrk="1" hangingPunct="1">
              <a:spcBef>
                <a:spcPct val="0"/>
              </a:spcBef>
              <a:buFontTx/>
              <a:buNone/>
            </a:pPr>
            <a:r>
              <a:rPr lang="en-US" altLang="en-US" sz="1800" b="1" u="sng" dirty="0"/>
              <a:t>Same thing is occurring now</a:t>
            </a:r>
          </a:p>
          <a:p>
            <a:pPr algn="ctr" eaLnBrk="1" hangingPunct="1">
              <a:spcBef>
                <a:spcPct val="0"/>
              </a:spcBef>
              <a:buFontTx/>
              <a:buNone/>
            </a:pPr>
            <a:endParaRPr lang="en-US" altLang="en-US" sz="1800" b="1" dirty="0"/>
          </a:p>
          <a:p>
            <a:pPr algn="ctr" eaLnBrk="1" hangingPunct="1">
              <a:spcBef>
                <a:spcPct val="0"/>
              </a:spcBef>
              <a:buFontTx/>
              <a:buNone/>
            </a:pPr>
            <a:r>
              <a:rPr lang="en-US" altLang="en-US" sz="1800" b="1" dirty="0"/>
              <a:t>Ocean has absorbed 175 +/- 35 Gigatons of excess carbon since 1850; more than 2/3 of this since 1960</a:t>
            </a:r>
          </a:p>
          <a:p>
            <a:pPr algn="ctr" eaLnBrk="1" hangingPunct="1">
              <a:spcBef>
                <a:spcPct val="0"/>
              </a:spcBef>
              <a:buFontTx/>
              <a:buNone/>
            </a:pPr>
            <a:endParaRPr lang="en-US" altLang="en-US" sz="1800" b="1" dirty="0"/>
          </a:p>
          <a:p>
            <a:pPr algn="ctr" eaLnBrk="1" hangingPunct="1">
              <a:spcBef>
                <a:spcPct val="0"/>
              </a:spcBef>
              <a:buFontTx/>
              <a:buNone/>
            </a:pPr>
            <a:r>
              <a:rPr lang="en-US" altLang="en-US" sz="1800" b="1" dirty="0"/>
              <a:t>Result:</a:t>
            </a:r>
          </a:p>
          <a:p>
            <a:pPr algn="ctr" eaLnBrk="1" hangingPunct="1">
              <a:spcBef>
                <a:spcPct val="0"/>
              </a:spcBef>
              <a:buFontTx/>
              <a:buNone/>
            </a:pPr>
            <a:endParaRPr lang="en-US" altLang="en-US" sz="1800" b="1" dirty="0"/>
          </a:p>
          <a:p>
            <a:pPr algn="ctr" eaLnBrk="1" hangingPunct="1">
              <a:spcBef>
                <a:spcPct val="0"/>
              </a:spcBef>
              <a:buFontTx/>
              <a:buNone/>
            </a:pPr>
            <a:endParaRPr lang="en-US" altLang="en-US" sz="1800" b="1" dirty="0"/>
          </a:p>
          <a:p>
            <a:pPr algn="ctr" eaLnBrk="1" hangingPunct="1">
              <a:spcBef>
                <a:spcPct val="0"/>
              </a:spcBef>
              <a:buFontTx/>
              <a:buNone/>
            </a:pPr>
            <a:endParaRPr lang="en-US" altLang="en-US" sz="1800" b="1" dirty="0"/>
          </a:p>
          <a:p>
            <a:pPr algn="ctr" eaLnBrk="1" hangingPunct="1">
              <a:spcBef>
                <a:spcPct val="0"/>
              </a:spcBef>
              <a:buFontTx/>
              <a:buNone/>
            </a:pPr>
            <a:endParaRPr lang="en-US" altLang="en-US" sz="1800" b="1" dirty="0"/>
          </a:p>
          <a:p>
            <a:pPr algn="ctr" eaLnBrk="1" hangingPunct="1">
              <a:spcBef>
                <a:spcPct val="0"/>
              </a:spcBef>
              <a:buFontTx/>
              <a:buNone/>
            </a:pPr>
            <a:endParaRPr lang="en-US" altLang="en-US" sz="1800" b="1" dirty="0"/>
          </a:p>
          <a:p>
            <a:pPr algn="ctr" eaLnBrk="1" hangingPunct="1">
              <a:spcBef>
                <a:spcPct val="0"/>
              </a:spcBef>
              <a:buFontTx/>
              <a:buNone/>
            </a:pPr>
            <a:endParaRPr lang="en-US" altLang="en-US" sz="1800" b="1" dirty="0"/>
          </a:p>
          <a:p>
            <a:pPr algn="ctr" eaLnBrk="1" hangingPunct="1">
              <a:spcBef>
                <a:spcPct val="0"/>
              </a:spcBef>
              <a:buFontTx/>
              <a:buNone/>
            </a:pPr>
            <a:endParaRPr lang="en-US" altLang="en-US" sz="1800" b="1" dirty="0"/>
          </a:p>
          <a:p>
            <a:pPr algn="ctr" eaLnBrk="1" hangingPunct="1">
              <a:spcBef>
                <a:spcPct val="0"/>
              </a:spcBef>
              <a:buFontTx/>
              <a:buNone/>
            </a:pPr>
            <a:endParaRPr lang="en-US" altLang="en-US" sz="1800" b="1" dirty="0"/>
          </a:p>
          <a:p>
            <a:pPr algn="ctr" eaLnBrk="1" hangingPunct="1">
              <a:spcBef>
                <a:spcPct val="0"/>
              </a:spcBef>
              <a:buFontTx/>
              <a:buNone/>
            </a:pPr>
            <a:endParaRPr lang="en-US" altLang="en-US" sz="1800" b="1" dirty="0"/>
          </a:p>
          <a:p>
            <a:pPr algn="ctr" eaLnBrk="1" hangingPunct="1">
              <a:spcBef>
                <a:spcPct val="0"/>
              </a:spcBef>
              <a:buFontTx/>
              <a:buNone/>
            </a:pPr>
            <a:endParaRPr lang="en-US" altLang="en-US" sz="1800" b="1" dirty="0"/>
          </a:p>
          <a:p>
            <a:pPr algn="ctr" eaLnBrk="1" hangingPunct="1">
              <a:spcBef>
                <a:spcPct val="0"/>
              </a:spcBef>
              <a:buFontTx/>
              <a:buNone/>
            </a:pPr>
            <a:endParaRPr lang="en-US" altLang="en-US" sz="1800" b="1" dirty="0"/>
          </a:p>
          <a:p>
            <a:pPr algn="ctr" eaLnBrk="1" hangingPunct="1">
              <a:spcBef>
                <a:spcPct val="0"/>
              </a:spcBef>
              <a:buFontTx/>
              <a:buNone/>
            </a:pPr>
            <a:endParaRPr lang="en-US" altLang="en-US" sz="1800" b="1" dirty="0"/>
          </a:p>
          <a:p>
            <a:pPr algn="ctr" eaLnBrk="1" hangingPunct="1">
              <a:spcBef>
                <a:spcPct val="0"/>
              </a:spcBef>
              <a:buFontTx/>
              <a:buNone/>
            </a:pPr>
            <a:endParaRPr lang="en-US" altLang="en-US" sz="1800" dirty="0"/>
          </a:p>
          <a:p>
            <a:pPr algn="ctr" eaLnBrk="1" hangingPunct="1">
              <a:spcBef>
                <a:spcPct val="0"/>
              </a:spcBef>
              <a:buFontTx/>
              <a:buNone/>
            </a:pPr>
            <a:endParaRPr lang="en-US" altLang="en-US" sz="1800" b="1" dirty="0"/>
          </a:p>
        </p:txBody>
      </p:sp>
      <p:pic>
        <p:nvPicPr>
          <p:cNvPr id="4" name="Picture 3" descr="Chart, line chart&#10;&#10;Description automatically generated">
            <a:extLst>
              <a:ext uri="{FF2B5EF4-FFF2-40B4-BE49-F238E27FC236}">
                <a16:creationId xmlns:a16="http://schemas.microsoft.com/office/drawing/2014/main" id="{6B1F0753-CC2A-D16C-B04F-5A48355CF0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1669" y="2819400"/>
            <a:ext cx="5300662" cy="3741643"/>
          </a:xfrm>
          <a:prstGeom prst="rect">
            <a:avLst/>
          </a:prstGeom>
          <a:ln w="25400">
            <a:solidFill>
              <a:schemeClr val="tx1"/>
            </a:solidFill>
          </a:ln>
          <a:effectLst>
            <a:outerShdw blurRad="50800" dist="38100" dir="2700000" algn="tl" rotWithShape="0">
              <a:prstClr val="black">
                <a:alpha val="40000"/>
              </a:prstClr>
            </a:outerShdw>
          </a:effectLst>
        </p:spPr>
      </p:pic>
      <p:sp>
        <p:nvSpPr>
          <p:cNvPr id="3" name="Rectangle 2">
            <a:extLst>
              <a:ext uri="{FF2B5EF4-FFF2-40B4-BE49-F238E27FC236}">
                <a16:creationId xmlns:a16="http://schemas.microsoft.com/office/drawing/2014/main" id="{7DBE5774-DAFA-6F2C-D7BA-77E3B5A62C1E}"/>
              </a:ext>
            </a:extLst>
          </p:cNvPr>
          <p:cNvSpPr/>
          <p:nvPr/>
        </p:nvSpPr>
        <p:spPr bwMode="auto">
          <a:xfrm>
            <a:off x="1752600" y="6248400"/>
            <a:ext cx="1371600" cy="312643"/>
          </a:xfrm>
          <a:prstGeom prst="rect">
            <a:avLst/>
          </a:prstGeom>
          <a:noFill/>
          <a:ln w="19050"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bg1"/>
              </a:solidFill>
              <a:effectLst/>
              <a:latin typeface="Arial" charset="0"/>
            </a:endParaRPr>
          </a:p>
        </p:txBody>
      </p:sp>
    </p:spTree>
    <p:extLst>
      <p:ext uri="{BB962C8B-B14F-4D97-AF65-F5344CB8AC3E}">
        <p14:creationId xmlns:p14="http://schemas.microsoft.com/office/powerpoint/2010/main" val="30202615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Box 4"/>
          <p:cNvSpPr txBox="1">
            <a:spLocks noChangeArrowheads="1"/>
          </p:cNvSpPr>
          <p:nvPr/>
        </p:nvSpPr>
        <p:spPr bwMode="auto">
          <a:xfrm>
            <a:off x="533400" y="1295400"/>
            <a:ext cx="80772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b="1">
                <a:solidFill>
                  <a:schemeClr val="bg1"/>
                </a:solidFill>
                <a:latin typeface="Book Antiqua" panose="02040602050305030304" pitchFamily="18" charset="0"/>
              </a:rPr>
              <a:t>Physical science is not “belief” or ideology</a:t>
            </a:r>
          </a:p>
          <a:p>
            <a:pPr algn="ctr" eaLnBrk="1" hangingPunct="1">
              <a:spcBef>
                <a:spcPct val="0"/>
              </a:spcBef>
              <a:buFontTx/>
              <a:buNone/>
            </a:pPr>
            <a:endParaRPr lang="en-US" altLang="en-US" sz="3600" b="1">
              <a:solidFill>
                <a:srgbClr val="FFFF00"/>
              </a:solidFill>
              <a:latin typeface="Book Antiqua" panose="02040602050305030304" pitchFamily="18" charset="0"/>
            </a:endParaRPr>
          </a:p>
          <a:p>
            <a:pPr algn="ctr" eaLnBrk="1" hangingPunct="1">
              <a:spcBef>
                <a:spcPct val="0"/>
              </a:spcBef>
              <a:buFontTx/>
              <a:buNone/>
            </a:pPr>
            <a:endParaRPr lang="en-US" altLang="en-US" sz="3600" b="1">
              <a:solidFill>
                <a:srgbClr val="FFFF00"/>
              </a:solidFill>
              <a:latin typeface="Book Antiqua" panose="02040602050305030304" pitchFamily="18" charset="0"/>
            </a:endParaRPr>
          </a:p>
          <a:p>
            <a:pPr algn="ctr" eaLnBrk="1" hangingPunct="1">
              <a:spcBef>
                <a:spcPct val="0"/>
              </a:spcBef>
              <a:buFontTx/>
              <a:buNone/>
            </a:pPr>
            <a:r>
              <a:rPr lang="en-US" altLang="en-US" sz="3600" b="1">
                <a:solidFill>
                  <a:schemeClr val="bg1"/>
                </a:solidFill>
                <a:latin typeface="Book Antiqua" panose="02040602050305030304" pitchFamily="18" charset="0"/>
              </a:rPr>
              <a:t>Conclusions are logically drawn from results, derived by the careful analysis of data to answer specific questions</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ext Box 1026"/>
          <p:cNvSpPr txBox="1">
            <a:spLocks noChangeArrowheads="1"/>
          </p:cNvSpPr>
          <p:nvPr/>
        </p:nvSpPr>
        <p:spPr bwMode="auto">
          <a:xfrm>
            <a:off x="104775" y="1035050"/>
            <a:ext cx="9039225"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a:solidFill>
                  <a:srgbClr val="FFFF00"/>
                </a:solidFill>
                <a:latin typeface="Book Antiqua" panose="02040602050305030304" pitchFamily="18" charset="0"/>
              </a:rPr>
              <a:t>PALEOCENE-EOCENE THERMAL MAXIMUM (PETM)</a:t>
            </a:r>
          </a:p>
          <a:p>
            <a:pPr algn="ctr" eaLnBrk="1" hangingPunct="1">
              <a:spcBef>
                <a:spcPct val="0"/>
              </a:spcBef>
              <a:buFontTx/>
              <a:buNone/>
            </a:pPr>
            <a:r>
              <a:rPr lang="en-US" altLang="en-US" sz="2400" b="1">
                <a:solidFill>
                  <a:srgbClr val="FFFF00"/>
                </a:solidFill>
                <a:latin typeface="Book Antiqua" panose="02040602050305030304" pitchFamily="18" charset="0"/>
              </a:rPr>
              <a:t>55 MILLION YEARS AGO</a:t>
            </a:r>
          </a:p>
          <a:p>
            <a:pPr algn="ctr" eaLnBrk="1" hangingPunct="1">
              <a:spcBef>
                <a:spcPct val="0"/>
              </a:spcBef>
              <a:buFontTx/>
              <a:buNone/>
            </a:pPr>
            <a:endParaRPr lang="en-US" altLang="en-US" sz="2000" b="1">
              <a:solidFill>
                <a:srgbClr val="FFFF00"/>
              </a:solidFill>
              <a:latin typeface="Book Antiqua" panose="02040602050305030304" pitchFamily="18" charset="0"/>
            </a:endParaRPr>
          </a:p>
          <a:p>
            <a:pPr algn="ctr" eaLnBrk="1" hangingPunct="1">
              <a:spcBef>
                <a:spcPct val="0"/>
              </a:spcBef>
              <a:buFontTx/>
              <a:buNone/>
            </a:pPr>
            <a:endParaRPr lang="en-US" altLang="en-US" sz="2000" b="1">
              <a:solidFill>
                <a:srgbClr val="FFFF00"/>
              </a:solidFill>
              <a:latin typeface="Book Antiqua" panose="02040602050305030304" pitchFamily="18" charset="0"/>
            </a:endParaRPr>
          </a:p>
          <a:p>
            <a:pPr algn="ctr" eaLnBrk="1" hangingPunct="1">
              <a:spcBef>
                <a:spcPct val="0"/>
              </a:spcBef>
              <a:buFontTx/>
              <a:buNone/>
            </a:pPr>
            <a:r>
              <a:rPr lang="en-US" altLang="en-US" sz="2000" b="1">
                <a:solidFill>
                  <a:schemeClr val="bg1"/>
                </a:solidFill>
                <a:latin typeface="Book Antiqua" panose="02040602050305030304" pitchFamily="18" charset="0"/>
              </a:rPr>
              <a:t>PROBABLY CAUSED BY A METHANE FEEDBACK</a:t>
            </a:r>
          </a:p>
          <a:p>
            <a:pPr algn="ctr" eaLnBrk="1" hangingPunct="1">
              <a:spcBef>
                <a:spcPct val="0"/>
              </a:spcBef>
              <a:buFontTx/>
              <a:buNone/>
            </a:pPr>
            <a:endParaRPr lang="en-US" altLang="en-US" sz="2000" b="1">
              <a:solidFill>
                <a:srgbClr val="FFFF00"/>
              </a:solidFill>
              <a:latin typeface="Book Antiqua" panose="02040602050305030304" pitchFamily="18" charset="0"/>
            </a:endParaRPr>
          </a:p>
          <a:p>
            <a:pPr algn="ctr" eaLnBrk="1" hangingPunct="1">
              <a:spcBef>
                <a:spcPct val="0"/>
              </a:spcBef>
              <a:buFontTx/>
              <a:buNone/>
            </a:pPr>
            <a:r>
              <a:rPr lang="en-US" altLang="en-US" sz="2000" b="1">
                <a:solidFill>
                  <a:schemeClr val="bg1"/>
                </a:solidFill>
                <a:latin typeface="Book Antiqua" panose="02040602050305030304" pitchFamily="18" charset="0"/>
              </a:rPr>
              <a:t>GLOBAL TEMPERATURE ROSE ABOUT 6 C</a:t>
            </a:r>
          </a:p>
          <a:p>
            <a:pPr algn="ctr" eaLnBrk="1" hangingPunct="1">
              <a:spcBef>
                <a:spcPct val="0"/>
              </a:spcBef>
              <a:buFontTx/>
              <a:buNone/>
            </a:pPr>
            <a:r>
              <a:rPr lang="en-US" altLang="en-US" sz="2000" b="1">
                <a:solidFill>
                  <a:schemeClr val="bg1"/>
                </a:solidFill>
                <a:latin typeface="Book Antiqua" panose="02040602050305030304" pitchFamily="18" charset="0"/>
              </a:rPr>
              <a:t>OVER A PERIOD OF 20,000 YEARS</a:t>
            </a:r>
          </a:p>
          <a:p>
            <a:pPr algn="ctr" eaLnBrk="1" hangingPunct="1">
              <a:spcBef>
                <a:spcPct val="0"/>
              </a:spcBef>
              <a:buFontTx/>
              <a:buNone/>
            </a:pPr>
            <a:endParaRPr lang="en-US" altLang="en-US" sz="2000" b="1">
              <a:solidFill>
                <a:schemeClr val="bg1"/>
              </a:solidFill>
              <a:latin typeface="Book Antiqua" panose="02040602050305030304" pitchFamily="18" charset="0"/>
            </a:endParaRPr>
          </a:p>
          <a:p>
            <a:pPr algn="ctr" eaLnBrk="1" hangingPunct="1">
              <a:spcBef>
                <a:spcPct val="0"/>
              </a:spcBef>
              <a:buFontTx/>
              <a:buNone/>
            </a:pPr>
            <a:r>
              <a:rPr lang="en-US" altLang="en-US" sz="2000" b="1">
                <a:solidFill>
                  <a:schemeClr val="bg1"/>
                </a:solidFill>
                <a:latin typeface="Book Antiqua" panose="02040602050305030304" pitchFamily="18" charset="0"/>
              </a:rPr>
              <a:t>LASTED ABOUT 200,000 YEARS</a:t>
            </a:r>
          </a:p>
          <a:p>
            <a:pPr algn="ctr" eaLnBrk="1" hangingPunct="1">
              <a:spcBef>
                <a:spcPct val="0"/>
              </a:spcBef>
              <a:buFontTx/>
              <a:buNone/>
            </a:pPr>
            <a:endParaRPr lang="en-US" altLang="en-US" sz="2000" b="1">
              <a:solidFill>
                <a:schemeClr val="bg1"/>
              </a:solidFill>
              <a:latin typeface="Book Antiqua" panose="02040602050305030304" pitchFamily="18" charset="0"/>
            </a:endParaRPr>
          </a:p>
          <a:p>
            <a:pPr algn="ctr" eaLnBrk="1" hangingPunct="1">
              <a:spcBef>
                <a:spcPct val="0"/>
              </a:spcBef>
              <a:buFontTx/>
              <a:buNone/>
            </a:pPr>
            <a:r>
              <a:rPr lang="en-US" altLang="en-US" sz="2000" b="1">
                <a:solidFill>
                  <a:srgbClr val="FFFF00"/>
                </a:solidFill>
                <a:latin typeface="Book Antiqua" panose="02040602050305030304" pitchFamily="18" charset="0"/>
              </a:rPr>
              <a:t>MASS EXTINCTION EVENT</a:t>
            </a:r>
          </a:p>
          <a:p>
            <a:pPr algn="ctr" eaLnBrk="1" hangingPunct="1">
              <a:spcBef>
                <a:spcPct val="0"/>
              </a:spcBef>
              <a:buFontTx/>
              <a:buNone/>
            </a:pPr>
            <a:endParaRPr lang="en-US" altLang="en-US" sz="2000" b="1">
              <a:solidFill>
                <a:schemeClr val="bg1"/>
              </a:solidFill>
              <a:latin typeface="Book Antiqua" panose="02040602050305030304" pitchFamily="18" charset="0"/>
            </a:endParaRPr>
          </a:p>
          <a:p>
            <a:pPr algn="ctr" eaLnBrk="1" hangingPunct="1">
              <a:spcBef>
                <a:spcPct val="0"/>
              </a:spcBef>
              <a:buFontTx/>
              <a:buNone/>
            </a:pPr>
            <a:r>
              <a:rPr lang="en-US" altLang="en-US" sz="2000" b="1">
                <a:solidFill>
                  <a:schemeClr val="bg1"/>
                </a:solidFill>
                <a:latin typeface="Book Antiqua" panose="02040602050305030304" pitchFamily="18" charset="0"/>
              </a:rPr>
              <a:t>OCEAN ACIDIFICATION DUE TO ABSORPTION</a:t>
            </a:r>
          </a:p>
          <a:p>
            <a:pPr algn="ctr" eaLnBrk="1" hangingPunct="1">
              <a:spcBef>
                <a:spcPct val="0"/>
              </a:spcBef>
              <a:buFontTx/>
              <a:buNone/>
            </a:pPr>
            <a:r>
              <a:rPr lang="en-US" altLang="en-US" sz="2000" b="1">
                <a:solidFill>
                  <a:schemeClr val="bg1"/>
                </a:solidFill>
                <a:latin typeface="Book Antiqua" panose="02040602050305030304" pitchFamily="18" charset="0"/>
              </a:rPr>
              <a:t>OF CARBON DIOXIDE</a:t>
            </a:r>
          </a:p>
        </p:txBody>
      </p:sp>
      <p:sp>
        <p:nvSpPr>
          <p:cNvPr id="122883" name="Text Box 5"/>
          <p:cNvSpPr txBox="1">
            <a:spLocks noChangeArrowheads="1"/>
          </p:cNvSpPr>
          <p:nvPr/>
        </p:nvSpPr>
        <p:spPr bwMode="auto">
          <a:xfrm>
            <a:off x="152400" y="228600"/>
            <a:ext cx="8839200" cy="6198620"/>
          </a:xfrm>
          <a:prstGeom prst="rect">
            <a:avLst/>
          </a:prstGeom>
          <a:solidFill>
            <a:srgbClr val="FFFF00">
              <a:alpha val="95000"/>
            </a:srgbClr>
          </a:solidFill>
          <a:ln w="63500">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b="1" i="1" dirty="0"/>
          </a:p>
          <a:p>
            <a:pPr algn="ctr" eaLnBrk="1" hangingPunct="1">
              <a:spcBef>
                <a:spcPct val="0"/>
              </a:spcBef>
              <a:buFontTx/>
              <a:buNone/>
            </a:pPr>
            <a:r>
              <a:rPr lang="en-US" altLang="en-US" sz="2000" b="1" dirty="0"/>
              <a:t>2015:</a:t>
            </a:r>
          </a:p>
          <a:p>
            <a:pPr algn="ctr" eaLnBrk="1" hangingPunct="1">
              <a:spcBef>
                <a:spcPct val="0"/>
              </a:spcBef>
              <a:buFontTx/>
              <a:buNone/>
            </a:pPr>
            <a:endParaRPr lang="en-US" altLang="en-US" sz="1800" b="1" dirty="0"/>
          </a:p>
          <a:p>
            <a:pPr algn="ctr" eaLnBrk="1" hangingPunct="1">
              <a:spcBef>
                <a:spcPct val="0"/>
              </a:spcBef>
              <a:buFontTx/>
              <a:buNone/>
            </a:pPr>
            <a:r>
              <a:rPr lang="en-US" altLang="en-US" sz="1800" b="1" u="sng" dirty="0"/>
              <a:t>Earth “entering new extinction phase” – “Anthropocene”</a:t>
            </a:r>
          </a:p>
          <a:p>
            <a:pPr algn="ctr" eaLnBrk="1" hangingPunct="1">
              <a:spcBef>
                <a:spcPct val="0"/>
              </a:spcBef>
              <a:buFontTx/>
              <a:buNone/>
            </a:pPr>
            <a:endParaRPr lang="en-US" altLang="en-US" sz="1800" b="1" dirty="0"/>
          </a:p>
          <a:p>
            <a:pPr algn="ctr">
              <a:buFontTx/>
              <a:buNone/>
            </a:pPr>
            <a:r>
              <a:rPr lang="en-US" altLang="en-US" sz="1800" b="1" dirty="0"/>
              <a:t>Report from Stanford, Princeton and Berkeley, said vertebrates are disappearing at a rate 114 times faster than normal.</a:t>
            </a:r>
          </a:p>
          <a:p>
            <a:pPr algn="ctr">
              <a:buFontTx/>
              <a:buNone/>
            </a:pPr>
            <a:endParaRPr lang="en-US" altLang="en-US" sz="1800" b="1" dirty="0"/>
          </a:p>
          <a:p>
            <a:pPr algn="ctr">
              <a:buFontTx/>
              <a:buNone/>
            </a:pPr>
            <a:r>
              <a:rPr lang="en-US" altLang="en-US" sz="1800" b="1" dirty="0"/>
              <a:t>The findings echo those in a report published by Duke University in 2014.</a:t>
            </a:r>
          </a:p>
          <a:p>
            <a:pPr algn="ctr">
              <a:buFontTx/>
              <a:buNone/>
            </a:pPr>
            <a:endParaRPr lang="en-US" altLang="en-US" sz="1800" b="1" dirty="0"/>
          </a:p>
          <a:p>
            <a:pPr algn="ctr">
              <a:buFontTx/>
              <a:buNone/>
            </a:pPr>
            <a:r>
              <a:rPr lang="en-US" altLang="en-US" sz="1800" b="1" dirty="0"/>
              <a:t>“We are now entering the sixth great mass extinction event.”</a:t>
            </a:r>
          </a:p>
          <a:p>
            <a:pPr algn="ctr">
              <a:buFontTx/>
              <a:buNone/>
            </a:pPr>
            <a:endParaRPr lang="en-US" altLang="en-US" sz="1800" b="1" dirty="0"/>
          </a:p>
          <a:p>
            <a:pPr algn="ctr">
              <a:buFontTx/>
              <a:buNone/>
            </a:pPr>
            <a:r>
              <a:rPr lang="en-US" altLang="en-US" sz="1800" b="1" dirty="0"/>
              <a:t>“If it is allowed to continue, life would take many millions of years to recover and our species itself would likely disappear early on.”</a:t>
            </a:r>
          </a:p>
          <a:p>
            <a:pPr algn="ctr">
              <a:buFontTx/>
              <a:buNone/>
            </a:pPr>
            <a:endParaRPr lang="en-US" altLang="en-US" sz="1800" b="1" dirty="0"/>
          </a:p>
          <a:p>
            <a:pPr algn="ctr">
              <a:buFontTx/>
              <a:buNone/>
            </a:pPr>
            <a:r>
              <a:rPr lang="en-US" altLang="en-US" sz="1800" b="1" dirty="0"/>
              <a:t>With ecosystems being destroyed, the report says benefits such as pollination by bees could be lost within three human generations.</a:t>
            </a:r>
          </a:p>
          <a:p>
            <a:pPr algn="ctr">
              <a:buFontTx/>
              <a:buNone/>
            </a:pPr>
            <a:endParaRPr lang="en-US" altLang="en-US" sz="1800" b="1" dirty="0"/>
          </a:p>
          <a:p>
            <a:pPr algn="ctr">
              <a:buFontTx/>
              <a:buNone/>
            </a:pPr>
            <a:r>
              <a:rPr lang="en-US" altLang="en-US" sz="1400" dirty="0"/>
              <a:t>(http://www.bbc.com/news/science-environment-33209548)</a:t>
            </a:r>
          </a:p>
          <a:p>
            <a:pPr algn="ctr" eaLnBrk="1" hangingPunct="1">
              <a:spcBef>
                <a:spcPct val="0"/>
              </a:spcBef>
              <a:buFontTx/>
              <a:buNone/>
            </a:pPr>
            <a:endParaRPr lang="en-US" altLang="en-US" sz="1800" b="1" dirty="0"/>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3" name="Text Box 5"/>
          <p:cNvSpPr txBox="1">
            <a:spLocks noChangeArrowheads="1"/>
          </p:cNvSpPr>
          <p:nvPr/>
        </p:nvSpPr>
        <p:spPr bwMode="auto">
          <a:xfrm>
            <a:off x="152400" y="228600"/>
            <a:ext cx="8839200" cy="5890843"/>
          </a:xfrm>
          <a:prstGeom prst="rect">
            <a:avLst/>
          </a:prstGeom>
          <a:solidFill>
            <a:srgbClr val="FFFF00">
              <a:alpha val="95000"/>
            </a:srgbClr>
          </a:solidFill>
          <a:ln w="63500">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b="1" i="1" dirty="0"/>
          </a:p>
          <a:p>
            <a:pPr algn="ctr" eaLnBrk="1" hangingPunct="1">
              <a:spcBef>
                <a:spcPct val="0"/>
              </a:spcBef>
              <a:buFontTx/>
              <a:buNone/>
            </a:pPr>
            <a:r>
              <a:rPr lang="en-US" altLang="en-US" sz="2000" b="1" dirty="0"/>
              <a:t>2019:</a:t>
            </a:r>
          </a:p>
          <a:p>
            <a:pPr algn="ctr" eaLnBrk="1" hangingPunct="1">
              <a:spcBef>
                <a:spcPct val="0"/>
              </a:spcBef>
              <a:buFontTx/>
              <a:buNone/>
            </a:pPr>
            <a:endParaRPr lang="en-US" altLang="en-US" sz="1800" b="1" dirty="0"/>
          </a:p>
          <a:p>
            <a:pPr algn="ctr" eaLnBrk="1" hangingPunct="1">
              <a:spcBef>
                <a:spcPct val="0"/>
              </a:spcBef>
              <a:buFontTx/>
              <a:buNone/>
            </a:pPr>
            <a:r>
              <a:rPr lang="en-US" sz="2000" dirty="0"/>
              <a:t>“Humans are transforming Earth’s natural landscapes so dramatically that</a:t>
            </a:r>
          </a:p>
          <a:p>
            <a:pPr algn="ctr" eaLnBrk="1" hangingPunct="1">
              <a:spcBef>
                <a:spcPct val="0"/>
              </a:spcBef>
              <a:buFontTx/>
              <a:buNone/>
            </a:pPr>
            <a:r>
              <a:rPr lang="en-US" sz="2000" b="1" dirty="0"/>
              <a:t>as many as one million plant and animal species are now at risk of extinction</a:t>
            </a:r>
            <a:r>
              <a:rPr lang="en-US" sz="2000" dirty="0"/>
              <a:t>, posing a dire threat to ecosystems that people all over the world depend on for their survival, a sweeping new United Nations assessment has concluded</a:t>
            </a:r>
            <a:r>
              <a:rPr lang="en-US" altLang="en-US" sz="2000" b="1" dirty="0"/>
              <a:t>.”</a:t>
            </a:r>
          </a:p>
          <a:p>
            <a:pPr algn="ctr" eaLnBrk="1" hangingPunct="1">
              <a:spcBef>
                <a:spcPct val="0"/>
              </a:spcBef>
              <a:buFontTx/>
              <a:buNone/>
            </a:pPr>
            <a:endParaRPr lang="en-US" altLang="en-US" sz="1800" b="1" dirty="0"/>
          </a:p>
          <a:p>
            <a:pPr algn="ctr" eaLnBrk="1" hangingPunct="1">
              <a:spcBef>
                <a:spcPct val="0"/>
              </a:spcBef>
              <a:buFontTx/>
              <a:buNone/>
            </a:pPr>
            <a:r>
              <a:rPr lang="en-US" altLang="en-US" sz="2000" b="1" dirty="0"/>
              <a:t>“</a:t>
            </a:r>
            <a:r>
              <a:rPr lang="en-US" sz="2000" b="1" dirty="0"/>
              <a:t>Global warming has become a major driver of wildlife decline, the assessment found, by shifting or shrinking the local climates that many mammals, birds, insects, fish and plants evolved to survive in</a:t>
            </a:r>
            <a:r>
              <a:rPr lang="en-US" sz="2000" dirty="0"/>
              <a:t>.</a:t>
            </a:r>
            <a:r>
              <a:rPr lang="en-US" altLang="en-US" sz="2000" b="1" dirty="0"/>
              <a:t>”</a:t>
            </a:r>
          </a:p>
          <a:p>
            <a:pPr algn="ctr">
              <a:buFontTx/>
              <a:buNone/>
            </a:pPr>
            <a:endParaRPr lang="en-US" altLang="en-US" sz="1800" b="1" dirty="0"/>
          </a:p>
          <a:p>
            <a:pPr algn="ctr">
              <a:buFontTx/>
              <a:buNone/>
            </a:pPr>
            <a:endParaRPr lang="en-US" altLang="en-US" sz="1800" b="1" dirty="0"/>
          </a:p>
          <a:p>
            <a:pPr algn="ctr">
              <a:buFontTx/>
              <a:buNone/>
            </a:pPr>
            <a:endParaRPr lang="en-US" altLang="en-US" sz="1800" b="1" dirty="0"/>
          </a:p>
          <a:p>
            <a:pPr algn="ctr">
              <a:buFontTx/>
              <a:buNone/>
            </a:pPr>
            <a:endParaRPr lang="en-US" altLang="en-US" sz="1800" b="1" dirty="0"/>
          </a:p>
          <a:p>
            <a:pPr algn="ctr">
              <a:buFontTx/>
              <a:buNone/>
            </a:pPr>
            <a:endParaRPr lang="en-US" altLang="en-US" sz="1800" b="1" dirty="0"/>
          </a:p>
          <a:p>
            <a:pPr algn="ctr">
              <a:buFontTx/>
              <a:buNone/>
            </a:pPr>
            <a:r>
              <a:rPr lang="en-US" altLang="en-US" sz="1400" dirty="0"/>
              <a:t>(</a:t>
            </a:r>
            <a:r>
              <a:rPr lang="en-US" sz="1400" dirty="0"/>
              <a:t>https://www.nytimes.com/2019/05/06/climate/biodiversity-extinction-united-nations.html</a:t>
            </a:r>
            <a:r>
              <a:rPr lang="en-US" altLang="en-US" sz="1400" dirty="0"/>
              <a:t>)</a:t>
            </a:r>
          </a:p>
          <a:p>
            <a:pPr algn="ctr" eaLnBrk="1" hangingPunct="1">
              <a:spcBef>
                <a:spcPct val="0"/>
              </a:spcBef>
              <a:buFontTx/>
              <a:buNone/>
            </a:pPr>
            <a:endParaRPr lang="en-US" altLang="en-US" sz="1800" b="1" dirty="0"/>
          </a:p>
        </p:txBody>
      </p:sp>
    </p:spTree>
    <p:extLst>
      <p:ext uri="{BB962C8B-B14F-4D97-AF65-F5344CB8AC3E}">
        <p14:creationId xmlns:p14="http://schemas.microsoft.com/office/powerpoint/2010/main" val="48078742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a:extLst>
              <a:ext uri="{FF2B5EF4-FFF2-40B4-BE49-F238E27FC236}">
                <a16:creationId xmlns:a16="http://schemas.microsoft.com/office/drawing/2014/main" id="{0DED7A54-C3FC-4C45-BC30-054A32DA24E9}"/>
              </a:ext>
            </a:extLst>
          </p:cNvPr>
          <p:cNvSpPr txBox="1">
            <a:spLocks noChangeArrowheads="1"/>
          </p:cNvSpPr>
          <p:nvPr/>
        </p:nvSpPr>
        <p:spPr bwMode="auto">
          <a:xfrm>
            <a:off x="152400" y="228600"/>
            <a:ext cx="8839200" cy="6260175"/>
          </a:xfrm>
          <a:prstGeom prst="rect">
            <a:avLst/>
          </a:prstGeom>
          <a:solidFill>
            <a:srgbClr val="FFFF00">
              <a:alpha val="95000"/>
            </a:srgbClr>
          </a:solidFill>
          <a:ln w="63500">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b="1" i="1" dirty="0"/>
          </a:p>
          <a:p>
            <a:pPr algn="ctr" eaLnBrk="1" hangingPunct="1">
              <a:spcBef>
                <a:spcPct val="0"/>
              </a:spcBef>
              <a:buFontTx/>
              <a:buNone/>
            </a:pPr>
            <a:r>
              <a:rPr lang="en-US" altLang="en-US" sz="2000" b="1" dirty="0"/>
              <a:t>2020:</a:t>
            </a:r>
          </a:p>
          <a:p>
            <a:pPr algn="ctr" eaLnBrk="1" hangingPunct="1">
              <a:spcBef>
                <a:spcPct val="0"/>
              </a:spcBef>
              <a:buFontTx/>
              <a:buNone/>
            </a:pPr>
            <a:endParaRPr lang="en-US" altLang="en-US" sz="1800" b="1" dirty="0"/>
          </a:p>
          <a:p>
            <a:pPr algn="ctr">
              <a:buNone/>
            </a:pPr>
            <a:r>
              <a:rPr lang="en-US" sz="2000" b="1" u="sng" dirty="0"/>
              <a:t>Earth barreling toward 'Hothouse' state not seen in 50 million years, epic new climate record shows</a:t>
            </a:r>
          </a:p>
          <a:p>
            <a:pPr algn="ctr" eaLnBrk="1" hangingPunct="1">
              <a:spcBef>
                <a:spcPct val="0"/>
              </a:spcBef>
              <a:buFontTx/>
              <a:buNone/>
            </a:pPr>
            <a:endParaRPr lang="en-US" altLang="en-US" sz="1800" b="1" dirty="0"/>
          </a:p>
          <a:p>
            <a:pPr algn="ctr">
              <a:buFontTx/>
              <a:buNone/>
            </a:pPr>
            <a:r>
              <a:rPr lang="en-US" sz="2000" dirty="0"/>
              <a:t>New study published on September 10, 2020 in the journal Science</a:t>
            </a:r>
            <a:endParaRPr lang="en-US" sz="2000" u="sng" dirty="0"/>
          </a:p>
          <a:p>
            <a:pPr algn="ctr">
              <a:buFontTx/>
              <a:buNone/>
            </a:pPr>
            <a:endParaRPr lang="en-US" sz="2000" u="sng" dirty="0"/>
          </a:p>
          <a:p>
            <a:pPr algn="ctr">
              <a:buFontTx/>
              <a:buNone/>
            </a:pPr>
            <a:r>
              <a:rPr lang="en-US" sz="2000" dirty="0"/>
              <a:t>Researchers have analyzed the chemical elements in thousands of </a:t>
            </a:r>
            <a:r>
              <a:rPr lang="en-US" sz="2000" dirty="0" err="1"/>
              <a:t>foram</a:t>
            </a:r>
            <a:r>
              <a:rPr lang="en-US" sz="2000" dirty="0"/>
              <a:t> samples to build the most detailed climate record of Earth ever</a:t>
            </a:r>
            <a:endParaRPr lang="en-US" altLang="en-US" sz="2000" b="1" dirty="0"/>
          </a:p>
          <a:p>
            <a:pPr algn="ctr">
              <a:buFontTx/>
              <a:buNone/>
            </a:pPr>
            <a:endParaRPr lang="en-US" altLang="en-US" sz="1800" b="1" dirty="0"/>
          </a:p>
          <a:p>
            <a:pPr algn="ctr">
              <a:buFontTx/>
              <a:buNone/>
            </a:pPr>
            <a:endParaRPr lang="en-US" altLang="en-US" sz="1800" b="1" dirty="0"/>
          </a:p>
          <a:p>
            <a:pPr algn="ctr">
              <a:buFontTx/>
              <a:buNone/>
            </a:pPr>
            <a:endParaRPr lang="en-US" altLang="en-US" sz="1800" b="1" dirty="0"/>
          </a:p>
          <a:p>
            <a:pPr algn="ctr">
              <a:buFontTx/>
              <a:buNone/>
            </a:pPr>
            <a:endParaRPr lang="en-US" altLang="en-US" sz="1800" b="1" dirty="0"/>
          </a:p>
          <a:p>
            <a:pPr algn="ctr">
              <a:buFontTx/>
              <a:buNone/>
            </a:pPr>
            <a:endParaRPr lang="en-US" altLang="en-US" sz="1800" b="1" dirty="0"/>
          </a:p>
          <a:p>
            <a:pPr algn="ctr">
              <a:buFontTx/>
              <a:buNone/>
            </a:pPr>
            <a:endParaRPr lang="en-US" altLang="en-US" sz="1800" b="1" dirty="0"/>
          </a:p>
          <a:p>
            <a:pPr algn="ctr">
              <a:buFontTx/>
              <a:buNone/>
            </a:pPr>
            <a:r>
              <a:rPr lang="en-US" altLang="en-US" sz="1400" dirty="0"/>
              <a:t>(https://science.sciencemag.org/content/369/6509/1383)</a:t>
            </a:r>
            <a:endParaRPr lang="en-US" altLang="en-US" sz="1400" b="1" dirty="0"/>
          </a:p>
          <a:p>
            <a:pPr algn="ctr">
              <a:buFontTx/>
              <a:buNone/>
            </a:pPr>
            <a:r>
              <a:rPr lang="en-US" altLang="en-US" sz="1400" dirty="0"/>
              <a:t>(https://</a:t>
            </a:r>
            <a:r>
              <a:rPr lang="en-US" altLang="en-US" sz="1400" dirty="0" err="1"/>
              <a:t>www.livescience.com</a:t>
            </a:r>
            <a:r>
              <a:rPr lang="en-US" altLang="en-US" sz="1400" dirty="0"/>
              <a:t>/oldest-climate-record-ever-</a:t>
            </a:r>
            <a:r>
              <a:rPr lang="en-US" altLang="en-US" sz="1400" dirty="0" err="1"/>
              <a:t>cenozoic</a:t>
            </a:r>
            <a:r>
              <a:rPr lang="en-US" altLang="en-US" sz="1400" dirty="0"/>
              <a:t>-</a:t>
            </a:r>
            <a:r>
              <a:rPr lang="en-US" altLang="en-US" sz="1400" dirty="0" err="1"/>
              <a:t>era.html</a:t>
            </a:r>
            <a:r>
              <a:rPr lang="en-US" altLang="en-US" sz="1400" dirty="0"/>
              <a:t>)</a:t>
            </a:r>
          </a:p>
          <a:p>
            <a:pPr algn="ctr" eaLnBrk="1" hangingPunct="1">
              <a:spcBef>
                <a:spcPct val="0"/>
              </a:spcBef>
              <a:buFontTx/>
              <a:buNone/>
            </a:pPr>
            <a:endParaRPr lang="en-US" altLang="en-US" sz="1800" b="1" dirty="0"/>
          </a:p>
        </p:txBody>
      </p:sp>
    </p:spTree>
    <p:extLst>
      <p:ext uri="{BB962C8B-B14F-4D97-AF65-F5344CB8AC3E}">
        <p14:creationId xmlns:p14="http://schemas.microsoft.com/office/powerpoint/2010/main" val="244198637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A34DE0-C59C-F749-B696-4A5D8868D040}"/>
              </a:ext>
            </a:extLst>
          </p:cNvPr>
          <p:cNvSpPr/>
          <p:nvPr/>
        </p:nvSpPr>
        <p:spPr>
          <a:xfrm>
            <a:off x="495300" y="6106180"/>
            <a:ext cx="8153400" cy="523220"/>
          </a:xfrm>
          <a:prstGeom prst="rect">
            <a:avLst/>
          </a:prstGeom>
        </p:spPr>
        <p:txBody>
          <a:bodyPr wrap="square">
            <a:spAutoFit/>
          </a:bodyPr>
          <a:lstStyle/>
          <a:p>
            <a:pPr algn="ctr">
              <a:buFontTx/>
              <a:buNone/>
            </a:pPr>
            <a:r>
              <a:rPr lang="en-US" altLang="en-US" sz="1400" dirty="0"/>
              <a:t>(https://</a:t>
            </a:r>
            <a:r>
              <a:rPr lang="en-US" altLang="en-US" sz="1400" dirty="0" err="1"/>
              <a:t>science.sciencemag.org</a:t>
            </a:r>
            <a:r>
              <a:rPr lang="en-US" altLang="en-US" sz="1400" dirty="0"/>
              <a:t>/content/369/6509/1383)</a:t>
            </a:r>
            <a:endParaRPr lang="en-US" altLang="en-US" sz="1400" b="1" dirty="0"/>
          </a:p>
          <a:p>
            <a:pPr algn="ctr">
              <a:buFontTx/>
              <a:buNone/>
            </a:pPr>
            <a:r>
              <a:rPr lang="en-US" altLang="en-US" sz="1400" dirty="0"/>
              <a:t>(https://</a:t>
            </a:r>
            <a:r>
              <a:rPr lang="en-US" altLang="en-US" sz="1400" dirty="0" err="1"/>
              <a:t>www.livescience.com</a:t>
            </a:r>
            <a:r>
              <a:rPr lang="en-US" altLang="en-US" sz="1400" dirty="0"/>
              <a:t>/oldest-climate-record-ever-</a:t>
            </a:r>
            <a:r>
              <a:rPr lang="en-US" altLang="en-US" sz="1400" dirty="0" err="1"/>
              <a:t>cenozoic</a:t>
            </a:r>
            <a:r>
              <a:rPr lang="en-US" altLang="en-US" sz="1400" dirty="0"/>
              <a:t>-</a:t>
            </a:r>
            <a:r>
              <a:rPr lang="en-US" altLang="en-US" sz="1400" dirty="0" err="1"/>
              <a:t>era.html</a:t>
            </a:r>
            <a:r>
              <a:rPr lang="en-US" altLang="en-US" sz="1400" dirty="0"/>
              <a:t>)</a:t>
            </a:r>
          </a:p>
        </p:txBody>
      </p:sp>
      <p:pic>
        <p:nvPicPr>
          <p:cNvPr id="4" name="Picture 3" descr="A picture containing curtain, clock&#10;&#10;Description automatically generated">
            <a:extLst>
              <a:ext uri="{FF2B5EF4-FFF2-40B4-BE49-F238E27FC236}">
                <a16:creationId xmlns:a16="http://schemas.microsoft.com/office/drawing/2014/main" id="{2C2DFEE4-1447-AC48-9EDE-FC541821DF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879" y="990600"/>
            <a:ext cx="9039225" cy="3796134"/>
          </a:xfrm>
          <a:prstGeom prst="rect">
            <a:avLst/>
          </a:prstGeom>
        </p:spPr>
      </p:pic>
      <p:sp>
        <p:nvSpPr>
          <p:cNvPr id="2" name="Text Box 3">
            <a:extLst>
              <a:ext uri="{FF2B5EF4-FFF2-40B4-BE49-F238E27FC236}">
                <a16:creationId xmlns:a16="http://schemas.microsoft.com/office/drawing/2014/main" id="{E3B17151-D605-02CE-0ECB-91EE9E122400}"/>
              </a:ext>
            </a:extLst>
          </p:cNvPr>
          <p:cNvSpPr txBox="1">
            <a:spLocks noChangeArrowheads="1"/>
          </p:cNvSpPr>
          <p:nvPr/>
        </p:nvSpPr>
        <p:spPr bwMode="auto">
          <a:xfrm>
            <a:off x="228600" y="159603"/>
            <a:ext cx="8763000" cy="954107"/>
          </a:xfrm>
          <a:prstGeom prst="rect">
            <a:avLst/>
          </a:prstGeom>
          <a:solidFill>
            <a:schemeClr val="tx1"/>
          </a:solidFill>
          <a:ln w="9525">
            <a:noFill/>
            <a:miter lim="800000"/>
            <a:headEnd/>
            <a:tailEnd/>
          </a:ln>
          <a:effectLst>
            <a:outerShdw blurRad="50800" dist="38100" dir="2700000" algn="tl" rotWithShape="0">
              <a:prstClr val="black">
                <a:alpha val="40000"/>
              </a:prstClr>
            </a:outerShdw>
          </a:effectLst>
        </p:spPr>
        <p:txBody>
          <a:bodyPr wrap="squar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dirty="0">
                <a:solidFill>
                  <a:schemeClr val="bg1"/>
                </a:solidFill>
                <a:latin typeface="Book Antiqua" panose="02040602050305030304" pitchFamily="18" charset="0"/>
              </a:rPr>
              <a:t>Reconstruction of Earth mean temperature using Foraminifera</a:t>
            </a:r>
          </a:p>
        </p:txBody>
      </p:sp>
    </p:spTree>
    <p:extLst>
      <p:ext uri="{BB962C8B-B14F-4D97-AF65-F5344CB8AC3E}">
        <p14:creationId xmlns:p14="http://schemas.microsoft.com/office/powerpoint/2010/main" val="260926293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curtain, clock&#10;&#10;Description automatically generated">
            <a:extLst>
              <a:ext uri="{FF2B5EF4-FFF2-40B4-BE49-F238E27FC236}">
                <a16:creationId xmlns:a16="http://schemas.microsoft.com/office/drawing/2014/main" id="{2C2DFEE4-1447-AC48-9EDE-FC541821DF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879" y="990600"/>
            <a:ext cx="9039225" cy="3796134"/>
          </a:xfrm>
          <a:prstGeom prst="rect">
            <a:avLst/>
          </a:prstGeom>
        </p:spPr>
      </p:pic>
      <p:sp>
        <p:nvSpPr>
          <p:cNvPr id="2" name="Rounded Rectangle 1">
            <a:extLst>
              <a:ext uri="{FF2B5EF4-FFF2-40B4-BE49-F238E27FC236}">
                <a16:creationId xmlns:a16="http://schemas.microsoft.com/office/drawing/2014/main" id="{1F2CD435-BEBD-9C47-AD44-3C94D470F823}"/>
              </a:ext>
            </a:extLst>
          </p:cNvPr>
          <p:cNvSpPr/>
          <p:nvPr/>
        </p:nvSpPr>
        <p:spPr bwMode="auto">
          <a:xfrm rot="16200000">
            <a:off x="6574497" y="2514945"/>
            <a:ext cx="4057650" cy="747444"/>
          </a:xfrm>
          <a:prstGeom prst="roundRect">
            <a:avLst/>
          </a:prstGeom>
          <a:noFill/>
          <a:ln w="38100" cap="flat" cmpd="sng" algn="ctr">
            <a:solidFill>
              <a:srgbClr val="FFFF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bg1"/>
              </a:solidFill>
              <a:effectLst/>
              <a:latin typeface="Arial" charset="0"/>
            </a:endParaRPr>
          </a:p>
        </p:txBody>
      </p:sp>
      <p:sp>
        <p:nvSpPr>
          <p:cNvPr id="6" name="Text Box 3">
            <a:extLst>
              <a:ext uri="{FF2B5EF4-FFF2-40B4-BE49-F238E27FC236}">
                <a16:creationId xmlns:a16="http://schemas.microsoft.com/office/drawing/2014/main" id="{7D48FADB-189D-6A47-8996-F819432E42C9}"/>
              </a:ext>
            </a:extLst>
          </p:cNvPr>
          <p:cNvSpPr txBox="1">
            <a:spLocks noChangeArrowheads="1"/>
          </p:cNvSpPr>
          <p:nvPr/>
        </p:nvSpPr>
        <p:spPr bwMode="auto">
          <a:xfrm>
            <a:off x="3200400" y="5048250"/>
            <a:ext cx="5683195" cy="646331"/>
          </a:xfrm>
          <a:prstGeom prst="rect">
            <a:avLst/>
          </a:prstGeom>
          <a:solidFill>
            <a:schemeClr val="tx1"/>
          </a:solidFill>
          <a:ln w="9525">
            <a:noFill/>
            <a:miter lim="800000"/>
            <a:headEnd/>
            <a:tailEnd/>
          </a:ln>
          <a:effectLst>
            <a:outerShdw blurRad="50800" dist="38100" dir="2700000" algn="tl" rotWithShape="0">
              <a:prstClr val="black">
                <a:alpha val="40000"/>
              </a:prstClr>
            </a:outerShdw>
          </a:effectLst>
        </p:spPr>
        <p:txBody>
          <a:bodyPr wrap="squar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dirty="0">
                <a:solidFill>
                  <a:srgbClr val="FFFF00"/>
                </a:solidFill>
              </a:rPr>
              <a:t>MEAN GLOBAL SURFACE TEMPERATURE DIFFERENCE TO REFERENCE PERIOD [</a:t>
            </a:r>
            <a:r>
              <a:rPr lang="en-US" altLang="en-US" sz="1800" b="1" dirty="0" err="1">
                <a:solidFill>
                  <a:srgbClr val="FFFF00"/>
                </a:solidFill>
              </a:rPr>
              <a:t>dC</a:t>
            </a:r>
            <a:r>
              <a:rPr lang="en-US" altLang="en-US" sz="1800" b="1" dirty="0">
                <a:solidFill>
                  <a:srgbClr val="FFFF00"/>
                </a:solidFill>
              </a:rPr>
              <a:t>]</a:t>
            </a:r>
          </a:p>
        </p:txBody>
      </p:sp>
      <p:sp>
        <p:nvSpPr>
          <p:cNvPr id="5" name="Rectangle 4">
            <a:extLst>
              <a:ext uri="{FF2B5EF4-FFF2-40B4-BE49-F238E27FC236}">
                <a16:creationId xmlns:a16="http://schemas.microsoft.com/office/drawing/2014/main" id="{003A0222-DDB9-2980-1888-58E9ADBED032}"/>
              </a:ext>
            </a:extLst>
          </p:cNvPr>
          <p:cNvSpPr/>
          <p:nvPr/>
        </p:nvSpPr>
        <p:spPr>
          <a:xfrm>
            <a:off x="495300" y="6106180"/>
            <a:ext cx="8153400" cy="523220"/>
          </a:xfrm>
          <a:prstGeom prst="rect">
            <a:avLst/>
          </a:prstGeom>
        </p:spPr>
        <p:txBody>
          <a:bodyPr wrap="square">
            <a:spAutoFit/>
          </a:bodyPr>
          <a:lstStyle/>
          <a:p>
            <a:pPr algn="ctr">
              <a:buFontTx/>
              <a:buNone/>
            </a:pPr>
            <a:r>
              <a:rPr lang="en-US" altLang="en-US" sz="1400" dirty="0"/>
              <a:t>(https://</a:t>
            </a:r>
            <a:r>
              <a:rPr lang="en-US" altLang="en-US" sz="1400" dirty="0" err="1"/>
              <a:t>science.sciencemag.org</a:t>
            </a:r>
            <a:r>
              <a:rPr lang="en-US" altLang="en-US" sz="1400" dirty="0"/>
              <a:t>/content/369/6509/1383)</a:t>
            </a:r>
            <a:endParaRPr lang="en-US" altLang="en-US" sz="1400" b="1" dirty="0"/>
          </a:p>
          <a:p>
            <a:pPr algn="ctr">
              <a:buFontTx/>
              <a:buNone/>
            </a:pPr>
            <a:r>
              <a:rPr lang="en-US" altLang="en-US" sz="1400" dirty="0"/>
              <a:t>(https://</a:t>
            </a:r>
            <a:r>
              <a:rPr lang="en-US" altLang="en-US" sz="1400" dirty="0" err="1"/>
              <a:t>www.livescience.com</a:t>
            </a:r>
            <a:r>
              <a:rPr lang="en-US" altLang="en-US" sz="1400" dirty="0"/>
              <a:t>/oldest-climate-record-ever-</a:t>
            </a:r>
            <a:r>
              <a:rPr lang="en-US" altLang="en-US" sz="1400" dirty="0" err="1"/>
              <a:t>cenozoic</a:t>
            </a:r>
            <a:r>
              <a:rPr lang="en-US" altLang="en-US" sz="1400" dirty="0"/>
              <a:t>-</a:t>
            </a:r>
            <a:r>
              <a:rPr lang="en-US" altLang="en-US" sz="1400" dirty="0" err="1"/>
              <a:t>era.html</a:t>
            </a:r>
            <a:r>
              <a:rPr lang="en-US" altLang="en-US" sz="1400" dirty="0"/>
              <a:t>)</a:t>
            </a:r>
          </a:p>
        </p:txBody>
      </p:sp>
    </p:spTree>
    <p:extLst>
      <p:ext uri="{BB962C8B-B14F-4D97-AF65-F5344CB8AC3E}">
        <p14:creationId xmlns:p14="http://schemas.microsoft.com/office/powerpoint/2010/main" val="349939624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curtain, clock&#10;&#10;Description automatically generated">
            <a:extLst>
              <a:ext uri="{FF2B5EF4-FFF2-40B4-BE49-F238E27FC236}">
                <a16:creationId xmlns:a16="http://schemas.microsoft.com/office/drawing/2014/main" id="{2C2DFEE4-1447-AC48-9EDE-FC541821DF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879" y="990600"/>
            <a:ext cx="9039225" cy="3796134"/>
          </a:xfrm>
          <a:prstGeom prst="rect">
            <a:avLst/>
          </a:prstGeom>
        </p:spPr>
      </p:pic>
      <p:sp>
        <p:nvSpPr>
          <p:cNvPr id="2" name="Rounded Rectangle 1">
            <a:extLst>
              <a:ext uri="{FF2B5EF4-FFF2-40B4-BE49-F238E27FC236}">
                <a16:creationId xmlns:a16="http://schemas.microsoft.com/office/drawing/2014/main" id="{1F2CD435-BEBD-9C47-AD44-3C94D470F823}"/>
              </a:ext>
            </a:extLst>
          </p:cNvPr>
          <p:cNvSpPr/>
          <p:nvPr/>
        </p:nvSpPr>
        <p:spPr bwMode="auto">
          <a:xfrm>
            <a:off x="609600" y="4038600"/>
            <a:ext cx="8039100" cy="838200"/>
          </a:xfrm>
          <a:prstGeom prst="roundRect">
            <a:avLst/>
          </a:prstGeom>
          <a:noFill/>
          <a:ln w="38100" cap="flat" cmpd="sng" algn="ctr">
            <a:solidFill>
              <a:srgbClr val="FFFF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bg1"/>
              </a:solidFill>
              <a:effectLst/>
              <a:latin typeface="Arial" charset="0"/>
            </a:endParaRPr>
          </a:p>
        </p:txBody>
      </p:sp>
      <p:sp>
        <p:nvSpPr>
          <p:cNvPr id="6" name="Text Box 3">
            <a:extLst>
              <a:ext uri="{FF2B5EF4-FFF2-40B4-BE49-F238E27FC236}">
                <a16:creationId xmlns:a16="http://schemas.microsoft.com/office/drawing/2014/main" id="{7D48FADB-189D-6A47-8996-F819432E42C9}"/>
              </a:ext>
            </a:extLst>
          </p:cNvPr>
          <p:cNvSpPr txBox="1">
            <a:spLocks noChangeArrowheads="1"/>
          </p:cNvSpPr>
          <p:nvPr/>
        </p:nvSpPr>
        <p:spPr bwMode="auto">
          <a:xfrm>
            <a:off x="2047978" y="5008810"/>
            <a:ext cx="5015027" cy="369332"/>
          </a:xfrm>
          <a:prstGeom prst="rect">
            <a:avLst/>
          </a:prstGeom>
          <a:solidFill>
            <a:schemeClr val="tx1"/>
          </a:solidFill>
          <a:ln w="9525">
            <a:noFill/>
            <a:miter lim="800000"/>
            <a:headEnd/>
            <a:tailEnd/>
          </a:ln>
          <a:effectLst>
            <a:outerShdw blurRad="50800" dist="38100" dir="2700000" algn="tl" rotWithShape="0">
              <a:prstClr val="black">
                <a:alpha val="40000"/>
              </a:prstClr>
            </a:outerShdw>
          </a:effectLst>
        </p:spPr>
        <p:txBody>
          <a:bodyPr wrap="non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dirty="0">
                <a:solidFill>
                  <a:srgbClr val="FFFF00"/>
                </a:solidFill>
              </a:rPr>
              <a:t>NOTE THAT TIME SCALE IS INCONSISTENT</a:t>
            </a:r>
          </a:p>
        </p:txBody>
      </p:sp>
      <p:sp>
        <p:nvSpPr>
          <p:cNvPr id="5" name="Rectangle 4">
            <a:extLst>
              <a:ext uri="{FF2B5EF4-FFF2-40B4-BE49-F238E27FC236}">
                <a16:creationId xmlns:a16="http://schemas.microsoft.com/office/drawing/2014/main" id="{41659A2D-F967-F00E-6DA6-D23E890904BA}"/>
              </a:ext>
            </a:extLst>
          </p:cNvPr>
          <p:cNvSpPr/>
          <p:nvPr/>
        </p:nvSpPr>
        <p:spPr>
          <a:xfrm>
            <a:off x="495300" y="6106180"/>
            <a:ext cx="8153400" cy="523220"/>
          </a:xfrm>
          <a:prstGeom prst="rect">
            <a:avLst/>
          </a:prstGeom>
        </p:spPr>
        <p:txBody>
          <a:bodyPr wrap="square">
            <a:spAutoFit/>
          </a:bodyPr>
          <a:lstStyle/>
          <a:p>
            <a:pPr algn="ctr">
              <a:buFontTx/>
              <a:buNone/>
            </a:pPr>
            <a:r>
              <a:rPr lang="en-US" altLang="en-US" sz="1400" dirty="0"/>
              <a:t>(https://</a:t>
            </a:r>
            <a:r>
              <a:rPr lang="en-US" altLang="en-US" sz="1400" dirty="0" err="1"/>
              <a:t>science.sciencemag.org</a:t>
            </a:r>
            <a:r>
              <a:rPr lang="en-US" altLang="en-US" sz="1400" dirty="0"/>
              <a:t>/content/369/6509/1383)</a:t>
            </a:r>
            <a:endParaRPr lang="en-US" altLang="en-US" sz="1400" b="1" dirty="0"/>
          </a:p>
          <a:p>
            <a:pPr algn="ctr">
              <a:buFontTx/>
              <a:buNone/>
            </a:pPr>
            <a:r>
              <a:rPr lang="en-US" altLang="en-US" sz="1400" dirty="0"/>
              <a:t>(https://</a:t>
            </a:r>
            <a:r>
              <a:rPr lang="en-US" altLang="en-US" sz="1400" dirty="0" err="1"/>
              <a:t>www.livescience.com</a:t>
            </a:r>
            <a:r>
              <a:rPr lang="en-US" altLang="en-US" sz="1400" dirty="0"/>
              <a:t>/oldest-climate-record-ever-</a:t>
            </a:r>
            <a:r>
              <a:rPr lang="en-US" altLang="en-US" sz="1400" dirty="0" err="1"/>
              <a:t>cenozoic</a:t>
            </a:r>
            <a:r>
              <a:rPr lang="en-US" altLang="en-US" sz="1400" dirty="0"/>
              <a:t>-</a:t>
            </a:r>
            <a:r>
              <a:rPr lang="en-US" altLang="en-US" sz="1400" dirty="0" err="1"/>
              <a:t>era.html</a:t>
            </a:r>
            <a:r>
              <a:rPr lang="en-US" altLang="en-US" sz="1400" dirty="0"/>
              <a:t>)</a:t>
            </a:r>
          </a:p>
        </p:txBody>
      </p:sp>
    </p:spTree>
    <p:extLst>
      <p:ext uri="{BB962C8B-B14F-4D97-AF65-F5344CB8AC3E}">
        <p14:creationId xmlns:p14="http://schemas.microsoft.com/office/powerpoint/2010/main" val="245096792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F4D9259-7978-9EC8-012C-5E6AD5886DC8}"/>
              </a:ext>
            </a:extLst>
          </p:cNvPr>
          <p:cNvSpPr/>
          <p:nvPr/>
        </p:nvSpPr>
        <p:spPr>
          <a:xfrm>
            <a:off x="495300" y="6106180"/>
            <a:ext cx="8153400" cy="523220"/>
          </a:xfrm>
          <a:prstGeom prst="rect">
            <a:avLst/>
          </a:prstGeom>
        </p:spPr>
        <p:txBody>
          <a:bodyPr wrap="square">
            <a:spAutoFit/>
          </a:bodyPr>
          <a:lstStyle/>
          <a:p>
            <a:pPr algn="ctr">
              <a:buFontTx/>
              <a:buNone/>
            </a:pPr>
            <a:r>
              <a:rPr lang="en-US" altLang="en-US" sz="1400" dirty="0"/>
              <a:t>(https://</a:t>
            </a:r>
            <a:r>
              <a:rPr lang="en-US" altLang="en-US" sz="1400" dirty="0" err="1"/>
              <a:t>science.sciencemag.org</a:t>
            </a:r>
            <a:r>
              <a:rPr lang="en-US" altLang="en-US" sz="1400" dirty="0"/>
              <a:t>/content/369/6509/1383)</a:t>
            </a:r>
            <a:endParaRPr lang="en-US" altLang="en-US" sz="1400" b="1" dirty="0"/>
          </a:p>
          <a:p>
            <a:pPr algn="ctr">
              <a:buFontTx/>
              <a:buNone/>
            </a:pPr>
            <a:r>
              <a:rPr lang="en-US" altLang="en-US" sz="1400" dirty="0"/>
              <a:t>(https://</a:t>
            </a:r>
            <a:r>
              <a:rPr lang="en-US" altLang="en-US" sz="1400" dirty="0" err="1"/>
              <a:t>www.livescience.com</a:t>
            </a:r>
            <a:r>
              <a:rPr lang="en-US" altLang="en-US" sz="1400" dirty="0"/>
              <a:t>/oldest-climate-record-ever-</a:t>
            </a:r>
            <a:r>
              <a:rPr lang="en-US" altLang="en-US" sz="1400" dirty="0" err="1"/>
              <a:t>cenozoic</a:t>
            </a:r>
            <a:r>
              <a:rPr lang="en-US" altLang="en-US" sz="1400" dirty="0"/>
              <a:t>-</a:t>
            </a:r>
            <a:r>
              <a:rPr lang="en-US" altLang="en-US" sz="1400" dirty="0" err="1"/>
              <a:t>era.html</a:t>
            </a:r>
            <a:r>
              <a:rPr lang="en-US" altLang="en-US" sz="1400" dirty="0"/>
              <a:t>)</a:t>
            </a:r>
          </a:p>
        </p:txBody>
      </p:sp>
      <p:pic>
        <p:nvPicPr>
          <p:cNvPr id="4" name="Picture 3" descr="A picture containing curtain, clock&#10;&#10;Description automatically generated">
            <a:extLst>
              <a:ext uri="{FF2B5EF4-FFF2-40B4-BE49-F238E27FC236}">
                <a16:creationId xmlns:a16="http://schemas.microsoft.com/office/drawing/2014/main" id="{2C2DFEE4-1447-AC48-9EDE-FC541821DF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879" y="990600"/>
            <a:ext cx="9039225" cy="3796134"/>
          </a:xfrm>
          <a:prstGeom prst="rect">
            <a:avLst/>
          </a:prstGeom>
        </p:spPr>
      </p:pic>
      <p:sp>
        <p:nvSpPr>
          <p:cNvPr id="6" name="Right Arrow 5">
            <a:extLst>
              <a:ext uri="{FF2B5EF4-FFF2-40B4-BE49-F238E27FC236}">
                <a16:creationId xmlns:a16="http://schemas.microsoft.com/office/drawing/2014/main" id="{2E4DC2BB-26AB-CF4E-A338-F68D52C53109}"/>
              </a:ext>
            </a:extLst>
          </p:cNvPr>
          <p:cNvSpPr/>
          <p:nvPr/>
        </p:nvSpPr>
        <p:spPr bwMode="auto">
          <a:xfrm rot="15091844">
            <a:off x="856892" y="2212240"/>
            <a:ext cx="685800" cy="533400"/>
          </a:xfrm>
          <a:prstGeom prst="rightArrow">
            <a:avLst/>
          </a:prstGeom>
          <a:solidFill>
            <a:srgbClr val="FFFF00"/>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bg1"/>
              </a:solidFill>
              <a:effectLst/>
              <a:latin typeface="Arial" charset="0"/>
            </a:endParaRPr>
          </a:p>
        </p:txBody>
      </p:sp>
      <p:sp>
        <p:nvSpPr>
          <p:cNvPr id="7" name="Text Box 3">
            <a:extLst>
              <a:ext uri="{FF2B5EF4-FFF2-40B4-BE49-F238E27FC236}">
                <a16:creationId xmlns:a16="http://schemas.microsoft.com/office/drawing/2014/main" id="{88E9E340-63C1-FA43-AFE9-41F9E166AF3F}"/>
              </a:ext>
            </a:extLst>
          </p:cNvPr>
          <p:cNvSpPr txBox="1">
            <a:spLocks noChangeArrowheads="1"/>
          </p:cNvSpPr>
          <p:nvPr/>
        </p:nvSpPr>
        <p:spPr bwMode="auto">
          <a:xfrm>
            <a:off x="874294" y="2858869"/>
            <a:ext cx="3031599" cy="646331"/>
          </a:xfrm>
          <a:prstGeom prst="rect">
            <a:avLst/>
          </a:prstGeom>
          <a:solidFill>
            <a:schemeClr val="tx1"/>
          </a:solidFill>
          <a:ln w="9525">
            <a:solidFill>
              <a:srgbClr val="FFFF00"/>
            </a:solidFill>
            <a:miter lim="800000"/>
            <a:headEnd/>
            <a:tailEnd/>
          </a:ln>
          <a:effectLst>
            <a:outerShdw blurRad="50800" dist="38100" dir="2700000" algn="tl" rotWithShape="0">
              <a:prstClr val="black">
                <a:alpha val="40000"/>
              </a:prstClr>
            </a:outerShdw>
          </a:effectLst>
        </p:spPr>
        <p:txBody>
          <a:bodyPr wrap="non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dirty="0">
                <a:solidFill>
                  <a:srgbClr val="FFFF00"/>
                </a:solidFill>
              </a:rPr>
              <a:t>END OF THE DINOSAURS</a:t>
            </a:r>
          </a:p>
          <a:p>
            <a:pPr algn="ctr" eaLnBrk="1" hangingPunct="1">
              <a:spcBef>
                <a:spcPct val="0"/>
              </a:spcBef>
              <a:buNone/>
            </a:pPr>
            <a:r>
              <a:rPr lang="en-US" altLang="en-US" sz="1800" b="1" dirty="0">
                <a:solidFill>
                  <a:srgbClr val="FFFF00"/>
                </a:solidFill>
              </a:rPr>
              <a:t>(</a:t>
            </a:r>
            <a:r>
              <a:rPr lang="en-US" sz="1800" dirty="0">
                <a:solidFill>
                  <a:srgbClr val="FFFF00"/>
                </a:solidFill>
              </a:rPr>
              <a:t>Chicxulub Impactor</a:t>
            </a:r>
            <a:r>
              <a:rPr lang="en-US" altLang="en-US" sz="1800" b="1" dirty="0">
                <a:solidFill>
                  <a:srgbClr val="FFFF00"/>
                </a:solidFill>
              </a:rPr>
              <a:t>)</a:t>
            </a:r>
          </a:p>
        </p:txBody>
      </p:sp>
      <p:pic>
        <p:nvPicPr>
          <p:cNvPr id="3" name="Picture 2" descr="Graphical user interface, text, application&#10;&#10;Description automatically generated">
            <a:extLst>
              <a:ext uri="{FF2B5EF4-FFF2-40B4-BE49-F238E27FC236}">
                <a16:creationId xmlns:a16="http://schemas.microsoft.com/office/drawing/2014/main" id="{86EF6729-A90F-A743-AD8D-CD910E7E815C}"/>
              </a:ext>
            </a:extLst>
          </p:cNvPr>
          <p:cNvPicPr>
            <a:picLocks noChangeAspect="1"/>
          </p:cNvPicPr>
          <p:nvPr/>
        </p:nvPicPr>
        <p:blipFill rotWithShape="1">
          <a:blip r:embed="rId3">
            <a:extLst>
              <a:ext uri="{28A0092B-C50C-407E-A947-70E740481C1C}">
                <a14:useLocalDpi xmlns:a14="http://schemas.microsoft.com/office/drawing/2010/main" val="0"/>
              </a:ext>
            </a:extLst>
          </a:blip>
          <a:srcRect l="55000" t="24667" r="13333" b="24667"/>
          <a:stretch/>
        </p:blipFill>
        <p:spPr>
          <a:xfrm>
            <a:off x="4191000" y="2286000"/>
            <a:ext cx="4343400" cy="4343400"/>
          </a:xfrm>
          <a:prstGeom prst="rect">
            <a:avLst/>
          </a:prstGeom>
          <a:ln w="1905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3854414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curtain, clock&#10;&#10;Description automatically generated">
            <a:extLst>
              <a:ext uri="{FF2B5EF4-FFF2-40B4-BE49-F238E27FC236}">
                <a16:creationId xmlns:a16="http://schemas.microsoft.com/office/drawing/2014/main" id="{2C2DFEE4-1447-AC48-9EDE-FC541821DF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879" y="990600"/>
            <a:ext cx="9039225" cy="3796134"/>
          </a:xfrm>
          <a:prstGeom prst="rect">
            <a:avLst/>
          </a:prstGeom>
        </p:spPr>
      </p:pic>
      <p:sp>
        <p:nvSpPr>
          <p:cNvPr id="7" name="Text Box 3">
            <a:extLst>
              <a:ext uri="{FF2B5EF4-FFF2-40B4-BE49-F238E27FC236}">
                <a16:creationId xmlns:a16="http://schemas.microsoft.com/office/drawing/2014/main" id="{88E9E340-63C1-FA43-AFE9-41F9E166AF3F}"/>
              </a:ext>
            </a:extLst>
          </p:cNvPr>
          <p:cNvSpPr txBox="1">
            <a:spLocks noChangeArrowheads="1"/>
          </p:cNvSpPr>
          <p:nvPr/>
        </p:nvSpPr>
        <p:spPr bwMode="auto">
          <a:xfrm>
            <a:off x="862851" y="2858869"/>
            <a:ext cx="2753703" cy="369332"/>
          </a:xfrm>
          <a:prstGeom prst="rect">
            <a:avLst/>
          </a:prstGeom>
          <a:solidFill>
            <a:schemeClr val="tx1"/>
          </a:solidFill>
          <a:ln w="9525">
            <a:solidFill>
              <a:srgbClr val="FFFF00"/>
            </a:solidFill>
            <a:miter lim="800000"/>
            <a:headEnd/>
            <a:tailEnd/>
          </a:ln>
          <a:effectLst>
            <a:outerShdw blurRad="50800" dist="38100" dir="2700000" algn="tl" rotWithShape="0">
              <a:prstClr val="black">
                <a:alpha val="40000"/>
              </a:prstClr>
            </a:outerShdw>
          </a:effectLst>
        </p:spPr>
        <p:txBody>
          <a:bodyPr wrap="non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dirty="0">
                <a:solidFill>
                  <a:srgbClr val="FFFF00"/>
                </a:solidFill>
              </a:rPr>
              <a:t>HOTHOUSE AND PETM</a:t>
            </a:r>
          </a:p>
        </p:txBody>
      </p:sp>
      <p:sp>
        <p:nvSpPr>
          <p:cNvPr id="3" name="Rectangle 2">
            <a:extLst>
              <a:ext uri="{FF2B5EF4-FFF2-40B4-BE49-F238E27FC236}">
                <a16:creationId xmlns:a16="http://schemas.microsoft.com/office/drawing/2014/main" id="{F20CDB14-64AF-4508-13BF-233FAFF1ECEF}"/>
              </a:ext>
            </a:extLst>
          </p:cNvPr>
          <p:cNvSpPr/>
          <p:nvPr/>
        </p:nvSpPr>
        <p:spPr>
          <a:xfrm>
            <a:off x="495300" y="6106180"/>
            <a:ext cx="8153400" cy="523220"/>
          </a:xfrm>
          <a:prstGeom prst="rect">
            <a:avLst/>
          </a:prstGeom>
        </p:spPr>
        <p:txBody>
          <a:bodyPr wrap="square">
            <a:spAutoFit/>
          </a:bodyPr>
          <a:lstStyle/>
          <a:p>
            <a:pPr algn="ctr">
              <a:buFontTx/>
              <a:buNone/>
            </a:pPr>
            <a:r>
              <a:rPr lang="en-US" altLang="en-US" sz="1400" dirty="0"/>
              <a:t>(https://</a:t>
            </a:r>
            <a:r>
              <a:rPr lang="en-US" altLang="en-US" sz="1400" dirty="0" err="1"/>
              <a:t>science.sciencemag.org</a:t>
            </a:r>
            <a:r>
              <a:rPr lang="en-US" altLang="en-US" sz="1400" dirty="0"/>
              <a:t>/content/369/6509/1383)</a:t>
            </a:r>
            <a:endParaRPr lang="en-US" altLang="en-US" sz="1400" b="1" dirty="0"/>
          </a:p>
          <a:p>
            <a:pPr algn="ctr">
              <a:buFontTx/>
              <a:buNone/>
            </a:pPr>
            <a:r>
              <a:rPr lang="en-US" altLang="en-US" sz="1400" dirty="0"/>
              <a:t>(https://</a:t>
            </a:r>
            <a:r>
              <a:rPr lang="en-US" altLang="en-US" sz="1400" dirty="0" err="1"/>
              <a:t>www.livescience.com</a:t>
            </a:r>
            <a:r>
              <a:rPr lang="en-US" altLang="en-US" sz="1400" dirty="0"/>
              <a:t>/oldest-climate-record-ever-</a:t>
            </a:r>
            <a:r>
              <a:rPr lang="en-US" altLang="en-US" sz="1400" dirty="0" err="1"/>
              <a:t>cenozoic</a:t>
            </a:r>
            <a:r>
              <a:rPr lang="en-US" altLang="en-US" sz="1400" dirty="0"/>
              <a:t>-</a:t>
            </a:r>
            <a:r>
              <a:rPr lang="en-US" altLang="en-US" sz="1400" dirty="0" err="1"/>
              <a:t>era.html</a:t>
            </a:r>
            <a:r>
              <a:rPr lang="en-US" altLang="en-US" sz="1400" dirty="0"/>
              <a:t>)</a:t>
            </a:r>
          </a:p>
        </p:txBody>
      </p:sp>
    </p:spTree>
    <p:extLst>
      <p:ext uri="{BB962C8B-B14F-4D97-AF65-F5344CB8AC3E}">
        <p14:creationId xmlns:p14="http://schemas.microsoft.com/office/powerpoint/2010/main" val="232182842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curtain, clock&#10;&#10;Description automatically generated">
            <a:extLst>
              <a:ext uri="{FF2B5EF4-FFF2-40B4-BE49-F238E27FC236}">
                <a16:creationId xmlns:a16="http://schemas.microsoft.com/office/drawing/2014/main" id="{2C2DFEE4-1447-AC48-9EDE-FC541821DF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879" y="990600"/>
            <a:ext cx="9039225" cy="3796134"/>
          </a:xfrm>
          <a:prstGeom prst="rect">
            <a:avLst/>
          </a:prstGeom>
        </p:spPr>
      </p:pic>
      <p:sp>
        <p:nvSpPr>
          <p:cNvPr id="6" name="Right Arrow 5">
            <a:extLst>
              <a:ext uri="{FF2B5EF4-FFF2-40B4-BE49-F238E27FC236}">
                <a16:creationId xmlns:a16="http://schemas.microsoft.com/office/drawing/2014/main" id="{2E4DC2BB-26AB-CF4E-A338-F68D52C53109}"/>
              </a:ext>
            </a:extLst>
          </p:cNvPr>
          <p:cNvSpPr/>
          <p:nvPr/>
        </p:nvSpPr>
        <p:spPr bwMode="auto">
          <a:xfrm rot="17891605">
            <a:off x="5591632" y="3587332"/>
            <a:ext cx="1069945" cy="533400"/>
          </a:xfrm>
          <a:prstGeom prst="rightArrow">
            <a:avLst/>
          </a:prstGeom>
          <a:solidFill>
            <a:srgbClr val="FFFF00"/>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bg1"/>
              </a:solidFill>
              <a:effectLst/>
              <a:latin typeface="Arial" charset="0"/>
            </a:endParaRPr>
          </a:p>
        </p:txBody>
      </p:sp>
      <p:sp>
        <p:nvSpPr>
          <p:cNvPr id="7" name="Text Box 3">
            <a:extLst>
              <a:ext uri="{FF2B5EF4-FFF2-40B4-BE49-F238E27FC236}">
                <a16:creationId xmlns:a16="http://schemas.microsoft.com/office/drawing/2014/main" id="{88E9E340-63C1-FA43-AFE9-41F9E166AF3F}"/>
              </a:ext>
            </a:extLst>
          </p:cNvPr>
          <p:cNvSpPr txBox="1">
            <a:spLocks noChangeArrowheads="1"/>
          </p:cNvSpPr>
          <p:nvPr/>
        </p:nvSpPr>
        <p:spPr bwMode="auto">
          <a:xfrm>
            <a:off x="2286000" y="4463568"/>
            <a:ext cx="5156300" cy="646331"/>
          </a:xfrm>
          <a:prstGeom prst="rect">
            <a:avLst/>
          </a:prstGeom>
          <a:solidFill>
            <a:schemeClr val="tx1"/>
          </a:solidFill>
          <a:ln w="9525">
            <a:solidFill>
              <a:srgbClr val="FFFF00"/>
            </a:solidFill>
            <a:miter lim="800000"/>
            <a:headEnd/>
            <a:tailEnd/>
          </a:ln>
          <a:effectLst>
            <a:outerShdw blurRad="50800" dist="38100" dir="2700000" algn="tl" rotWithShape="0">
              <a:prstClr val="black">
                <a:alpha val="40000"/>
              </a:prstClr>
            </a:outerShdw>
          </a:effectLst>
        </p:spPr>
        <p:txBody>
          <a:bodyPr wrap="squar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dirty="0">
                <a:solidFill>
                  <a:srgbClr val="FFFF00"/>
                </a:solidFill>
              </a:rPr>
              <a:t>BEGINNING OF QUATERNARY</a:t>
            </a:r>
          </a:p>
          <a:p>
            <a:pPr algn="ctr" eaLnBrk="1" hangingPunct="1">
              <a:spcBef>
                <a:spcPct val="0"/>
              </a:spcBef>
              <a:buFontTx/>
              <a:buNone/>
            </a:pPr>
            <a:r>
              <a:rPr lang="en-US" altLang="en-US" sz="1800" b="1" dirty="0">
                <a:solidFill>
                  <a:srgbClr val="FFFF00"/>
                </a:solidFill>
              </a:rPr>
              <a:t>(Period of cyclic ice ages and </a:t>
            </a:r>
            <a:r>
              <a:rPr lang="en-US" altLang="en-US" sz="1800" b="1" dirty="0" err="1">
                <a:solidFill>
                  <a:srgbClr val="FFFF00"/>
                </a:solidFill>
              </a:rPr>
              <a:t>interglacials</a:t>
            </a:r>
            <a:r>
              <a:rPr lang="en-US" altLang="en-US" sz="1800" b="1" dirty="0">
                <a:solidFill>
                  <a:srgbClr val="FFFF00"/>
                </a:solidFill>
              </a:rPr>
              <a:t>)</a:t>
            </a:r>
          </a:p>
        </p:txBody>
      </p:sp>
      <p:sp>
        <p:nvSpPr>
          <p:cNvPr id="3" name="Rectangle 2">
            <a:extLst>
              <a:ext uri="{FF2B5EF4-FFF2-40B4-BE49-F238E27FC236}">
                <a16:creationId xmlns:a16="http://schemas.microsoft.com/office/drawing/2014/main" id="{A8FC4445-51C7-FACF-E5D4-6A81D14CD848}"/>
              </a:ext>
            </a:extLst>
          </p:cNvPr>
          <p:cNvSpPr/>
          <p:nvPr/>
        </p:nvSpPr>
        <p:spPr>
          <a:xfrm>
            <a:off x="495300" y="6106180"/>
            <a:ext cx="8153400" cy="523220"/>
          </a:xfrm>
          <a:prstGeom prst="rect">
            <a:avLst/>
          </a:prstGeom>
        </p:spPr>
        <p:txBody>
          <a:bodyPr wrap="square">
            <a:spAutoFit/>
          </a:bodyPr>
          <a:lstStyle/>
          <a:p>
            <a:pPr algn="ctr">
              <a:buFontTx/>
              <a:buNone/>
            </a:pPr>
            <a:r>
              <a:rPr lang="en-US" altLang="en-US" sz="1400" dirty="0"/>
              <a:t>(https://</a:t>
            </a:r>
            <a:r>
              <a:rPr lang="en-US" altLang="en-US" sz="1400" dirty="0" err="1"/>
              <a:t>science.sciencemag.org</a:t>
            </a:r>
            <a:r>
              <a:rPr lang="en-US" altLang="en-US" sz="1400" dirty="0"/>
              <a:t>/content/369/6509/1383)</a:t>
            </a:r>
            <a:endParaRPr lang="en-US" altLang="en-US" sz="1400" b="1" dirty="0"/>
          </a:p>
          <a:p>
            <a:pPr algn="ctr">
              <a:buFontTx/>
              <a:buNone/>
            </a:pPr>
            <a:r>
              <a:rPr lang="en-US" altLang="en-US" sz="1400" dirty="0"/>
              <a:t>(https://</a:t>
            </a:r>
            <a:r>
              <a:rPr lang="en-US" altLang="en-US" sz="1400" dirty="0" err="1"/>
              <a:t>www.livescience.com</a:t>
            </a:r>
            <a:r>
              <a:rPr lang="en-US" altLang="en-US" sz="1400" dirty="0"/>
              <a:t>/oldest-climate-record-ever-</a:t>
            </a:r>
            <a:r>
              <a:rPr lang="en-US" altLang="en-US" sz="1400" dirty="0" err="1"/>
              <a:t>cenozoic</a:t>
            </a:r>
            <a:r>
              <a:rPr lang="en-US" altLang="en-US" sz="1400" dirty="0"/>
              <a:t>-</a:t>
            </a:r>
            <a:r>
              <a:rPr lang="en-US" altLang="en-US" sz="1400" dirty="0" err="1"/>
              <a:t>era.html</a:t>
            </a:r>
            <a:r>
              <a:rPr lang="en-US" altLang="en-US" sz="1400" dirty="0"/>
              <a:t>)</a:t>
            </a:r>
          </a:p>
        </p:txBody>
      </p:sp>
    </p:spTree>
    <p:extLst>
      <p:ext uri="{BB962C8B-B14F-4D97-AF65-F5344CB8AC3E}">
        <p14:creationId xmlns:p14="http://schemas.microsoft.com/office/powerpoint/2010/main" val="7527587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A28E70-D007-E233-EE8B-5576C34A37D1}"/>
            </a:ext>
          </a:extLst>
        </p:cNvPr>
        <p:cNvGrpSpPr/>
        <p:nvPr/>
      </p:nvGrpSpPr>
      <p:grpSpPr>
        <a:xfrm>
          <a:off x="0" y="0"/>
          <a:ext cx="0" cy="0"/>
          <a:chOff x="0" y="0"/>
          <a:chExt cx="0" cy="0"/>
        </a:xfrm>
      </p:grpSpPr>
      <p:pic>
        <p:nvPicPr>
          <p:cNvPr id="4" name="Picture 3" descr="A picture containing curtain, clock&#10;&#10;Description automatically generated">
            <a:extLst>
              <a:ext uri="{FF2B5EF4-FFF2-40B4-BE49-F238E27FC236}">
                <a16:creationId xmlns:a16="http://schemas.microsoft.com/office/drawing/2014/main" id="{EBFB8486-C0D6-0EE6-89A1-DA3C8E7CCF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879" y="990600"/>
            <a:ext cx="9039225" cy="3796134"/>
          </a:xfrm>
          <a:prstGeom prst="rect">
            <a:avLst/>
          </a:prstGeom>
        </p:spPr>
      </p:pic>
      <p:sp>
        <p:nvSpPr>
          <p:cNvPr id="6" name="Right Arrow 5">
            <a:extLst>
              <a:ext uri="{FF2B5EF4-FFF2-40B4-BE49-F238E27FC236}">
                <a16:creationId xmlns:a16="http://schemas.microsoft.com/office/drawing/2014/main" id="{BBEABB43-1779-554F-3B5C-33829EF6962E}"/>
              </a:ext>
            </a:extLst>
          </p:cNvPr>
          <p:cNvSpPr/>
          <p:nvPr/>
        </p:nvSpPr>
        <p:spPr bwMode="auto">
          <a:xfrm rot="17891605">
            <a:off x="5591632" y="3587332"/>
            <a:ext cx="1069945" cy="533400"/>
          </a:xfrm>
          <a:prstGeom prst="rightArrow">
            <a:avLst/>
          </a:prstGeom>
          <a:solidFill>
            <a:srgbClr val="FFFF00"/>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bg1"/>
              </a:solidFill>
              <a:effectLst/>
              <a:latin typeface="Arial" charset="0"/>
            </a:endParaRPr>
          </a:p>
        </p:txBody>
      </p:sp>
      <p:sp>
        <p:nvSpPr>
          <p:cNvPr id="7" name="Text Box 3">
            <a:extLst>
              <a:ext uri="{FF2B5EF4-FFF2-40B4-BE49-F238E27FC236}">
                <a16:creationId xmlns:a16="http://schemas.microsoft.com/office/drawing/2014/main" id="{369BE9EB-65C3-4261-79B3-B1D7E5C3913A}"/>
              </a:ext>
            </a:extLst>
          </p:cNvPr>
          <p:cNvSpPr txBox="1">
            <a:spLocks noChangeArrowheads="1"/>
          </p:cNvSpPr>
          <p:nvPr/>
        </p:nvSpPr>
        <p:spPr bwMode="auto">
          <a:xfrm>
            <a:off x="2286000" y="4463568"/>
            <a:ext cx="5156300" cy="646331"/>
          </a:xfrm>
          <a:prstGeom prst="rect">
            <a:avLst/>
          </a:prstGeom>
          <a:solidFill>
            <a:schemeClr val="tx1"/>
          </a:solidFill>
          <a:ln w="9525">
            <a:solidFill>
              <a:srgbClr val="FFFF00"/>
            </a:solidFill>
            <a:miter lim="800000"/>
            <a:headEnd/>
            <a:tailEnd/>
          </a:ln>
          <a:effectLst>
            <a:outerShdw blurRad="50800" dist="38100" dir="2700000" algn="tl" rotWithShape="0">
              <a:prstClr val="black">
                <a:alpha val="40000"/>
              </a:prstClr>
            </a:outerShdw>
          </a:effectLst>
        </p:spPr>
        <p:txBody>
          <a:bodyPr wrap="squar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dirty="0">
                <a:solidFill>
                  <a:srgbClr val="FFFF00"/>
                </a:solidFill>
              </a:rPr>
              <a:t>BEGINNING OF QUATERNARY</a:t>
            </a:r>
          </a:p>
          <a:p>
            <a:pPr algn="ctr" eaLnBrk="1" hangingPunct="1">
              <a:spcBef>
                <a:spcPct val="0"/>
              </a:spcBef>
              <a:buFontTx/>
              <a:buNone/>
            </a:pPr>
            <a:r>
              <a:rPr lang="en-US" altLang="en-US" sz="1800" b="1" dirty="0">
                <a:solidFill>
                  <a:srgbClr val="FFFF00"/>
                </a:solidFill>
              </a:rPr>
              <a:t>(Period of cyclic ice ages and </a:t>
            </a:r>
            <a:r>
              <a:rPr lang="en-US" altLang="en-US" sz="1800" b="1" dirty="0" err="1">
                <a:solidFill>
                  <a:srgbClr val="FFFF00"/>
                </a:solidFill>
              </a:rPr>
              <a:t>interglacials</a:t>
            </a:r>
            <a:r>
              <a:rPr lang="en-US" altLang="en-US" sz="1800" b="1" dirty="0">
                <a:solidFill>
                  <a:srgbClr val="FFFF00"/>
                </a:solidFill>
              </a:rPr>
              <a:t>)</a:t>
            </a:r>
          </a:p>
        </p:txBody>
      </p:sp>
      <p:sp>
        <p:nvSpPr>
          <p:cNvPr id="2" name="Text Box 3">
            <a:extLst>
              <a:ext uri="{FF2B5EF4-FFF2-40B4-BE49-F238E27FC236}">
                <a16:creationId xmlns:a16="http://schemas.microsoft.com/office/drawing/2014/main" id="{EAE6B143-8EBC-9E71-04E7-611099E391FD}"/>
              </a:ext>
            </a:extLst>
          </p:cNvPr>
          <p:cNvSpPr txBox="1">
            <a:spLocks noChangeArrowheads="1"/>
          </p:cNvSpPr>
          <p:nvPr/>
        </p:nvSpPr>
        <p:spPr bwMode="auto">
          <a:xfrm>
            <a:off x="3733800" y="5334000"/>
            <a:ext cx="2057400" cy="461665"/>
          </a:xfrm>
          <a:prstGeom prst="rect">
            <a:avLst/>
          </a:prstGeom>
          <a:solidFill>
            <a:schemeClr val="tx1"/>
          </a:solidFill>
          <a:ln w="9525">
            <a:solidFill>
              <a:srgbClr val="FFFF00"/>
            </a:solidFill>
            <a:miter lim="800000"/>
            <a:headEnd/>
            <a:tailEnd/>
          </a:ln>
          <a:effectLst>
            <a:outerShdw blurRad="50800" dist="38100" dir="2700000" algn="tl" rotWithShape="0">
              <a:prstClr val="black">
                <a:alpha val="40000"/>
              </a:prstClr>
            </a:outerShdw>
          </a:effectLst>
        </p:spPr>
        <p:txBody>
          <a:bodyPr wrap="squar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dirty="0">
                <a:solidFill>
                  <a:srgbClr val="FFFF00"/>
                </a:solidFill>
              </a:rPr>
              <a:t>WHY?</a:t>
            </a:r>
          </a:p>
        </p:txBody>
      </p:sp>
      <p:sp>
        <p:nvSpPr>
          <p:cNvPr id="5" name="Rectangle 4">
            <a:extLst>
              <a:ext uri="{FF2B5EF4-FFF2-40B4-BE49-F238E27FC236}">
                <a16:creationId xmlns:a16="http://schemas.microsoft.com/office/drawing/2014/main" id="{4AD2C8A7-4729-73CD-F588-F00D9EF6BDBE}"/>
              </a:ext>
            </a:extLst>
          </p:cNvPr>
          <p:cNvSpPr/>
          <p:nvPr/>
        </p:nvSpPr>
        <p:spPr>
          <a:xfrm>
            <a:off x="495300" y="6106180"/>
            <a:ext cx="8153400" cy="523220"/>
          </a:xfrm>
          <a:prstGeom prst="rect">
            <a:avLst/>
          </a:prstGeom>
        </p:spPr>
        <p:txBody>
          <a:bodyPr wrap="square">
            <a:spAutoFit/>
          </a:bodyPr>
          <a:lstStyle/>
          <a:p>
            <a:pPr algn="ctr">
              <a:buFontTx/>
              <a:buNone/>
            </a:pPr>
            <a:r>
              <a:rPr lang="en-US" altLang="en-US" sz="1400" dirty="0"/>
              <a:t>(https://</a:t>
            </a:r>
            <a:r>
              <a:rPr lang="en-US" altLang="en-US" sz="1400" dirty="0" err="1"/>
              <a:t>science.sciencemag.org</a:t>
            </a:r>
            <a:r>
              <a:rPr lang="en-US" altLang="en-US" sz="1400" dirty="0"/>
              <a:t>/content/369/6509/1383)</a:t>
            </a:r>
            <a:endParaRPr lang="en-US" altLang="en-US" sz="1400" b="1" dirty="0"/>
          </a:p>
          <a:p>
            <a:pPr algn="ctr">
              <a:buFontTx/>
              <a:buNone/>
            </a:pPr>
            <a:r>
              <a:rPr lang="en-US" altLang="en-US" sz="1400" dirty="0"/>
              <a:t>(https://</a:t>
            </a:r>
            <a:r>
              <a:rPr lang="en-US" altLang="en-US" sz="1400" dirty="0" err="1"/>
              <a:t>www.livescience.com</a:t>
            </a:r>
            <a:r>
              <a:rPr lang="en-US" altLang="en-US" sz="1400" dirty="0"/>
              <a:t>/oldest-climate-record-ever-</a:t>
            </a:r>
            <a:r>
              <a:rPr lang="en-US" altLang="en-US" sz="1400" dirty="0" err="1"/>
              <a:t>cenozoic</a:t>
            </a:r>
            <a:r>
              <a:rPr lang="en-US" altLang="en-US" sz="1400" dirty="0"/>
              <a:t>-</a:t>
            </a:r>
            <a:r>
              <a:rPr lang="en-US" altLang="en-US" sz="1400" dirty="0" err="1"/>
              <a:t>era.html</a:t>
            </a:r>
            <a:r>
              <a:rPr lang="en-US" altLang="en-US" sz="1400" dirty="0"/>
              <a:t>)</a:t>
            </a:r>
          </a:p>
        </p:txBody>
      </p:sp>
    </p:spTree>
    <p:extLst>
      <p:ext uri="{BB962C8B-B14F-4D97-AF65-F5344CB8AC3E}">
        <p14:creationId xmlns:p14="http://schemas.microsoft.com/office/powerpoint/2010/main" val="34623756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nel-of-hands_wid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81000"/>
            <a:ext cx="8286750" cy="4648200"/>
          </a:xfrm>
          <a:prstGeom prst="rect">
            <a:avLst/>
          </a:prstGeom>
          <a:noFill/>
          <a:ln>
            <a:noFill/>
          </a:ln>
          <a:effectLst>
            <a:reflection endPos="0" dist="50800" dir="5400000" sy="-100000" algn="bl" rotWithShape="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ext Box 5"/>
          <p:cNvSpPr txBox="1">
            <a:spLocks noChangeArrowheads="1"/>
          </p:cNvSpPr>
          <p:nvPr/>
        </p:nvSpPr>
        <p:spPr bwMode="auto">
          <a:xfrm>
            <a:off x="381000" y="1371600"/>
            <a:ext cx="8534400" cy="5262563"/>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en-US" altLang="en-US" sz="2400" b="1" dirty="0">
                <a:solidFill>
                  <a:schemeClr val="bg1"/>
                </a:solidFill>
                <a:latin typeface="Book Antiqua" panose="02040602050305030304" pitchFamily="18" charset="0"/>
              </a:rPr>
              <a:t>Natural climate variations</a:t>
            </a:r>
          </a:p>
          <a:p>
            <a:pPr eaLnBrk="1" hangingPunct="1">
              <a:spcBef>
                <a:spcPct val="0"/>
              </a:spcBef>
            </a:pPr>
            <a:endParaRPr lang="en-US" altLang="en-US" sz="2400" b="1" dirty="0">
              <a:solidFill>
                <a:schemeClr val="bg1"/>
              </a:solidFill>
              <a:latin typeface="Book Antiqua" panose="02040602050305030304" pitchFamily="18" charset="0"/>
            </a:endParaRPr>
          </a:p>
          <a:p>
            <a:pPr eaLnBrk="1" hangingPunct="1">
              <a:spcBef>
                <a:spcPct val="0"/>
              </a:spcBef>
            </a:pPr>
            <a:r>
              <a:rPr lang="en-US" altLang="en-US" sz="2400" b="1" dirty="0">
                <a:solidFill>
                  <a:schemeClr val="bg1"/>
                </a:solidFill>
                <a:latin typeface="Book Antiqua" panose="02040602050305030304" pitchFamily="18" charset="0"/>
              </a:rPr>
              <a:t>Greenhouse effect and human-induced variation</a:t>
            </a:r>
          </a:p>
          <a:p>
            <a:pPr eaLnBrk="1" hangingPunct="1">
              <a:spcBef>
                <a:spcPct val="0"/>
              </a:spcBef>
            </a:pPr>
            <a:endParaRPr lang="en-US" altLang="en-US" sz="2400" b="1" dirty="0">
              <a:solidFill>
                <a:schemeClr val="bg1"/>
              </a:solidFill>
              <a:latin typeface="Book Antiqua" panose="02040602050305030304" pitchFamily="18" charset="0"/>
            </a:endParaRPr>
          </a:p>
          <a:p>
            <a:pPr eaLnBrk="1" hangingPunct="1">
              <a:spcBef>
                <a:spcPct val="0"/>
              </a:spcBef>
            </a:pPr>
            <a:r>
              <a:rPr lang="en-US" altLang="en-US" sz="2400" b="1" dirty="0">
                <a:solidFill>
                  <a:schemeClr val="bg1"/>
                </a:solidFill>
                <a:latin typeface="Book Antiqua" panose="02040602050305030304" pitchFamily="18" charset="0"/>
              </a:rPr>
              <a:t>Projections for the next century</a:t>
            </a:r>
          </a:p>
          <a:p>
            <a:pPr eaLnBrk="1" hangingPunct="1">
              <a:spcBef>
                <a:spcPct val="0"/>
              </a:spcBef>
            </a:pPr>
            <a:endParaRPr lang="en-US" altLang="en-US" sz="2400" b="1" dirty="0">
              <a:solidFill>
                <a:schemeClr val="bg1"/>
              </a:solidFill>
              <a:latin typeface="Book Antiqua" panose="02040602050305030304" pitchFamily="18" charset="0"/>
            </a:endParaRPr>
          </a:p>
          <a:p>
            <a:pPr eaLnBrk="1" hangingPunct="1">
              <a:spcBef>
                <a:spcPct val="0"/>
              </a:spcBef>
            </a:pPr>
            <a:r>
              <a:rPr lang="en-US" altLang="en-US" sz="2400" b="1" dirty="0">
                <a:solidFill>
                  <a:schemeClr val="bg1"/>
                </a:solidFill>
                <a:latin typeface="Book Antiqua" panose="02040602050305030304" pitchFamily="18" charset="0"/>
              </a:rPr>
              <a:t>Is warming actually happening?</a:t>
            </a:r>
          </a:p>
          <a:p>
            <a:pPr eaLnBrk="1" hangingPunct="1">
              <a:spcBef>
                <a:spcPct val="0"/>
              </a:spcBef>
            </a:pPr>
            <a:endParaRPr lang="en-US" altLang="en-US" sz="2400" b="1" dirty="0">
              <a:solidFill>
                <a:schemeClr val="bg1"/>
              </a:solidFill>
              <a:latin typeface="Book Antiqua" panose="02040602050305030304" pitchFamily="18" charset="0"/>
            </a:endParaRPr>
          </a:p>
          <a:p>
            <a:pPr eaLnBrk="1" hangingPunct="1">
              <a:spcBef>
                <a:spcPct val="0"/>
              </a:spcBef>
            </a:pPr>
            <a:r>
              <a:rPr lang="en-US" altLang="en-US" sz="2400" b="1" dirty="0">
                <a:solidFill>
                  <a:schemeClr val="bg1"/>
                </a:solidFill>
                <a:latin typeface="Book Antiqua" panose="02040602050305030304" pitchFamily="18" charset="0"/>
              </a:rPr>
              <a:t>Complex determinism</a:t>
            </a:r>
          </a:p>
          <a:p>
            <a:pPr eaLnBrk="1" hangingPunct="1">
              <a:spcBef>
                <a:spcPct val="0"/>
              </a:spcBef>
            </a:pPr>
            <a:endParaRPr lang="en-US" altLang="en-US" sz="2400" b="1" dirty="0">
              <a:solidFill>
                <a:schemeClr val="bg1"/>
              </a:solidFill>
              <a:latin typeface="Book Antiqua" panose="02040602050305030304" pitchFamily="18" charset="0"/>
            </a:endParaRPr>
          </a:p>
          <a:p>
            <a:pPr eaLnBrk="1" hangingPunct="1">
              <a:spcBef>
                <a:spcPct val="0"/>
              </a:spcBef>
            </a:pPr>
            <a:r>
              <a:rPr lang="en-US" altLang="en-US" sz="2400" b="1" dirty="0">
                <a:solidFill>
                  <a:schemeClr val="bg1"/>
                </a:solidFill>
                <a:latin typeface="Book Antiqua" panose="02040602050305030304" pitchFamily="18" charset="0"/>
              </a:rPr>
              <a:t>Thermohaline circulation</a:t>
            </a:r>
          </a:p>
          <a:p>
            <a:pPr eaLnBrk="1" hangingPunct="1">
              <a:spcBef>
                <a:spcPct val="0"/>
              </a:spcBef>
            </a:pPr>
            <a:endParaRPr lang="en-US" altLang="en-US" sz="2400" b="1" dirty="0">
              <a:solidFill>
                <a:schemeClr val="bg1"/>
              </a:solidFill>
              <a:latin typeface="Book Antiqua" panose="02040602050305030304" pitchFamily="18" charset="0"/>
            </a:endParaRPr>
          </a:p>
          <a:p>
            <a:pPr eaLnBrk="1" hangingPunct="1">
              <a:spcBef>
                <a:spcPct val="0"/>
              </a:spcBef>
            </a:pPr>
            <a:r>
              <a:rPr lang="en-US" altLang="en-US" sz="2400" b="1" dirty="0">
                <a:solidFill>
                  <a:schemeClr val="bg1"/>
                </a:solidFill>
                <a:latin typeface="Book Antiqua" panose="02040602050305030304" pitchFamily="18" charset="0"/>
              </a:rPr>
              <a:t>Global climate experiment:  Can we induce a repeat of the Younger Dryas Event?</a:t>
            </a:r>
          </a:p>
        </p:txBody>
      </p:sp>
      <p:sp>
        <p:nvSpPr>
          <p:cNvPr id="5" name="Rectangle 2"/>
          <p:cNvSpPr txBox="1">
            <a:spLocks noChangeArrowheads="1"/>
          </p:cNvSpPr>
          <p:nvPr/>
        </p:nvSpPr>
        <p:spPr bwMode="auto">
          <a:xfrm>
            <a:off x="381000" y="76200"/>
            <a:ext cx="8458200" cy="1295400"/>
          </a:xfrm>
          <a:prstGeom prst="rect">
            <a:avLst/>
          </a:prstGeom>
          <a:solidFill>
            <a:schemeClr val="tx1">
              <a:alpha val="50000"/>
            </a:schemeClr>
          </a:solidFill>
          <a:ln w="9525">
            <a:noFill/>
            <a:miter lim="800000"/>
            <a:headEnd/>
            <a:tailEnd/>
          </a:ln>
        </p:spPr>
        <p:txBody>
          <a:bodyPr anchor="ctr"/>
          <a:lstStyle/>
          <a:p>
            <a:pPr algn="ctr" eaLnBrk="1" hangingPunct="1">
              <a:defRPr/>
            </a:pPr>
            <a:r>
              <a:rPr lang="en-US" sz="4000" b="1" kern="0" dirty="0">
                <a:effectLst>
                  <a:outerShdw blurRad="50800" dist="38100" dir="2700000" algn="tl" rotWithShape="0">
                    <a:prstClr val="black">
                      <a:alpha val="40000"/>
                    </a:prstClr>
                  </a:outerShdw>
                </a:effectLst>
                <a:latin typeface="Book Antiqua" pitchFamily="18" charset="0"/>
                <a:ea typeface="+mj-ea"/>
                <a:cs typeface="+mj-cs"/>
              </a:rPr>
              <a:t>Discussion topics:</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3B9CFE-F745-5D7C-4184-53B02332FD4E}"/>
            </a:ext>
          </a:extLst>
        </p:cNvPr>
        <p:cNvGrpSpPr/>
        <p:nvPr/>
      </p:nvGrpSpPr>
      <p:grpSpPr>
        <a:xfrm>
          <a:off x="0" y="0"/>
          <a:ext cx="0" cy="0"/>
          <a:chOff x="0" y="0"/>
          <a:chExt cx="0" cy="0"/>
        </a:xfrm>
      </p:grpSpPr>
      <p:sp>
        <p:nvSpPr>
          <p:cNvPr id="7" name="Text Box 3">
            <a:extLst>
              <a:ext uri="{FF2B5EF4-FFF2-40B4-BE49-F238E27FC236}">
                <a16:creationId xmlns:a16="http://schemas.microsoft.com/office/drawing/2014/main" id="{7A12984B-E8DC-0173-8739-7E64386CEAC0}"/>
              </a:ext>
            </a:extLst>
          </p:cNvPr>
          <p:cNvSpPr txBox="1">
            <a:spLocks noChangeArrowheads="1"/>
          </p:cNvSpPr>
          <p:nvPr/>
        </p:nvSpPr>
        <p:spPr bwMode="auto">
          <a:xfrm>
            <a:off x="228600" y="381000"/>
            <a:ext cx="2057400" cy="369332"/>
          </a:xfrm>
          <a:prstGeom prst="rect">
            <a:avLst/>
          </a:prstGeom>
          <a:solidFill>
            <a:schemeClr val="tx1"/>
          </a:solidFill>
          <a:ln w="9525">
            <a:solidFill>
              <a:srgbClr val="FFFF00"/>
            </a:solidFill>
            <a:miter lim="800000"/>
            <a:headEnd/>
            <a:tailEnd/>
          </a:ln>
          <a:effectLst>
            <a:outerShdw blurRad="50800" dist="38100" dir="2700000" algn="tl" rotWithShape="0">
              <a:prstClr val="black">
                <a:alpha val="40000"/>
              </a:prstClr>
            </a:outerShdw>
          </a:effectLst>
        </p:spPr>
        <p:txBody>
          <a:bodyPr wrap="squar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dirty="0">
                <a:solidFill>
                  <a:srgbClr val="FFFF00"/>
                </a:solidFill>
              </a:rPr>
              <a:t>WHY?</a:t>
            </a:r>
          </a:p>
        </p:txBody>
      </p:sp>
      <p:pic>
        <p:nvPicPr>
          <p:cNvPr id="3" name="Picture 2" descr="A map of the ocean&#10;&#10;AI-generated content may be incorrect.">
            <a:extLst>
              <a:ext uri="{FF2B5EF4-FFF2-40B4-BE49-F238E27FC236}">
                <a16:creationId xmlns:a16="http://schemas.microsoft.com/office/drawing/2014/main" id="{FAD41F97-6A90-5064-9E4B-0386C5BE81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035049"/>
            <a:ext cx="6324600" cy="5286861"/>
          </a:xfrm>
          <a:prstGeom prst="rect">
            <a:avLst/>
          </a:prstGeom>
          <a:ln w="19050">
            <a:solidFill>
              <a:schemeClr val="bg1"/>
            </a:solidFill>
          </a:ln>
        </p:spPr>
      </p:pic>
      <p:sp>
        <p:nvSpPr>
          <p:cNvPr id="4" name="Text Box 3">
            <a:extLst>
              <a:ext uri="{FF2B5EF4-FFF2-40B4-BE49-F238E27FC236}">
                <a16:creationId xmlns:a16="http://schemas.microsoft.com/office/drawing/2014/main" id="{42F38CCC-B616-8AEB-4A6D-1194DB052C32}"/>
              </a:ext>
            </a:extLst>
          </p:cNvPr>
          <p:cNvSpPr txBox="1">
            <a:spLocks noChangeArrowheads="1"/>
          </p:cNvSpPr>
          <p:nvPr/>
        </p:nvSpPr>
        <p:spPr bwMode="auto">
          <a:xfrm>
            <a:off x="4572000" y="5334000"/>
            <a:ext cx="3733800" cy="646331"/>
          </a:xfrm>
          <a:prstGeom prst="rect">
            <a:avLst/>
          </a:prstGeom>
          <a:solidFill>
            <a:schemeClr val="tx1"/>
          </a:solidFill>
          <a:ln w="9525">
            <a:solidFill>
              <a:srgbClr val="FFFF00"/>
            </a:solidFill>
            <a:miter lim="800000"/>
            <a:headEnd/>
            <a:tailEnd/>
          </a:ln>
          <a:effectLst>
            <a:outerShdw blurRad="50800" dist="38100" dir="2700000" algn="tl" rotWithShape="0">
              <a:prstClr val="black">
                <a:alpha val="40000"/>
              </a:prstClr>
            </a:outerShdw>
          </a:effectLst>
        </p:spPr>
        <p:txBody>
          <a:bodyPr wrap="squar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dirty="0">
                <a:solidFill>
                  <a:srgbClr val="FFFF00"/>
                </a:solidFill>
              </a:rPr>
              <a:t>Volcanic activity where tectonic plates collide </a:t>
            </a:r>
          </a:p>
        </p:txBody>
      </p:sp>
      <p:sp>
        <p:nvSpPr>
          <p:cNvPr id="5" name="TextBox 4">
            <a:extLst>
              <a:ext uri="{FF2B5EF4-FFF2-40B4-BE49-F238E27FC236}">
                <a16:creationId xmlns:a16="http://schemas.microsoft.com/office/drawing/2014/main" id="{425EC0C1-DD58-F521-7448-50A1B92D6DF5}"/>
              </a:ext>
            </a:extLst>
          </p:cNvPr>
          <p:cNvSpPr txBox="1"/>
          <p:nvPr/>
        </p:nvSpPr>
        <p:spPr>
          <a:xfrm>
            <a:off x="510632" y="6437350"/>
            <a:ext cx="7125669" cy="307777"/>
          </a:xfrm>
          <a:prstGeom prst="rect">
            <a:avLst/>
          </a:prstGeom>
          <a:noFill/>
        </p:spPr>
        <p:txBody>
          <a:bodyPr wrap="none" rtlCol="0">
            <a:spAutoFit/>
          </a:bodyPr>
          <a:lstStyle/>
          <a:p>
            <a:r>
              <a:rPr lang="en-US" sz="1400" dirty="0"/>
              <a:t>(https://</a:t>
            </a:r>
            <a:r>
              <a:rPr lang="en-US" sz="1400" dirty="0" err="1"/>
              <a:t>sailingsoteria.wordpress.com</a:t>
            </a:r>
            <a:r>
              <a:rPr lang="en-US" sz="1400" dirty="0"/>
              <a:t>/wp-content/uploads/2020/01/</a:t>
            </a:r>
            <a:r>
              <a:rPr lang="en-US" sz="1400" dirty="0" err="1"/>
              <a:t>northandesplate.png</a:t>
            </a:r>
            <a:r>
              <a:rPr lang="en-US" sz="1400" dirty="0"/>
              <a:t>)</a:t>
            </a:r>
          </a:p>
        </p:txBody>
      </p:sp>
    </p:spTree>
    <p:extLst>
      <p:ext uri="{BB962C8B-B14F-4D97-AF65-F5344CB8AC3E}">
        <p14:creationId xmlns:p14="http://schemas.microsoft.com/office/powerpoint/2010/main" val="221650191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84BCA5-0DC6-59AE-F38F-AA3F6CB5F3F8}"/>
            </a:ext>
          </a:extLst>
        </p:cNvPr>
        <p:cNvGrpSpPr/>
        <p:nvPr/>
      </p:nvGrpSpPr>
      <p:grpSpPr>
        <a:xfrm>
          <a:off x="0" y="0"/>
          <a:ext cx="0" cy="0"/>
          <a:chOff x="0" y="0"/>
          <a:chExt cx="0" cy="0"/>
        </a:xfrm>
      </p:grpSpPr>
      <p:sp>
        <p:nvSpPr>
          <p:cNvPr id="7" name="Text Box 3">
            <a:extLst>
              <a:ext uri="{FF2B5EF4-FFF2-40B4-BE49-F238E27FC236}">
                <a16:creationId xmlns:a16="http://schemas.microsoft.com/office/drawing/2014/main" id="{8AC5F8BB-82B0-0136-F367-5610DE10C139}"/>
              </a:ext>
            </a:extLst>
          </p:cNvPr>
          <p:cNvSpPr txBox="1">
            <a:spLocks noChangeArrowheads="1"/>
          </p:cNvSpPr>
          <p:nvPr/>
        </p:nvSpPr>
        <p:spPr bwMode="auto">
          <a:xfrm>
            <a:off x="228600" y="381000"/>
            <a:ext cx="2057400" cy="369332"/>
          </a:xfrm>
          <a:prstGeom prst="rect">
            <a:avLst/>
          </a:prstGeom>
          <a:solidFill>
            <a:schemeClr val="tx1"/>
          </a:solidFill>
          <a:ln w="9525">
            <a:solidFill>
              <a:srgbClr val="FFFF00"/>
            </a:solidFill>
            <a:miter lim="800000"/>
            <a:headEnd/>
            <a:tailEnd/>
          </a:ln>
          <a:effectLst>
            <a:outerShdw blurRad="50800" dist="38100" dir="2700000" algn="tl" rotWithShape="0">
              <a:prstClr val="black">
                <a:alpha val="40000"/>
              </a:prstClr>
            </a:outerShdw>
          </a:effectLst>
        </p:spPr>
        <p:txBody>
          <a:bodyPr wrap="squar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dirty="0">
                <a:solidFill>
                  <a:srgbClr val="FFFF00"/>
                </a:solidFill>
              </a:rPr>
              <a:t>BEFORE:</a:t>
            </a:r>
          </a:p>
        </p:txBody>
      </p:sp>
      <p:pic>
        <p:nvPicPr>
          <p:cNvPr id="3" name="Picture 2" descr="A map of the ocean&#10;&#10;AI-generated content may be incorrect.">
            <a:extLst>
              <a:ext uri="{FF2B5EF4-FFF2-40B4-BE49-F238E27FC236}">
                <a16:creationId xmlns:a16="http://schemas.microsoft.com/office/drawing/2014/main" id="{DC025B21-4F85-F997-70E9-AFEB31072F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926617"/>
            <a:ext cx="8534400" cy="5102860"/>
          </a:xfrm>
          <a:prstGeom prst="rect">
            <a:avLst/>
          </a:prstGeom>
          <a:ln w="19050">
            <a:solidFill>
              <a:schemeClr val="bg1"/>
            </a:solidFill>
          </a:ln>
        </p:spPr>
      </p:pic>
      <p:sp>
        <p:nvSpPr>
          <p:cNvPr id="4" name="TextBox 3">
            <a:extLst>
              <a:ext uri="{FF2B5EF4-FFF2-40B4-BE49-F238E27FC236}">
                <a16:creationId xmlns:a16="http://schemas.microsoft.com/office/drawing/2014/main" id="{A2DE12F6-F88F-3FDA-87F5-2494DD5DD765}"/>
              </a:ext>
            </a:extLst>
          </p:cNvPr>
          <p:cNvSpPr txBox="1"/>
          <p:nvPr/>
        </p:nvSpPr>
        <p:spPr>
          <a:xfrm>
            <a:off x="228600" y="6096000"/>
            <a:ext cx="8610600" cy="523220"/>
          </a:xfrm>
          <a:prstGeom prst="rect">
            <a:avLst/>
          </a:prstGeom>
          <a:noFill/>
        </p:spPr>
        <p:txBody>
          <a:bodyPr wrap="square" rtlCol="0">
            <a:spAutoFit/>
          </a:bodyPr>
          <a:lstStyle/>
          <a:p>
            <a:pPr algn="ctr"/>
            <a:r>
              <a:rPr lang="en-US" sz="1400" dirty="0"/>
              <a:t>(https://</a:t>
            </a:r>
            <a:r>
              <a:rPr lang="en-US" sz="1400" dirty="0" err="1"/>
              <a:t>stri.si.edu</a:t>
            </a:r>
            <a:r>
              <a:rPr lang="en-US" sz="1400" dirty="0"/>
              <a:t>/sites/default/files/styles/</a:t>
            </a:r>
            <a:r>
              <a:rPr lang="en-US" sz="1400" dirty="0" err="1"/>
              <a:t>stri</a:t>
            </a:r>
            <a:r>
              <a:rPr lang="en-US" sz="1400" dirty="0"/>
              <a:t>-</a:t>
            </a:r>
            <a:r>
              <a:rPr lang="en-US" sz="1400" dirty="0" err="1"/>
              <a:t>fpp</a:t>
            </a:r>
            <a:r>
              <a:rPr lang="en-US" sz="1400" dirty="0"/>
              <a:t>__content-slider/public/</a:t>
            </a:r>
            <a:r>
              <a:rPr lang="en-US" sz="1400" dirty="0" err="1"/>
              <a:t>fpp</a:t>
            </a:r>
            <a:r>
              <a:rPr lang="en-US" sz="1400" dirty="0"/>
              <a:t>/images/why_panama_slide_7.jpg?itok=looG9UZH)</a:t>
            </a:r>
          </a:p>
        </p:txBody>
      </p:sp>
      <p:sp>
        <p:nvSpPr>
          <p:cNvPr id="8" name="Text Box 3">
            <a:extLst>
              <a:ext uri="{FF2B5EF4-FFF2-40B4-BE49-F238E27FC236}">
                <a16:creationId xmlns:a16="http://schemas.microsoft.com/office/drawing/2014/main" id="{D5943366-A0B1-AEA6-1635-D4765BF94126}"/>
              </a:ext>
            </a:extLst>
          </p:cNvPr>
          <p:cNvSpPr txBox="1">
            <a:spLocks noChangeArrowheads="1"/>
          </p:cNvSpPr>
          <p:nvPr/>
        </p:nvSpPr>
        <p:spPr bwMode="auto">
          <a:xfrm>
            <a:off x="4876800" y="5008053"/>
            <a:ext cx="3733800" cy="923330"/>
          </a:xfrm>
          <a:prstGeom prst="rect">
            <a:avLst/>
          </a:prstGeom>
          <a:solidFill>
            <a:schemeClr val="tx1"/>
          </a:solidFill>
          <a:ln w="9525">
            <a:solidFill>
              <a:srgbClr val="FFFF00"/>
            </a:solidFill>
            <a:miter lim="800000"/>
            <a:headEnd/>
            <a:tailEnd/>
          </a:ln>
          <a:effectLst>
            <a:outerShdw blurRad="50800" dist="38100" dir="2700000" algn="tl" rotWithShape="0">
              <a:prstClr val="black">
                <a:alpha val="40000"/>
              </a:prstClr>
            </a:outerShdw>
          </a:effectLst>
        </p:spPr>
        <p:txBody>
          <a:bodyPr wrap="squar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dirty="0">
                <a:solidFill>
                  <a:srgbClr val="FFFF00"/>
                </a:solidFill>
              </a:rPr>
              <a:t>Free flow of water from Atlantic to Pacific, driven by easterly Trade Winds</a:t>
            </a:r>
          </a:p>
        </p:txBody>
      </p:sp>
    </p:spTree>
    <p:extLst>
      <p:ext uri="{BB962C8B-B14F-4D97-AF65-F5344CB8AC3E}">
        <p14:creationId xmlns:p14="http://schemas.microsoft.com/office/powerpoint/2010/main" val="168828188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C08352-673E-2BFC-AB3A-6DAD23C4237F}"/>
            </a:ext>
          </a:extLst>
        </p:cNvPr>
        <p:cNvGrpSpPr/>
        <p:nvPr/>
      </p:nvGrpSpPr>
      <p:grpSpPr>
        <a:xfrm>
          <a:off x="0" y="0"/>
          <a:ext cx="0" cy="0"/>
          <a:chOff x="0" y="0"/>
          <a:chExt cx="0" cy="0"/>
        </a:xfrm>
      </p:grpSpPr>
      <p:sp>
        <p:nvSpPr>
          <p:cNvPr id="7" name="Text Box 3">
            <a:extLst>
              <a:ext uri="{FF2B5EF4-FFF2-40B4-BE49-F238E27FC236}">
                <a16:creationId xmlns:a16="http://schemas.microsoft.com/office/drawing/2014/main" id="{0DC3C3ED-9415-4EFD-A830-F42BF57BAA37}"/>
              </a:ext>
            </a:extLst>
          </p:cNvPr>
          <p:cNvSpPr txBox="1">
            <a:spLocks noChangeArrowheads="1"/>
          </p:cNvSpPr>
          <p:nvPr/>
        </p:nvSpPr>
        <p:spPr bwMode="auto">
          <a:xfrm>
            <a:off x="228600" y="381000"/>
            <a:ext cx="2057400" cy="369332"/>
          </a:xfrm>
          <a:prstGeom prst="rect">
            <a:avLst/>
          </a:prstGeom>
          <a:solidFill>
            <a:schemeClr val="tx1"/>
          </a:solidFill>
          <a:ln w="9525">
            <a:solidFill>
              <a:srgbClr val="FFFF00"/>
            </a:solidFill>
            <a:miter lim="800000"/>
            <a:headEnd/>
            <a:tailEnd/>
          </a:ln>
          <a:effectLst>
            <a:outerShdw blurRad="50800" dist="38100" dir="2700000" algn="tl" rotWithShape="0">
              <a:prstClr val="black">
                <a:alpha val="40000"/>
              </a:prstClr>
            </a:outerShdw>
          </a:effectLst>
        </p:spPr>
        <p:txBody>
          <a:bodyPr wrap="squar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dirty="0">
                <a:solidFill>
                  <a:srgbClr val="FFFF00"/>
                </a:solidFill>
              </a:rPr>
              <a:t>AFTER:</a:t>
            </a:r>
          </a:p>
        </p:txBody>
      </p:sp>
      <p:sp>
        <p:nvSpPr>
          <p:cNvPr id="2" name="TextBox 1">
            <a:extLst>
              <a:ext uri="{FF2B5EF4-FFF2-40B4-BE49-F238E27FC236}">
                <a16:creationId xmlns:a16="http://schemas.microsoft.com/office/drawing/2014/main" id="{43E3D779-0EC2-1FA0-21A6-8C9B390286E7}"/>
              </a:ext>
            </a:extLst>
          </p:cNvPr>
          <p:cNvSpPr txBox="1"/>
          <p:nvPr/>
        </p:nvSpPr>
        <p:spPr>
          <a:xfrm>
            <a:off x="228600" y="6096000"/>
            <a:ext cx="8610600" cy="523220"/>
          </a:xfrm>
          <a:prstGeom prst="rect">
            <a:avLst/>
          </a:prstGeom>
          <a:noFill/>
        </p:spPr>
        <p:txBody>
          <a:bodyPr wrap="square" rtlCol="0">
            <a:spAutoFit/>
          </a:bodyPr>
          <a:lstStyle/>
          <a:p>
            <a:pPr algn="ctr"/>
            <a:r>
              <a:rPr lang="en-US" sz="1400" dirty="0"/>
              <a:t>(https://</a:t>
            </a:r>
            <a:r>
              <a:rPr lang="en-US" sz="1400" dirty="0" err="1"/>
              <a:t>stri.si.edu</a:t>
            </a:r>
            <a:r>
              <a:rPr lang="en-US" sz="1400" dirty="0"/>
              <a:t>/sites/default/files/styles/</a:t>
            </a:r>
            <a:r>
              <a:rPr lang="en-US" sz="1400" dirty="0" err="1"/>
              <a:t>stri</a:t>
            </a:r>
            <a:r>
              <a:rPr lang="en-US" sz="1400" dirty="0"/>
              <a:t>-</a:t>
            </a:r>
            <a:r>
              <a:rPr lang="en-US" sz="1400" dirty="0" err="1"/>
              <a:t>fpp</a:t>
            </a:r>
            <a:r>
              <a:rPr lang="en-US" sz="1400" dirty="0"/>
              <a:t>__content-slider/public/</a:t>
            </a:r>
            <a:r>
              <a:rPr lang="en-US" sz="1400" dirty="0" err="1"/>
              <a:t>fpp</a:t>
            </a:r>
            <a:r>
              <a:rPr lang="en-US" sz="1400" dirty="0"/>
              <a:t>/images/why_panama_slide_8.jpg?itok=l49dT2gt)</a:t>
            </a:r>
          </a:p>
        </p:txBody>
      </p:sp>
      <p:pic>
        <p:nvPicPr>
          <p:cNvPr id="5" name="Picture 4" descr="A map of the caribbean&#10;&#10;AI-generated content may be incorrect.">
            <a:extLst>
              <a:ext uri="{FF2B5EF4-FFF2-40B4-BE49-F238E27FC236}">
                <a16:creationId xmlns:a16="http://schemas.microsoft.com/office/drawing/2014/main" id="{DF40EEC0-5E22-9D85-78EB-3E431A5FAE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914400"/>
            <a:ext cx="8534400" cy="5102859"/>
          </a:xfrm>
          <a:prstGeom prst="rect">
            <a:avLst/>
          </a:prstGeom>
          <a:ln w="19050">
            <a:solidFill>
              <a:schemeClr val="bg1"/>
            </a:solidFill>
          </a:ln>
        </p:spPr>
      </p:pic>
      <p:sp>
        <p:nvSpPr>
          <p:cNvPr id="6" name="Text Box 3">
            <a:extLst>
              <a:ext uri="{FF2B5EF4-FFF2-40B4-BE49-F238E27FC236}">
                <a16:creationId xmlns:a16="http://schemas.microsoft.com/office/drawing/2014/main" id="{732396C9-84A7-2613-AC56-302DD78E4BDE}"/>
              </a:ext>
            </a:extLst>
          </p:cNvPr>
          <p:cNvSpPr txBox="1">
            <a:spLocks noChangeArrowheads="1"/>
          </p:cNvSpPr>
          <p:nvPr/>
        </p:nvSpPr>
        <p:spPr bwMode="auto">
          <a:xfrm>
            <a:off x="2514600" y="381000"/>
            <a:ext cx="4495800" cy="2308324"/>
          </a:xfrm>
          <a:prstGeom prst="rect">
            <a:avLst/>
          </a:prstGeom>
          <a:solidFill>
            <a:schemeClr val="tx1"/>
          </a:solidFill>
          <a:ln w="9525">
            <a:solidFill>
              <a:srgbClr val="FFFF00"/>
            </a:solidFill>
            <a:miter lim="800000"/>
            <a:headEnd/>
            <a:tailEnd/>
          </a:ln>
          <a:effectLst>
            <a:outerShdw blurRad="50800" dist="38100" dir="2700000" algn="tl" rotWithShape="0">
              <a:prstClr val="black">
                <a:alpha val="40000"/>
              </a:prstClr>
            </a:outerShdw>
          </a:effectLst>
        </p:spPr>
        <p:txBody>
          <a:bodyPr wrap="squar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dirty="0">
                <a:solidFill>
                  <a:srgbClr val="FFFF00"/>
                </a:solidFill>
              </a:rPr>
              <a:t>Direct flow of westward flow of water from Atlantic to Pacific is cutoff when passage fills with silt.</a:t>
            </a:r>
          </a:p>
          <a:p>
            <a:pPr algn="ctr" eaLnBrk="1" hangingPunct="1">
              <a:spcBef>
                <a:spcPct val="0"/>
              </a:spcBef>
              <a:buFontTx/>
              <a:buNone/>
            </a:pPr>
            <a:endParaRPr lang="en-US" altLang="en-US" sz="1800" b="1" dirty="0">
              <a:solidFill>
                <a:srgbClr val="FFFF00"/>
              </a:solidFill>
            </a:endParaRPr>
          </a:p>
          <a:p>
            <a:pPr algn="ctr" eaLnBrk="1" hangingPunct="1">
              <a:spcBef>
                <a:spcPct val="0"/>
              </a:spcBef>
              <a:buFontTx/>
              <a:buNone/>
            </a:pPr>
            <a:r>
              <a:rPr lang="en-US" altLang="en-US" sz="1800" b="1" dirty="0">
                <a:solidFill>
                  <a:srgbClr val="FFFF00"/>
                </a:solidFill>
              </a:rPr>
              <a:t>Evaporation continues east of isthmus, and Tradewinds carry vapor over mountains to the west, where is condenses and rains out</a:t>
            </a:r>
          </a:p>
        </p:txBody>
      </p:sp>
    </p:spTree>
    <p:extLst>
      <p:ext uri="{BB962C8B-B14F-4D97-AF65-F5344CB8AC3E}">
        <p14:creationId xmlns:p14="http://schemas.microsoft.com/office/powerpoint/2010/main" val="75125210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curtain, clock&#10;&#10;Description automatically generated">
            <a:extLst>
              <a:ext uri="{FF2B5EF4-FFF2-40B4-BE49-F238E27FC236}">
                <a16:creationId xmlns:a16="http://schemas.microsoft.com/office/drawing/2014/main" id="{2C2DFEE4-1447-AC48-9EDE-FC541821DF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879" y="990600"/>
            <a:ext cx="9039225" cy="3796134"/>
          </a:xfrm>
          <a:prstGeom prst="rect">
            <a:avLst/>
          </a:prstGeom>
        </p:spPr>
      </p:pic>
      <p:sp>
        <p:nvSpPr>
          <p:cNvPr id="6" name="Right Arrow 5">
            <a:extLst>
              <a:ext uri="{FF2B5EF4-FFF2-40B4-BE49-F238E27FC236}">
                <a16:creationId xmlns:a16="http://schemas.microsoft.com/office/drawing/2014/main" id="{2E4DC2BB-26AB-CF4E-A338-F68D52C53109}"/>
              </a:ext>
            </a:extLst>
          </p:cNvPr>
          <p:cNvSpPr/>
          <p:nvPr/>
        </p:nvSpPr>
        <p:spPr bwMode="auto">
          <a:xfrm rot="18313195">
            <a:off x="5787735" y="3162299"/>
            <a:ext cx="685800" cy="533400"/>
          </a:xfrm>
          <a:prstGeom prst="rightArrow">
            <a:avLst/>
          </a:prstGeom>
          <a:solidFill>
            <a:srgbClr val="FFFF00"/>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bg1"/>
              </a:solidFill>
              <a:effectLst/>
              <a:latin typeface="Arial" charset="0"/>
            </a:endParaRPr>
          </a:p>
        </p:txBody>
      </p:sp>
      <p:sp>
        <p:nvSpPr>
          <p:cNvPr id="7" name="Text Box 3">
            <a:extLst>
              <a:ext uri="{FF2B5EF4-FFF2-40B4-BE49-F238E27FC236}">
                <a16:creationId xmlns:a16="http://schemas.microsoft.com/office/drawing/2014/main" id="{88E9E340-63C1-FA43-AFE9-41F9E166AF3F}"/>
              </a:ext>
            </a:extLst>
          </p:cNvPr>
          <p:cNvSpPr txBox="1">
            <a:spLocks noChangeArrowheads="1"/>
          </p:cNvSpPr>
          <p:nvPr/>
        </p:nvSpPr>
        <p:spPr bwMode="auto">
          <a:xfrm>
            <a:off x="2311300" y="3862940"/>
            <a:ext cx="5156300" cy="646331"/>
          </a:xfrm>
          <a:prstGeom prst="rect">
            <a:avLst/>
          </a:prstGeom>
          <a:solidFill>
            <a:schemeClr val="tx1"/>
          </a:solidFill>
          <a:ln w="9525">
            <a:solidFill>
              <a:srgbClr val="FFFF00"/>
            </a:solidFill>
            <a:miter lim="800000"/>
            <a:headEnd/>
            <a:tailEnd/>
          </a:ln>
          <a:effectLst>
            <a:outerShdw blurRad="50800" dist="38100" dir="2700000" algn="tl" rotWithShape="0">
              <a:prstClr val="black">
                <a:alpha val="40000"/>
              </a:prstClr>
            </a:outerShdw>
          </a:effectLst>
        </p:spPr>
        <p:txBody>
          <a:bodyPr wrap="squar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dirty="0">
                <a:solidFill>
                  <a:srgbClr val="FFFF00"/>
                </a:solidFill>
              </a:rPr>
              <a:t>BEGINNING OF QUATERNARY</a:t>
            </a:r>
          </a:p>
          <a:p>
            <a:pPr algn="ctr" eaLnBrk="1" hangingPunct="1">
              <a:spcBef>
                <a:spcPct val="0"/>
              </a:spcBef>
              <a:buFontTx/>
              <a:buNone/>
            </a:pPr>
            <a:r>
              <a:rPr lang="en-US" altLang="en-US" sz="1800" b="1" dirty="0">
                <a:solidFill>
                  <a:srgbClr val="FFFF00"/>
                </a:solidFill>
              </a:rPr>
              <a:t>(Period of cyclic ice ages and </a:t>
            </a:r>
            <a:r>
              <a:rPr lang="en-US" altLang="en-US" sz="1800" b="1" dirty="0" err="1">
                <a:solidFill>
                  <a:srgbClr val="FFFF00"/>
                </a:solidFill>
              </a:rPr>
              <a:t>interglacials</a:t>
            </a:r>
            <a:r>
              <a:rPr lang="en-US" altLang="en-US" sz="1800" b="1" dirty="0">
                <a:solidFill>
                  <a:srgbClr val="FFFF00"/>
                </a:solidFill>
              </a:rPr>
              <a:t>)</a:t>
            </a:r>
          </a:p>
        </p:txBody>
      </p:sp>
      <p:pic>
        <p:nvPicPr>
          <p:cNvPr id="5" name="Picture 4" descr="Diagram&#10;&#10;Description automatically generated">
            <a:extLst>
              <a:ext uri="{FF2B5EF4-FFF2-40B4-BE49-F238E27FC236}">
                <a16:creationId xmlns:a16="http://schemas.microsoft.com/office/drawing/2014/main" id="{9F739070-9803-A448-8590-45DBDBF2548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891" t="26130" r="31263" b="14599"/>
          <a:stretch/>
        </p:blipFill>
        <p:spPr bwMode="auto">
          <a:xfrm>
            <a:off x="553088" y="381000"/>
            <a:ext cx="8037823" cy="6096000"/>
          </a:xfrm>
          <a:prstGeom prst="rect">
            <a:avLst/>
          </a:prstGeom>
          <a:ln w="25400">
            <a:solidFill>
              <a:srgbClr val="FFFF00"/>
            </a:solid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sp>
        <p:nvSpPr>
          <p:cNvPr id="10" name="Right Arrow 9">
            <a:extLst>
              <a:ext uri="{FF2B5EF4-FFF2-40B4-BE49-F238E27FC236}">
                <a16:creationId xmlns:a16="http://schemas.microsoft.com/office/drawing/2014/main" id="{C731367B-8F54-CB4C-A7DB-7E905541FE25}"/>
              </a:ext>
            </a:extLst>
          </p:cNvPr>
          <p:cNvSpPr/>
          <p:nvPr/>
        </p:nvSpPr>
        <p:spPr bwMode="auto">
          <a:xfrm>
            <a:off x="228600" y="2995058"/>
            <a:ext cx="1069945" cy="533400"/>
          </a:xfrm>
          <a:prstGeom prst="rightArrow">
            <a:avLst/>
          </a:prstGeom>
          <a:solidFill>
            <a:srgbClr val="FFFF00"/>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bg1"/>
              </a:solidFill>
              <a:effectLst/>
              <a:latin typeface="Arial" charset="0"/>
            </a:endParaRPr>
          </a:p>
        </p:txBody>
      </p:sp>
      <p:sp>
        <p:nvSpPr>
          <p:cNvPr id="12" name="Right Arrow 11">
            <a:extLst>
              <a:ext uri="{FF2B5EF4-FFF2-40B4-BE49-F238E27FC236}">
                <a16:creationId xmlns:a16="http://schemas.microsoft.com/office/drawing/2014/main" id="{DAEECE51-0956-4048-AA09-0D30DDF13760}"/>
              </a:ext>
            </a:extLst>
          </p:cNvPr>
          <p:cNvSpPr/>
          <p:nvPr/>
        </p:nvSpPr>
        <p:spPr bwMode="auto">
          <a:xfrm rot="10800000">
            <a:off x="7235855" y="2995058"/>
            <a:ext cx="1069945" cy="533400"/>
          </a:xfrm>
          <a:prstGeom prst="rightArrow">
            <a:avLst/>
          </a:prstGeom>
          <a:solidFill>
            <a:srgbClr val="FFFF00"/>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bg1"/>
              </a:solidFill>
              <a:effectLst/>
              <a:latin typeface="Arial" charset="0"/>
            </a:endParaRPr>
          </a:p>
        </p:txBody>
      </p:sp>
      <p:sp>
        <p:nvSpPr>
          <p:cNvPr id="13" name="Text Box 3">
            <a:extLst>
              <a:ext uri="{FF2B5EF4-FFF2-40B4-BE49-F238E27FC236}">
                <a16:creationId xmlns:a16="http://schemas.microsoft.com/office/drawing/2014/main" id="{D13C79D2-83B1-374A-9328-91D8C306B6D5}"/>
              </a:ext>
            </a:extLst>
          </p:cNvPr>
          <p:cNvSpPr txBox="1">
            <a:spLocks noChangeArrowheads="1"/>
          </p:cNvSpPr>
          <p:nvPr/>
        </p:nvSpPr>
        <p:spPr bwMode="auto">
          <a:xfrm>
            <a:off x="228600" y="3643064"/>
            <a:ext cx="5156300" cy="646331"/>
          </a:xfrm>
          <a:prstGeom prst="rect">
            <a:avLst/>
          </a:prstGeom>
          <a:solidFill>
            <a:schemeClr val="tx1"/>
          </a:solidFill>
          <a:ln w="9525">
            <a:solidFill>
              <a:srgbClr val="FFFF00"/>
            </a:solidFill>
            <a:miter lim="800000"/>
            <a:headEnd/>
            <a:tailEnd/>
          </a:ln>
          <a:effectLst>
            <a:outerShdw blurRad="50800" dist="38100" dir="2700000" algn="tl" rotWithShape="0">
              <a:prstClr val="black">
                <a:alpha val="40000"/>
              </a:prstClr>
            </a:outerShdw>
          </a:effectLst>
        </p:spPr>
        <p:txBody>
          <a:bodyPr wrap="squar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dirty="0">
                <a:solidFill>
                  <a:srgbClr val="FFFF00"/>
                </a:solidFill>
              </a:rPr>
              <a:t>BEGINNING OF QUATERNARY</a:t>
            </a:r>
          </a:p>
          <a:p>
            <a:pPr algn="ctr" eaLnBrk="1" hangingPunct="1">
              <a:spcBef>
                <a:spcPct val="0"/>
              </a:spcBef>
              <a:buFontTx/>
              <a:buNone/>
            </a:pPr>
            <a:r>
              <a:rPr lang="en-US" altLang="en-US" sz="1800" b="1" dirty="0">
                <a:solidFill>
                  <a:srgbClr val="FFFF00"/>
                </a:solidFill>
              </a:rPr>
              <a:t>(Period of cyclic ice ages and </a:t>
            </a:r>
            <a:r>
              <a:rPr lang="en-US" altLang="en-US" sz="1800" b="1" dirty="0" err="1">
                <a:solidFill>
                  <a:srgbClr val="FFFF00"/>
                </a:solidFill>
              </a:rPr>
              <a:t>interglacials</a:t>
            </a:r>
            <a:r>
              <a:rPr lang="en-US" altLang="en-US" sz="1800" b="1" dirty="0">
                <a:solidFill>
                  <a:srgbClr val="FFFF00"/>
                </a:solidFill>
              </a:rPr>
              <a:t>)</a:t>
            </a:r>
          </a:p>
        </p:txBody>
      </p:sp>
      <p:sp>
        <p:nvSpPr>
          <p:cNvPr id="3" name="TextBox 2">
            <a:extLst>
              <a:ext uri="{FF2B5EF4-FFF2-40B4-BE49-F238E27FC236}">
                <a16:creationId xmlns:a16="http://schemas.microsoft.com/office/drawing/2014/main" id="{30265875-E18A-B64B-B0D1-5F9452F246D7}"/>
              </a:ext>
            </a:extLst>
          </p:cNvPr>
          <p:cNvSpPr txBox="1"/>
          <p:nvPr/>
        </p:nvSpPr>
        <p:spPr>
          <a:xfrm>
            <a:off x="838200" y="6248400"/>
            <a:ext cx="7467600" cy="523220"/>
          </a:xfrm>
          <a:prstGeom prst="rect">
            <a:avLst/>
          </a:prstGeom>
          <a:solidFill>
            <a:schemeClr val="tx1"/>
          </a:solidFill>
          <a:effectLst>
            <a:outerShdw blurRad="50800" dist="38100" dir="2700000" algn="tl" rotWithShape="0">
              <a:prstClr val="black">
                <a:alpha val="40000"/>
              </a:prstClr>
            </a:outerShdw>
          </a:effectLst>
        </p:spPr>
        <p:txBody>
          <a:bodyPr wrap="square">
            <a:spAutoFit/>
          </a:bodyPr>
          <a:lstStyle/>
          <a:p>
            <a:pPr marL="342900" indent="-342900" eaLnBrk="1" hangingPunct="1">
              <a:spcBef>
                <a:spcPct val="0"/>
              </a:spcBef>
            </a:pPr>
            <a:r>
              <a:rPr lang="en-US" altLang="en-US" sz="1400" dirty="0">
                <a:cs typeface="Arial" panose="020B0604020202020204" pitchFamily="34" charset="0"/>
              </a:rPr>
              <a:t>(Calvin, W.H., 2002:  A Brain for All Seasons – Human Evolution and Abrupt Climate Change, The University of Chicago Press, 341 pgs.)</a:t>
            </a:r>
          </a:p>
        </p:txBody>
      </p:sp>
    </p:spTree>
    <p:extLst>
      <p:ext uri="{BB962C8B-B14F-4D97-AF65-F5344CB8AC3E}">
        <p14:creationId xmlns:p14="http://schemas.microsoft.com/office/powerpoint/2010/main" val="4257134552"/>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curtain, clock&#10;&#10;Description automatically generated">
            <a:extLst>
              <a:ext uri="{FF2B5EF4-FFF2-40B4-BE49-F238E27FC236}">
                <a16:creationId xmlns:a16="http://schemas.microsoft.com/office/drawing/2014/main" id="{2C2DFEE4-1447-AC48-9EDE-FC541821DF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879" y="990600"/>
            <a:ext cx="9039225" cy="3796134"/>
          </a:xfrm>
          <a:prstGeom prst="rect">
            <a:avLst/>
          </a:prstGeom>
        </p:spPr>
      </p:pic>
      <p:sp>
        <p:nvSpPr>
          <p:cNvPr id="6" name="Right Arrow 5">
            <a:extLst>
              <a:ext uri="{FF2B5EF4-FFF2-40B4-BE49-F238E27FC236}">
                <a16:creationId xmlns:a16="http://schemas.microsoft.com/office/drawing/2014/main" id="{2E4DC2BB-26AB-CF4E-A338-F68D52C53109}"/>
              </a:ext>
            </a:extLst>
          </p:cNvPr>
          <p:cNvSpPr/>
          <p:nvPr/>
        </p:nvSpPr>
        <p:spPr bwMode="auto">
          <a:xfrm rot="18313195">
            <a:off x="5787735" y="3162299"/>
            <a:ext cx="685800" cy="533400"/>
          </a:xfrm>
          <a:prstGeom prst="rightArrow">
            <a:avLst/>
          </a:prstGeom>
          <a:solidFill>
            <a:srgbClr val="FFFF00"/>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bg1"/>
              </a:solidFill>
              <a:effectLst/>
              <a:latin typeface="Arial" charset="0"/>
            </a:endParaRPr>
          </a:p>
        </p:txBody>
      </p:sp>
      <p:sp>
        <p:nvSpPr>
          <p:cNvPr id="7" name="Text Box 3">
            <a:extLst>
              <a:ext uri="{FF2B5EF4-FFF2-40B4-BE49-F238E27FC236}">
                <a16:creationId xmlns:a16="http://schemas.microsoft.com/office/drawing/2014/main" id="{88E9E340-63C1-FA43-AFE9-41F9E166AF3F}"/>
              </a:ext>
            </a:extLst>
          </p:cNvPr>
          <p:cNvSpPr txBox="1">
            <a:spLocks noChangeArrowheads="1"/>
          </p:cNvSpPr>
          <p:nvPr/>
        </p:nvSpPr>
        <p:spPr bwMode="auto">
          <a:xfrm>
            <a:off x="2311300" y="3862940"/>
            <a:ext cx="5156300" cy="646331"/>
          </a:xfrm>
          <a:prstGeom prst="rect">
            <a:avLst/>
          </a:prstGeom>
          <a:solidFill>
            <a:schemeClr val="tx1"/>
          </a:solidFill>
          <a:ln w="9525">
            <a:solidFill>
              <a:srgbClr val="FFFF00"/>
            </a:solidFill>
            <a:miter lim="800000"/>
            <a:headEnd/>
            <a:tailEnd/>
          </a:ln>
          <a:effectLst>
            <a:outerShdw blurRad="50800" dist="38100" dir="2700000" algn="tl" rotWithShape="0">
              <a:prstClr val="black">
                <a:alpha val="40000"/>
              </a:prstClr>
            </a:outerShdw>
          </a:effectLst>
        </p:spPr>
        <p:txBody>
          <a:bodyPr wrap="squar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dirty="0">
                <a:solidFill>
                  <a:srgbClr val="FFFF00"/>
                </a:solidFill>
              </a:rPr>
              <a:t>BEGINNING OF QUATERNARY</a:t>
            </a:r>
          </a:p>
          <a:p>
            <a:pPr algn="ctr" eaLnBrk="1" hangingPunct="1">
              <a:spcBef>
                <a:spcPct val="0"/>
              </a:spcBef>
              <a:buFontTx/>
              <a:buNone/>
            </a:pPr>
            <a:r>
              <a:rPr lang="en-US" altLang="en-US" sz="1800" b="1" dirty="0">
                <a:solidFill>
                  <a:srgbClr val="FFFF00"/>
                </a:solidFill>
              </a:rPr>
              <a:t>(Period of cyclic ice ages and </a:t>
            </a:r>
            <a:r>
              <a:rPr lang="en-US" altLang="en-US" sz="1800" b="1" dirty="0" err="1">
                <a:solidFill>
                  <a:srgbClr val="FFFF00"/>
                </a:solidFill>
              </a:rPr>
              <a:t>interglacials</a:t>
            </a:r>
            <a:r>
              <a:rPr lang="en-US" altLang="en-US" sz="1800" b="1" dirty="0">
                <a:solidFill>
                  <a:srgbClr val="FFFF00"/>
                </a:solidFill>
              </a:rPr>
              <a:t>)</a:t>
            </a:r>
          </a:p>
        </p:txBody>
      </p:sp>
      <p:pic>
        <p:nvPicPr>
          <p:cNvPr id="5" name="Picture 4" descr="Diagram&#10;&#10;Description automatically generated">
            <a:extLst>
              <a:ext uri="{FF2B5EF4-FFF2-40B4-BE49-F238E27FC236}">
                <a16:creationId xmlns:a16="http://schemas.microsoft.com/office/drawing/2014/main" id="{9F739070-9803-A448-8590-45DBDBF2548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891" t="26130" r="31263" b="14599"/>
          <a:stretch/>
        </p:blipFill>
        <p:spPr bwMode="auto">
          <a:xfrm>
            <a:off x="553088" y="381000"/>
            <a:ext cx="8037823" cy="6096000"/>
          </a:xfrm>
          <a:prstGeom prst="rect">
            <a:avLst/>
          </a:prstGeom>
          <a:ln w="25400">
            <a:solidFill>
              <a:srgbClr val="FFFF00"/>
            </a:solid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sp>
        <p:nvSpPr>
          <p:cNvPr id="10" name="Right Arrow 9">
            <a:extLst>
              <a:ext uri="{FF2B5EF4-FFF2-40B4-BE49-F238E27FC236}">
                <a16:creationId xmlns:a16="http://schemas.microsoft.com/office/drawing/2014/main" id="{C731367B-8F54-CB4C-A7DB-7E905541FE25}"/>
              </a:ext>
            </a:extLst>
          </p:cNvPr>
          <p:cNvSpPr/>
          <p:nvPr/>
        </p:nvSpPr>
        <p:spPr bwMode="auto">
          <a:xfrm>
            <a:off x="228600" y="2995058"/>
            <a:ext cx="1069945" cy="533400"/>
          </a:xfrm>
          <a:prstGeom prst="rightArrow">
            <a:avLst/>
          </a:prstGeom>
          <a:solidFill>
            <a:srgbClr val="FFFF00"/>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bg1"/>
              </a:solidFill>
              <a:effectLst/>
              <a:latin typeface="Arial" charset="0"/>
            </a:endParaRPr>
          </a:p>
        </p:txBody>
      </p:sp>
      <p:sp>
        <p:nvSpPr>
          <p:cNvPr id="12" name="Right Arrow 11">
            <a:extLst>
              <a:ext uri="{FF2B5EF4-FFF2-40B4-BE49-F238E27FC236}">
                <a16:creationId xmlns:a16="http://schemas.microsoft.com/office/drawing/2014/main" id="{DAEECE51-0956-4048-AA09-0D30DDF13760}"/>
              </a:ext>
            </a:extLst>
          </p:cNvPr>
          <p:cNvSpPr/>
          <p:nvPr/>
        </p:nvSpPr>
        <p:spPr bwMode="auto">
          <a:xfrm rot="10800000">
            <a:off x="7235855" y="2995058"/>
            <a:ext cx="1069945" cy="533400"/>
          </a:xfrm>
          <a:prstGeom prst="rightArrow">
            <a:avLst/>
          </a:prstGeom>
          <a:solidFill>
            <a:srgbClr val="FFFF00"/>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bg1"/>
              </a:solidFill>
              <a:effectLst/>
              <a:latin typeface="Arial" charset="0"/>
            </a:endParaRPr>
          </a:p>
        </p:txBody>
      </p:sp>
      <p:pic>
        <p:nvPicPr>
          <p:cNvPr id="3" name="Picture 2" descr="A picture containing primate, mammal, outdoor, ape&#10;&#10;Description automatically generated">
            <a:extLst>
              <a:ext uri="{FF2B5EF4-FFF2-40B4-BE49-F238E27FC236}">
                <a16:creationId xmlns:a16="http://schemas.microsoft.com/office/drawing/2014/main" id="{61B814F9-997A-B54A-8CA6-ED5B15D44B1E}"/>
              </a:ext>
            </a:extLst>
          </p:cNvPr>
          <p:cNvPicPr>
            <a:picLocks noChangeAspect="1"/>
          </p:cNvPicPr>
          <p:nvPr/>
        </p:nvPicPr>
        <p:blipFill rotWithShape="1">
          <a:blip r:embed="rId4">
            <a:extLst>
              <a:ext uri="{28A0092B-C50C-407E-A947-70E740481C1C}">
                <a14:useLocalDpi xmlns:a14="http://schemas.microsoft.com/office/drawing/2010/main" val="0"/>
              </a:ext>
            </a:extLst>
          </a:blip>
          <a:srcRect t="16400" r="46509"/>
          <a:stretch/>
        </p:blipFill>
        <p:spPr>
          <a:xfrm>
            <a:off x="2041006" y="3428999"/>
            <a:ext cx="2031501" cy="2381250"/>
          </a:xfrm>
          <a:prstGeom prst="rect">
            <a:avLst/>
          </a:prstGeom>
          <a:ln>
            <a:solidFill>
              <a:schemeClr val="tx1"/>
            </a:solidFill>
          </a:ln>
          <a:effectLst>
            <a:outerShdw blurRad="50800" dist="38100" dir="2700000" algn="tl" rotWithShape="0">
              <a:prstClr val="black">
                <a:alpha val="40000"/>
              </a:prstClr>
            </a:outerShdw>
          </a:effectLst>
        </p:spPr>
      </p:pic>
      <p:sp>
        <p:nvSpPr>
          <p:cNvPr id="11" name="Text Box 3">
            <a:extLst>
              <a:ext uri="{FF2B5EF4-FFF2-40B4-BE49-F238E27FC236}">
                <a16:creationId xmlns:a16="http://schemas.microsoft.com/office/drawing/2014/main" id="{98014990-A7DB-F340-9112-6827535936F3}"/>
              </a:ext>
            </a:extLst>
          </p:cNvPr>
          <p:cNvSpPr txBox="1">
            <a:spLocks noChangeArrowheads="1"/>
          </p:cNvSpPr>
          <p:nvPr/>
        </p:nvSpPr>
        <p:spPr bwMode="auto">
          <a:xfrm>
            <a:off x="4171546" y="4361490"/>
            <a:ext cx="1598507" cy="369332"/>
          </a:xfrm>
          <a:prstGeom prst="rect">
            <a:avLst/>
          </a:prstGeom>
          <a:solidFill>
            <a:schemeClr val="tx1"/>
          </a:solidFill>
          <a:ln w="9525">
            <a:solidFill>
              <a:srgbClr val="FFFF00"/>
            </a:solidFill>
            <a:miter lim="800000"/>
            <a:headEnd/>
            <a:tailEnd/>
          </a:ln>
          <a:effectLst>
            <a:outerShdw blurRad="50800" dist="38100" dir="2700000" algn="tl" rotWithShape="0">
              <a:prstClr val="black">
                <a:alpha val="40000"/>
              </a:prstClr>
            </a:outerShdw>
          </a:effectLst>
        </p:spPr>
        <p:txBody>
          <a:bodyPr wrap="squar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dirty="0">
                <a:solidFill>
                  <a:srgbClr val="FFFF00"/>
                </a:solidFill>
              </a:rPr>
              <a:t>BEFORE</a:t>
            </a:r>
          </a:p>
        </p:txBody>
      </p:sp>
      <p:sp>
        <p:nvSpPr>
          <p:cNvPr id="8" name="TextBox 7">
            <a:extLst>
              <a:ext uri="{FF2B5EF4-FFF2-40B4-BE49-F238E27FC236}">
                <a16:creationId xmlns:a16="http://schemas.microsoft.com/office/drawing/2014/main" id="{BAD6AD8D-60C3-1002-D457-2271385623ED}"/>
              </a:ext>
            </a:extLst>
          </p:cNvPr>
          <p:cNvSpPr txBox="1"/>
          <p:nvPr/>
        </p:nvSpPr>
        <p:spPr>
          <a:xfrm>
            <a:off x="838200" y="6248400"/>
            <a:ext cx="7467600" cy="523220"/>
          </a:xfrm>
          <a:prstGeom prst="rect">
            <a:avLst/>
          </a:prstGeom>
          <a:solidFill>
            <a:schemeClr val="tx1"/>
          </a:solidFill>
          <a:effectLst>
            <a:outerShdw blurRad="50800" dist="38100" dir="2700000" algn="tl" rotWithShape="0">
              <a:prstClr val="black">
                <a:alpha val="40000"/>
              </a:prstClr>
            </a:outerShdw>
          </a:effectLst>
        </p:spPr>
        <p:txBody>
          <a:bodyPr wrap="square">
            <a:spAutoFit/>
          </a:bodyPr>
          <a:lstStyle/>
          <a:p>
            <a:pPr marL="342900" indent="-342900" eaLnBrk="1" hangingPunct="1">
              <a:spcBef>
                <a:spcPct val="0"/>
              </a:spcBef>
            </a:pPr>
            <a:r>
              <a:rPr lang="en-US" altLang="en-US" sz="1400" dirty="0">
                <a:cs typeface="Arial" panose="020B0604020202020204" pitchFamily="34" charset="0"/>
              </a:rPr>
              <a:t>(Calvin, W.H., 2002:  A Brain for All Seasons – Human Evolution and Abrupt Climate Change, The University of Chicago Press, 341 pgs.)</a:t>
            </a:r>
          </a:p>
        </p:txBody>
      </p:sp>
    </p:spTree>
    <p:extLst>
      <p:ext uri="{BB962C8B-B14F-4D97-AF65-F5344CB8AC3E}">
        <p14:creationId xmlns:p14="http://schemas.microsoft.com/office/powerpoint/2010/main" val="362903527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curtain, clock&#10;&#10;Description automatically generated">
            <a:extLst>
              <a:ext uri="{FF2B5EF4-FFF2-40B4-BE49-F238E27FC236}">
                <a16:creationId xmlns:a16="http://schemas.microsoft.com/office/drawing/2014/main" id="{2C2DFEE4-1447-AC48-9EDE-FC541821DF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879" y="990600"/>
            <a:ext cx="9039225" cy="3796134"/>
          </a:xfrm>
          <a:prstGeom prst="rect">
            <a:avLst/>
          </a:prstGeom>
        </p:spPr>
      </p:pic>
      <p:sp>
        <p:nvSpPr>
          <p:cNvPr id="6" name="Right Arrow 5">
            <a:extLst>
              <a:ext uri="{FF2B5EF4-FFF2-40B4-BE49-F238E27FC236}">
                <a16:creationId xmlns:a16="http://schemas.microsoft.com/office/drawing/2014/main" id="{2E4DC2BB-26AB-CF4E-A338-F68D52C53109}"/>
              </a:ext>
            </a:extLst>
          </p:cNvPr>
          <p:cNvSpPr/>
          <p:nvPr/>
        </p:nvSpPr>
        <p:spPr bwMode="auto">
          <a:xfrm rot="18313195">
            <a:off x="5787735" y="3162299"/>
            <a:ext cx="685800" cy="533400"/>
          </a:xfrm>
          <a:prstGeom prst="rightArrow">
            <a:avLst/>
          </a:prstGeom>
          <a:solidFill>
            <a:srgbClr val="FFFF00"/>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bg1"/>
              </a:solidFill>
              <a:effectLst/>
              <a:latin typeface="Arial" charset="0"/>
            </a:endParaRPr>
          </a:p>
        </p:txBody>
      </p:sp>
      <p:sp>
        <p:nvSpPr>
          <p:cNvPr id="7" name="Text Box 3">
            <a:extLst>
              <a:ext uri="{FF2B5EF4-FFF2-40B4-BE49-F238E27FC236}">
                <a16:creationId xmlns:a16="http://schemas.microsoft.com/office/drawing/2014/main" id="{88E9E340-63C1-FA43-AFE9-41F9E166AF3F}"/>
              </a:ext>
            </a:extLst>
          </p:cNvPr>
          <p:cNvSpPr txBox="1">
            <a:spLocks noChangeArrowheads="1"/>
          </p:cNvSpPr>
          <p:nvPr/>
        </p:nvSpPr>
        <p:spPr bwMode="auto">
          <a:xfrm>
            <a:off x="2311300" y="3862940"/>
            <a:ext cx="5156300" cy="646331"/>
          </a:xfrm>
          <a:prstGeom prst="rect">
            <a:avLst/>
          </a:prstGeom>
          <a:solidFill>
            <a:schemeClr val="tx1"/>
          </a:solidFill>
          <a:ln w="9525">
            <a:solidFill>
              <a:srgbClr val="FFFF00"/>
            </a:solidFill>
            <a:miter lim="800000"/>
            <a:headEnd/>
            <a:tailEnd/>
          </a:ln>
          <a:effectLst>
            <a:outerShdw blurRad="50800" dist="38100" dir="2700000" algn="tl" rotWithShape="0">
              <a:prstClr val="black">
                <a:alpha val="40000"/>
              </a:prstClr>
            </a:outerShdw>
          </a:effectLst>
        </p:spPr>
        <p:txBody>
          <a:bodyPr wrap="squar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dirty="0">
                <a:solidFill>
                  <a:srgbClr val="FFFF00"/>
                </a:solidFill>
              </a:rPr>
              <a:t>BEGINNING OF QUATERNARY</a:t>
            </a:r>
          </a:p>
          <a:p>
            <a:pPr algn="ctr" eaLnBrk="1" hangingPunct="1">
              <a:spcBef>
                <a:spcPct val="0"/>
              </a:spcBef>
              <a:buFontTx/>
              <a:buNone/>
            </a:pPr>
            <a:r>
              <a:rPr lang="en-US" altLang="en-US" sz="1800" b="1" dirty="0">
                <a:solidFill>
                  <a:srgbClr val="FFFF00"/>
                </a:solidFill>
              </a:rPr>
              <a:t>(Period of cyclic ice ages and </a:t>
            </a:r>
            <a:r>
              <a:rPr lang="en-US" altLang="en-US" sz="1800" b="1" dirty="0" err="1">
                <a:solidFill>
                  <a:srgbClr val="FFFF00"/>
                </a:solidFill>
              </a:rPr>
              <a:t>interglacials</a:t>
            </a:r>
            <a:r>
              <a:rPr lang="en-US" altLang="en-US" sz="1800" b="1" dirty="0">
                <a:solidFill>
                  <a:srgbClr val="FFFF00"/>
                </a:solidFill>
              </a:rPr>
              <a:t>)</a:t>
            </a:r>
          </a:p>
        </p:txBody>
      </p:sp>
      <p:pic>
        <p:nvPicPr>
          <p:cNvPr id="5" name="Picture 4" descr="Diagram&#10;&#10;Description automatically generated">
            <a:extLst>
              <a:ext uri="{FF2B5EF4-FFF2-40B4-BE49-F238E27FC236}">
                <a16:creationId xmlns:a16="http://schemas.microsoft.com/office/drawing/2014/main" id="{9F739070-9803-A448-8590-45DBDBF2548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891" t="26130" r="31263" b="14599"/>
          <a:stretch/>
        </p:blipFill>
        <p:spPr bwMode="auto">
          <a:xfrm>
            <a:off x="553088" y="381000"/>
            <a:ext cx="8037823" cy="6096000"/>
          </a:xfrm>
          <a:prstGeom prst="rect">
            <a:avLst/>
          </a:prstGeom>
          <a:ln w="25400">
            <a:solidFill>
              <a:srgbClr val="FFFF00"/>
            </a:solid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sp>
        <p:nvSpPr>
          <p:cNvPr id="10" name="Right Arrow 9">
            <a:extLst>
              <a:ext uri="{FF2B5EF4-FFF2-40B4-BE49-F238E27FC236}">
                <a16:creationId xmlns:a16="http://schemas.microsoft.com/office/drawing/2014/main" id="{C731367B-8F54-CB4C-A7DB-7E905541FE25}"/>
              </a:ext>
            </a:extLst>
          </p:cNvPr>
          <p:cNvSpPr/>
          <p:nvPr/>
        </p:nvSpPr>
        <p:spPr bwMode="auto">
          <a:xfrm>
            <a:off x="228600" y="2995058"/>
            <a:ext cx="1069945" cy="533400"/>
          </a:xfrm>
          <a:prstGeom prst="rightArrow">
            <a:avLst/>
          </a:prstGeom>
          <a:solidFill>
            <a:srgbClr val="FFFF00"/>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bg1"/>
              </a:solidFill>
              <a:effectLst/>
              <a:latin typeface="Arial" charset="0"/>
            </a:endParaRPr>
          </a:p>
        </p:txBody>
      </p:sp>
      <p:sp>
        <p:nvSpPr>
          <p:cNvPr id="12" name="Right Arrow 11">
            <a:extLst>
              <a:ext uri="{FF2B5EF4-FFF2-40B4-BE49-F238E27FC236}">
                <a16:creationId xmlns:a16="http://schemas.microsoft.com/office/drawing/2014/main" id="{DAEECE51-0956-4048-AA09-0D30DDF13760}"/>
              </a:ext>
            </a:extLst>
          </p:cNvPr>
          <p:cNvSpPr/>
          <p:nvPr/>
        </p:nvSpPr>
        <p:spPr bwMode="auto">
          <a:xfrm rot="10800000">
            <a:off x="7235855" y="2995058"/>
            <a:ext cx="1069945" cy="533400"/>
          </a:xfrm>
          <a:prstGeom prst="rightArrow">
            <a:avLst/>
          </a:prstGeom>
          <a:solidFill>
            <a:srgbClr val="FFFF00"/>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bg1"/>
              </a:solidFill>
              <a:effectLst/>
              <a:latin typeface="Arial" charset="0"/>
            </a:endParaRPr>
          </a:p>
        </p:txBody>
      </p:sp>
      <p:sp>
        <p:nvSpPr>
          <p:cNvPr id="13" name="Text Box 3">
            <a:extLst>
              <a:ext uri="{FF2B5EF4-FFF2-40B4-BE49-F238E27FC236}">
                <a16:creationId xmlns:a16="http://schemas.microsoft.com/office/drawing/2014/main" id="{D13C79D2-83B1-374A-9328-91D8C306B6D5}"/>
              </a:ext>
            </a:extLst>
          </p:cNvPr>
          <p:cNvSpPr txBox="1">
            <a:spLocks noChangeArrowheads="1"/>
          </p:cNvSpPr>
          <p:nvPr/>
        </p:nvSpPr>
        <p:spPr bwMode="auto">
          <a:xfrm>
            <a:off x="4571999" y="1916668"/>
            <a:ext cx="1598507" cy="369332"/>
          </a:xfrm>
          <a:prstGeom prst="rect">
            <a:avLst/>
          </a:prstGeom>
          <a:solidFill>
            <a:schemeClr val="tx1"/>
          </a:solidFill>
          <a:ln w="9525">
            <a:solidFill>
              <a:srgbClr val="FFFF00"/>
            </a:solidFill>
            <a:miter lim="800000"/>
            <a:headEnd/>
            <a:tailEnd/>
          </a:ln>
          <a:effectLst>
            <a:outerShdw blurRad="50800" dist="38100" dir="2700000" algn="tl" rotWithShape="0">
              <a:prstClr val="black">
                <a:alpha val="40000"/>
              </a:prstClr>
            </a:outerShdw>
          </a:effectLst>
        </p:spPr>
        <p:txBody>
          <a:bodyPr wrap="squar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dirty="0">
                <a:solidFill>
                  <a:srgbClr val="FFFF00"/>
                </a:solidFill>
              </a:rPr>
              <a:t>AFTER</a:t>
            </a:r>
          </a:p>
        </p:txBody>
      </p:sp>
      <p:pic>
        <p:nvPicPr>
          <p:cNvPr id="9" name="Picture 2">
            <a:extLst>
              <a:ext uri="{FF2B5EF4-FFF2-40B4-BE49-F238E27FC236}">
                <a16:creationId xmlns:a16="http://schemas.microsoft.com/office/drawing/2014/main" id="{80454C17-A470-504D-AA11-F7A89CAEC182}"/>
              </a:ext>
            </a:extLst>
          </p:cNvPr>
          <p:cNvPicPr>
            <a:picLocks noChangeAspect="1"/>
          </p:cNvPicPr>
          <p:nvPr/>
        </p:nvPicPr>
        <p:blipFill>
          <a:blip r:embed="rId4">
            <a:extLst>
              <a:ext uri="{28A0092B-C50C-407E-A947-70E740481C1C}">
                <a14:useLocalDpi xmlns:a14="http://schemas.microsoft.com/office/drawing/2010/main" val="0"/>
              </a:ext>
            </a:extLst>
          </a:blip>
          <a:srcRect l="6850" r="9402"/>
          <a:stretch>
            <a:fillRect/>
          </a:stretch>
        </p:blipFill>
        <p:spPr bwMode="auto">
          <a:xfrm>
            <a:off x="1898212" y="974905"/>
            <a:ext cx="2562225" cy="2395538"/>
          </a:xfrm>
          <a:prstGeom prst="rect">
            <a:avLst/>
          </a:prstGeom>
          <a:noFill/>
          <a:ln w="9525">
            <a:solidFill>
              <a:srgbClr val="000000"/>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EFD12CF-2AA8-04D5-E8D9-4734F068A785}"/>
              </a:ext>
            </a:extLst>
          </p:cNvPr>
          <p:cNvSpPr txBox="1"/>
          <p:nvPr/>
        </p:nvSpPr>
        <p:spPr>
          <a:xfrm>
            <a:off x="838200" y="6248400"/>
            <a:ext cx="7467600" cy="523220"/>
          </a:xfrm>
          <a:prstGeom prst="rect">
            <a:avLst/>
          </a:prstGeom>
          <a:solidFill>
            <a:schemeClr val="tx1"/>
          </a:solidFill>
          <a:effectLst>
            <a:outerShdw blurRad="50800" dist="38100" dir="2700000" algn="tl" rotWithShape="0">
              <a:prstClr val="black">
                <a:alpha val="40000"/>
              </a:prstClr>
            </a:outerShdw>
          </a:effectLst>
        </p:spPr>
        <p:txBody>
          <a:bodyPr wrap="square">
            <a:spAutoFit/>
          </a:bodyPr>
          <a:lstStyle/>
          <a:p>
            <a:pPr marL="342900" indent="-342900" eaLnBrk="1" hangingPunct="1">
              <a:spcBef>
                <a:spcPct val="0"/>
              </a:spcBef>
            </a:pPr>
            <a:r>
              <a:rPr lang="en-US" altLang="en-US" sz="1400" dirty="0">
                <a:cs typeface="Arial" panose="020B0604020202020204" pitchFamily="34" charset="0"/>
              </a:rPr>
              <a:t>(Calvin, W.H., 2002:  A Brain for All Seasons – Human Evolution and Abrupt Climate Change, The University of Chicago Press, 341 pgs.)</a:t>
            </a:r>
          </a:p>
        </p:txBody>
      </p:sp>
    </p:spTree>
    <p:extLst>
      <p:ext uri="{BB962C8B-B14F-4D97-AF65-F5344CB8AC3E}">
        <p14:creationId xmlns:p14="http://schemas.microsoft.com/office/powerpoint/2010/main" val="3381083991"/>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curtain, clock&#10;&#10;Description automatically generated">
            <a:extLst>
              <a:ext uri="{FF2B5EF4-FFF2-40B4-BE49-F238E27FC236}">
                <a16:creationId xmlns:a16="http://schemas.microsoft.com/office/drawing/2014/main" id="{2C2DFEE4-1447-AC48-9EDE-FC541821DF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879" y="990600"/>
            <a:ext cx="9039225" cy="3796134"/>
          </a:xfrm>
          <a:prstGeom prst="rect">
            <a:avLst/>
          </a:prstGeom>
        </p:spPr>
      </p:pic>
      <p:sp>
        <p:nvSpPr>
          <p:cNvPr id="6" name="Right Arrow 5">
            <a:extLst>
              <a:ext uri="{FF2B5EF4-FFF2-40B4-BE49-F238E27FC236}">
                <a16:creationId xmlns:a16="http://schemas.microsoft.com/office/drawing/2014/main" id="{2E4DC2BB-26AB-CF4E-A338-F68D52C53109}"/>
              </a:ext>
            </a:extLst>
          </p:cNvPr>
          <p:cNvSpPr/>
          <p:nvPr/>
        </p:nvSpPr>
        <p:spPr bwMode="auto">
          <a:xfrm rot="18313195">
            <a:off x="7235535" y="3162300"/>
            <a:ext cx="685800" cy="533400"/>
          </a:xfrm>
          <a:prstGeom prst="rightArrow">
            <a:avLst/>
          </a:prstGeom>
          <a:solidFill>
            <a:srgbClr val="FFFF00"/>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bg1"/>
              </a:solidFill>
              <a:effectLst/>
              <a:latin typeface="Arial" charset="0"/>
            </a:endParaRPr>
          </a:p>
        </p:txBody>
      </p:sp>
      <p:sp>
        <p:nvSpPr>
          <p:cNvPr id="7" name="Text Box 3">
            <a:extLst>
              <a:ext uri="{FF2B5EF4-FFF2-40B4-BE49-F238E27FC236}">
                <a16:creationId xmlns:a16="http://schemas.microsoft.com/office/drawing/2014/main" id="{88E9E340-63C1-FA43-AFE9-41F9E166AF3F}"/>
              </a:ext>
            </a:extLst>
          </p:cNvPr>
          <p:cNvSpPr txBox="1">
            <a:spLocks noChangeArrowheads="1"/>
          </p:cNvSpPr>
          <p:nvPr/>
        </p:nvSpPr>
        <p:spPr bwMode="auto">
          <a:xfrm>
            <a:off x="6556335" y="3862941"/>
            <a:ext cx="1346300" cy="369332"/>
          </a:xfrm>
          <a:prstGeom prst="rect">
            <a:avLst/>
          </a:prstGeom>
          <a:solidFill>
            <a:schemeClr val="tx1"/>
          </a:solidFill>
          <a:ln w="9525">
            <a:solidFill>
              <a:srgbClr val="FFFF00"/>
            </a:solidFill>
            <a:miter lim="800000"/>
            <a:headEnd/>
            <a:tailEnd/>
          </a:ln>
          <a:effectLst>
            <a:outerShdw blurRad="50800" dist="38100" dir="2700000" algn="tl" rotWithShape="0">
              <a:prstClr val="black">
                <a:alpha val="40000"/>
              </a:prstClr>
            </a:outerShdw>
          </a:effectLst>
        </p:spPr>
        <p:txBody>
          <a:bodyPr wrap="squar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dirty="0">
                <a:solidFill>
                  <a:srgbClr val="FFFF00"/>
                </a:solidFill>
              </a:rPr>
              <a:t>NOW</a:t>
            </a:r>
          </a:p>
        </p:txBody>
      </p:sp>
      <p:sp>
        <p:nvSpPr>
          <p:cNvPr id="3" name="Rectangle 2">
            <a:extLst>
              <a:ext uri="{FF2B5EF4-FFF2-40B4-BE49-F238E27FC236}">
                <a16:creationId xmlns:a16="http://schemas.microsoft.com/office/drawing/2014/main" id="{B8C07152-2299-6A68-8B50-B5128E2BDCF6}"/>
              </a:ext>
            </a:extLst>
          </p:cNvPr>
          <p:cNvSpPr/>
          <p:nvPr/>
        </p:nvSpPr>
        <p:spPr>
          <a:xfrm>
            <a:off x="495300" y="6106180"/>
            <a:ext cx="8153400" cy="523220"/>
          </a:xfrm>
          <a:prstGeom prst="rect">
            <a:avLst/>
          </a:prstGeom>
        </p:spPr>
        <p:txBody>
          <a:bodyPr wrap="square">
            <a:spAutoFit/>
          </a:bodyPr>
          <a:lstStyle/>
          <a:p>
            <a:pPr algn="ctr">
              <a:buFontTx/>
              <a:buNone/>
            </a:pPr>
            <a:r>
              <a:rPr lang="en-US" altLang="en-US" sz="1400" dirty="0"/>
              <a:t>(https://</a:t>
            </a:r>
            <a:r>
              <a:rPr lang="en-US" altLang="en-US" sz="1400" dirty="0" err="1"/>
              <a:t>science.sciencemag.org</a:t>
            </a:r>
            <a:r>
              <a:rPr lang="en-US" altLang="en-US" sz="1400" dirty="0"/>
              <a:t>/content/369/6509/1383)</a:t>
            </a:r>
            <a:endParaRPr lang="en-US" altLang="en-US" sz="1400" b="1" dirty="0"/>
          </a:p>
          <a:p>
            <a:pPr algn="ctr">
              <a:buFontTx/>
              <a:buNone/>
            </a:pPr>
            <a:r>
              <a:rPr lang="en-US" altLang="en-US" sz="1400" dirty="0"/>
              <a:t>(https://</a:t>
            </a:r>
            <a:r>
              <a:rPr lang="en-US" altLang="en-US" sz="1400" dirty="0" err="1"/>
              <a:t>www.livescience.com</a:t>
            </a:r>
            <a:r>
              <a:rPr lang="en-US" altLang="en-US" sz="1400" dirty="0"/>
              <a:t>/oldest-climate-record-ever-</a:t>
            </a:r>
            <a:r>
              <a:rPr lang="en-US" altLang="en-US" sz="1400" dirty="0" err="1"/>
              <a:t>cenozoic</a:t>
            </a:r>
            <a:r>
              <a:rPr lang="en-US" altLang="en-US" sz="1400" dirty="0"/>
              <a:t>-</a:t>
            </a:r>
            <a:r>
              <a:rPr lang="en-US" altLang="en-US" sz="1400" dirty="0" err="1"/>
              <a:t>era.html</a:t>
            </a:r>
            <a:r>
              <a:rPr lang="en-US" altLang="en-US" sz="1400" dirty="0"/>
              <a:t>)</a:t>
            </a:r>
          </a:p>
        </p:txBody>
      </p:sp>
    </p:spTree>
    <p:extLst>
      <p:ext uri="{BB962C8B-B14F-4D97-AF65-F5344CB8AC3E}">
        <p14:creationId xmlns:p14="http://schemas.microsoft.com/office/powerpoint/2010/main" val="54650479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curtain, clock&#10;&#10;Description automatically generated">
            <a:extLst>
              <a:ext uri="{FF2B5EF4-FFF2-40B4-BE49-F238E27FC236}">
                <a16:creationId xmlns:a16="http://schemas.microsoft.com/office/drawing/2014/main" id="{2C2DFEE4-1447-AC48-9EDE-FC541821DFA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1529" t="17905" b="7205"/>
          <a:stretch/>
        </p:blipFill>
        <p:spPr>
          <a:xfrm>
            <a:off x="304800" y="304799"/>
            <a:ext cx="3657600" cy="6227805"/>
          </a:xfrm>
          <a:prstGeom prst="rect">
            <a:avLst/>
          </a:prstGeom>
        </p:spPr>
      </p:pic>
      <p:sp>
        <p:nvSpPr>
          <p:cNvPr id="6" name="Right Arrow 5">
            <a:extLst>
              <a:ext uri="{FF2B5EF4-FFF2-40B4-BE49-F238E27FC236}">
                <a16:creationId xmlns:a16="http://schemas.microsoft.com/office/drawing/2014/main" id="{E5D6013F-F097-AA46-BA07-A7888233BB08}"/>
              </a:ext>
            </a:extLst>
          </p:cNvPr>
          <p:cNvSpPr/>
          <p:nvPr/>
        </p:nvSpPr>
        <p:spPr bwMode="auto">
          <a:xfrm rot="18313195">
            <a:off x="715295" y="3596240"/>
            <a:ext cx="685800" cy="533400"/>
          </a:xfrm>
          <a:prstGeom prst="rightArrow">
            <a:avLst/>
          </a:prstGeom>
          <a:solidFill>
            <a:srgbClr val="FFFF00"/>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bg1"/>
              </a:solidFill>
              <a:effectLst/>
              <a:latin typeface="Arial" charset="0"/>
            </a:endParaRPr>
          </a:p>
        </p:txBody>
      </p:sp>
      <p:sp>
        <p:nvSpPr>
          <p:cNvPr id="7" name="Text Box 3">
            <a:extLst>
              <a:ext uri="{FF2B5EF4-FFF2-40B4-BE49-F238E27FC236}">
                <a16:creationId xmlns:a16="http://schemas.microsoft.com/office/drawing/2014/main" id="{907DB8C8-034B-854D-84EE-EE1070591C82}"/>
              </a:ext>
            </a:extLst>
          </p:cNvPr>
          <p:cNvSpPr txBox="1">
            <a:spLocks noChangeArrowheads="1"/>
          </p:cNvSpPr>
          <p:nvPr/>
        </p:nvSpPr>
        <p:spPr bwMode="auto">
          <a:xfrm>
            <a:off x="36095" y="4296881"/>
            <a:ext cx="1346300" cy="369332"/>
          </a:xfrm>
          <a:prstGeom prst="rect">
            <a:avLst/>
          </a:prstGeom>
          <a:solidFill>
            <a:schemeClr val="tx1"/>
          </a:solidFill>
          <a:ln w="9525">
            <a:solidFill>
              <a:srgbClr val="FFFF00"/>
            </a:solidFill>
            <a:miter lim="800000"/>
            <a:headEnd/>
            <a:tailEnd/>
          </a:ln>
          <a:effectLst>
            <a:outerShdw blurRad="50800" dist="38100" dir="2700000" algn="tl" rotWithShape="0">
              <a:prstClr val="black">
                <a:alpha val="40000"/>
              </a:prstClr>
            </a:outerShdw>
          </a:effectLst>
        </p:spPr>
        <p:txBody>
          <a:bodyPr wrap="squar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dirty="0">
                <a:solidFill>
                  <a:srgbClr val="FFFF00"/>
                </a:solidFill>
              </a:rPr>
              <a:t>NOW</a:t>
            </a:r>
          </a:p>
        </p:txBody>
      </p:sp>
    </p:spTree>
    <p:extLst>
      <p:ext uri="{BB962C8B-B14F-4D97-AF65-F5344CB8AC3E}">
        <p14:creationId xmlns:p14="http://schemas.microsoft.com/office/powerpoint/2010/main" val="252596598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curtain, clock&#10;&#10;Description automatically generated">
            <a:extLst>
              <a:ext uri="{FF2B5EF4-FFF2-40B4-BE49-F238E27FC236}">
                <a16:creationId xmlns:a16="http://schemas.microsoft.com/office/drawing/2014/main" id="{2C2DFEE4-1447-AC48-9EDE-FC541821DFA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1529" t="17905" b="7205"/>
          <a:stretch/>
        </p:blipFill>
        <p:spPr>
          <a:xfrm>
            <a:off x="304800" y="304799"/>
            <a:ext cx="3657600" cy="6227805"/>
          </a:xfrm>
          <a:prstGeom prst="rect">
            <a:avLst/>
          </a:prstGeom>
        </p:spPr>
      </p:pic>
      <p:sp>
        <p:nvSpPr>
          <p:cNvPr id="6" name="Right Arrow 5">
            <a:extLst>
              <a:ext uri="{FF2B5EF4-FFF2-40B4-BE49-F238E27FC236}">
                <a16:creationId xmlns:a16="http://schemas.microsoft.com/office/drawing/2014/main" id="{E5D6013F-F097-AA46-BA07-A7888233BB08}"/>
              </a:ext>
            </a:extLst>
          </p:cNvPr>
          <p:cNvSpPr/>
          <p:nvPr/>
        </p:nvSpPr>
        <p:spPr bwMode="auto">
          <a:xfrm rot="18313195">
            <a:off x="715295" y="3596240"/>
            <a:ext cx="685800" cy="533400"/>
          </a:xfrm>
          <a:prstGeom prst="rightArrow">
            <a:avLst/>
          </a:prstGeom>
          <a:solidFill>
            <a:srgbClr val="FFFF00"/>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bg1"/>
              </a:solidFill>
              <a:effectLst/>
              <a:latin typeface="Arial" charset="0"/>
            </a:endParaRPr>
          </a:p>
        </p:txBody>
      </p:sp>
      <p:sp>
        <p:nvSpPr>
          <p:cNvPr id="7" name="Text Box 3">
            <a:extLst>
              <a:ext uri="{FF2B5EF4-FFF2-40B4-BE49-F238E27FC236}">
                <a16:creationId xmlns:a16="http://schemas.microsoft.com/office/drawing/2014/main" id="{907DB8C8-034B-854D-84EE-EE1070591C82}"/>
              </a:ext>
            </a:extLst>
          </p:cNvPr>
          <p:cNvSpPr txBox="1">
            <a:spLocks noChangeArrowheads="1"/>
          </p:cNvSpPr>
          <p:nvPr/>
        </p:nvSpPr>
        <p:spPr bwMode="auto">
          <a:xfrm>
            <a:off x="36095" y="4296881"/>
            <a:ext cx="1346300" cy="369332"/>
          </a:xfrm>
          <a:prstGeom prst="rect">
            <a:avLst/>
          </a:prstGeom>
          <a:solidFill>
            <a:schemeClr val="tx1"/>
          </a:solidFill>
          <a:ln w="9525">
            <a:solidFill>
              <a:srgbClr val="FFFF00"/>
            </a:solidFill>
            <a:miter lim="800000"/>
            <a:headEnd/>
            <a:tailEnd/>
          </a:ln>
          <a:effectLst>
            <a:outerShdw blurRad="50800" dist="38100" dir="2700000" algn="tl" rotWithShape="0">
              <a:prstClr val="black">
                <a:alpha val="40000"/>
              </a:prstClr>
            </a:outerShdw>
          </a:effectLst>
        </p:spPr>
        <p:txBody>
          <a:bodyPr wrap="squar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dirty="0">
                <a:solidFill>
                  <a:srgbClr val="FFFF00"/>
                </a:solidFill>
              </a:rPr>
              <a:t>NOW</a:t>
            </a:r>
          </a:p>
        </p:txBody>
      </p:sp>
      <p:sp>
        <p:nvSpPr>
          <p:cNvPr id="5" name="Text Box 3">
            <a:extLst>
              <a:ext uri="{FF2B5EF4-FFF2-40B4-BE49-F238E27FC236}">
                <a16:creationId xmlns:a16="http://schemas.microsoft.com/office/drawing/2014/main" id="{39CC0948-A842-B64C-95C6-8174949320BF}"/>
              </a:ext>
            </a:extLst>
          </p:cNvPr>
          <p:cNvSpPr txBox="1">
            <a:spLocks noChangeArrowheads="1"/>
          </p:cNvSpPr>
          <p:nvPr/>
        </p:nvSpPr>
        <p:spPr bwMode="auto">
          <a:xfrm>
            <a:off x="4300159" y="346295"/>
            <a:ext cx="4270337" cy="6186309"/>
          </a:xfrm>
          <a:prstGeom prst="rect">
            <a:avLst/>
          </a:prstGeom>
          <a:solidFill>
            <a:schemeClr val="tx1"/>
          </a:solidFill>
          <a:ln w="9525">
            <a:noFill/>
            <a:miter lim="800000"/>
            <a:headEnd/>
            <a:tailEnd/>
          </a:ln>
          <a:effectLst>
            <a:outerShdw blurRad="50800" dist="38100" dir="2700000" algn="tl" rotWithShape="0">
              <a:prstClr val="black">
                <a:alpha val="40000"/>
              </a:prstClr>
            </a:outerShdw>
          </a:effectLst>
        </p:spPr>
        <p:txBody>
          <a:bodyPr wrap="squar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indent="0" eaLnBrk="1" hangingPunct="1">
              <a:spcBef>
                <a:spcPct val="0"/>
              </a:spcBef>
              <a:buNone/>
            </a:pPr>
            <a:r>
              <a:rPr lang="en-US" altLang="en-US" sz="1800" b="1" dirty="0">
                <a:solidFill>
                  <a:srgbClr val="FFFF00"/>
                </a:solidFill>
              </a:rPr>
              <a:t>RCP  = “Representative Concentration Pathway” </a:t>
            </a:r>
          </a:p>
          <a:p>
            <a:pPr marL="0" indent="0" eaLnBrk="1" hangingPunct="1">
              <a:spcBef>
                <a:spcPct val="0"/>
              </a:spcBef>
              <a:buNone/>
            </a:pPr>
            <a:endParaRPr lang="en-US" altLang="en-US" sz="1800" dirty="0">
              <a:solidFill>
                <a:srgbClr val="FFFF00"/>
              </a:solidFill>
            </a:endParaRPr>
          </a:p>
          <a:p>
            <a:pPr marL="0" indent="0" eaLnBrk="1" hangingPunct="1">
              <a:spcBef>
                <a:spcPct val="0"/>
              </a:spcBef>
              <a:buNone/>
            </a:pPr>
            <a:r>
              <a:rPr lang="en-US" altLang="en-US" sz="1800" dirty="0">
                <a:solidFill>
                  <a:schemeClr val="bg1"/>
                </a:solidFill>
              </a:rPr>
              <a:t>Socioeconomic models of future CO2e concentrations in atmosphere</a:t>
            </a:r>
            <a:br>
              <a:rPr lang="en-US" altLang="en-US" sz="1800" dirty="0">
                <a:solidFill>
                  <a:schemeClr val="bg1"/>
                </a:solidFill>
              </a:rPr>
            </a:br>
            <a:endParaRPr lang="en-US" altLang="en-US" sz="1800" dirty="0">
              <a:solidFill>
                <a:schemeClr val="bg1"/>
              </a:solidFill>
            </a:endParaRPr>
          </a:p>
          <a:p>
            <a:pPr marL="0" indent="0" eaLnBrk="1" hangingPunct="1">
              <a:spcBef>
                <a:spcPct val="0"/>
              </a:spcBef>
              <a:buNone/>
            </a:pPr>
            <a:r>
              <a:rPr lang="en-US" altLang="en-US" sz="1800" dirty="0">
                <a:solidFill>
                  <a:schemeClr val="bg1"/>
                </a:solidFill>
              </a:rPr>
              <a:t>Numbers represent radiative forcing in W/m^2</a:t>
            </a:r>
          </a:p>
          <a:p>
            <a:pPr eaLnBrk="1" hangingPunct="1">
              <a:spcBef>
                <a:spcPct val="0"/>
              </a:spcBef>
              <a:buFontTx/>
              <a:buNone/>
            </a:pPr>
            <a:endParaRPr lang="en-US" altLang="en-US" sz="1800" dirty="0">
              <a:solidFill>
                <a:schemeClr val="bg1"/>
              </a:solidFill>
            </a:endParaRPr>
          </a:p>
          <a:p>
            <a:pPr eaLnBrk="1" hangingPunct="1">
              <a:spcBef>
                <a:spcPct val="0"/>
              </a:spcBef>
              <a:buFontTx/>
              <a:buNone/>
            </a:pPr>
            <a:endParaRPr lang="en-US" altLang="en-US" sz="1800" dirty="0">
              <a:solidFill>
                <a:schemeClr val="bg1"/>
              </a:solidFill>
            </a:endParaRPr>
          </a:p>
          <a:p>
            <a:pPr marL="0" indent="0" eaLnBrk="1" hangingPunct="1">
              <a:spcBef>
                <a:spcPct val="0"/>
              </a:spcBef>
              <a:buNone/>
            </a:pPr>
            <a:r>
              <a:rPr lang="en-US" altLang="en-US" sz="1800" b="1" u="sng" dirty="0">
                <a:solidFill>
                  <a:schemeClr val="bg1"/>
                </a:solidFill>
              </a:rPr>
              <a:t>RCP 8.5:</a:t>
            </a:r>
            <a:r>
              <a:rPr lang="en-US" altLang="en-US" sz="1800" b="1" dirty="0">
                <a:solidFill>
                  <a:schemeClr val="bg1"/>
                </a:solidFill>
              </a:rPr>
              <a:t> </a:t>
            </a:r>
            <a:r>
              <a:rPr lang="en-US" altLang="en-US" sz="1800" dirty="0">
                <a:solidFill>
                  <a:schemeClr val="bg1"/>
                </a:solidFill>
              </a:rPr>
              <a:t> E</a:t>
            </a:r>
            <a:r>
              <a:rPr lang="en-US" sz="1800" dirty="0">
                <a:solidFill>
                  <a:schemeClr val="bg1"/>
                </a:solidFill>
              </a:rPr>
              <a:t>missions continue to rise throughout the 21st century; </a:t>
            </a:r>
            <a:r>
              <a:rPr lang="en-US" sz="1800" i="1" dirty="0">
                <a:solidFill>
                  <a:schemeClr val="bg1"/>
                </a:solidFill>
              </a:rPr>
              <a:t>aka</a:t>
            </a:r>
            <a:r>
              <a:rPr lang="en-US" sz="1800" dirty="0">
                <a:solidFill>
                  <a:schemeClr val="bg1"/>
                </a:solidFill>
              </a:rPr>
              <a:t> “business as usual”</a:t>
            </a:r>
            <a:endParaRPr lang="en-US" altLang="en-US" sz="1800" dirty="0">
              <a:solidFill>
                <a:schemeClr val="bg1"/>
              </a:solidFill>
            </a:endParaRPr>
          </a:p>
          <a:p>
            <a:pPr marL="0" indent="0" eaLnBrk="1" hangingPunct="1">
              <a:spcBef>
                <a:spcPct val="0"/>
              </a:spcBef>
              <a:buNone/>
            </a:pPr>
            <a:endParaRPr lang="en-US" altLang="en-US" sz="1800" dirty="0">
              <a:solidFill>
                <a:schemeClr val="bg1"/>
              </a:solidFill>
            </a:endParaRPr>
          </a:p>
          <a:p>
            <a:pPr marL="0" indent="0" eaLnBrk="1" hangingPunct="1">
              <a:spcBef>
                <a:spcPct val="0"/>
              </a:spcBef>
              <a:buNone/>
            </a:pPr>
            <a:r>
              <a:rPr lang="en-US" altLang="en-US" sz="1800" b="1" u="sng" dirty="0">
                <a:solidFill>
                  <a:schemeClr val="bg1"/>
                </a:solidFill>
              </a:rPr>
              <a:t>RCP 4.5:</a:t>
            </a:r>
            <a:r>
              <a:rPr lang="en-US" altLang="en-US" sz="1800" b="1" dirty="0">
                <a:solidFill>
                  <a:schemeClr val="bg1"/>
                </a:solidFill>
              </a:rPr>
              <a:t> </a:t>
            </a:r>
            <a:r>
              <a:rPr lang="en-US" altLang="en-US" sz="1800" dirty="0">
                <a:solidFill>
                  <a:schemeClr val="bg1"/>
                </a:solidFill>
              </a:rPr>
              <a:t> D</a:t>
            </a:r>
            <a:r>
              <a:rPr lang="en-US" sz="1800" dirty="0">
                <a:solidFill>
                  <a:schemeClr val="bg1"/>
                </a:solidFill>
              </a:rPr>
              <a:t>escribed by the IPCC as an intermediate scenario; emissions peak in 2040 and then decline</a:t>
            </a:r>
            <a:endParaRPr lang="en-US" altLang="en-US" sz="1800" dirty="0">
              <a:solidFill>
                <a:schemeClr val="bg1"/>
              </a:solidFill>
            </a:endParaRPr>
          </a:p>
          <a:p>
            <a:pPr marL="0" indent="0" eaLnBrk="1" hangingPunct="1">
              <a:spcBef>
                <a:spcPct val="0"/>
              </a:spcBef>
              <a:buNone/>
            </a:pPr>
            <a:endParaRPr lang="en-US" altLang="en-US" sz="1800" dirty="0">
              <a:solidFill>
                <a:schemeClr val="bg1"/>
              </a:solidFill>
            </a:endParaRPr>
          </a:p>
          <a:p>
            <a:pPr marL="0" indent="0" eaLnBrk="1" hangingPunct="1">
              <a:spcBef>
                <a:spcPct val="0"/>
              </a:spcBef>
              <a:buNone/>
            </a:pPr>
            <a:r>
              <a:rPr lang="en-US" altLang="en-US" sz="1800" b="1" u="sng" dirty="0">
                <a:solidFill>
                  <a:schemeClr val="bg1"/>
                </a:solidFill>
              </a:rPr>
              <a:t>RCP 2.6:</a:t>
            </a:r>
            <a:r>
              <a:rPr lang="en-US" altLang="en-US" sz="1800" b="1" dirty="0">
                <a:solidFill>
                  <a:schemeClr val="bg1"/>
                </a:solidFill>
              </a:rPr>
              <a:t>  </a:t>
            </a:r>
            <a:r>
              <a:rPr lang="en-US" altLang="en-US" sz="1800" dirty="0">
                <a:solidFill>
                  <a:schemeClr val="bg1"/>
                </a:solidFill>
              </a:rPr>
              <a:t>“V</a:t>
            </a:r>
            <a:r>
              <a:rPr lang="en-US" sz="1800" dirty="0">
                <a:solidFill>
                  <a:schemeClr val="bg1"/>
                </a:solidFill>
              </a:rPr>
              <a:t>ery stringent” pathway; emissions start declining by 2020 and go to zero by 2100</a:t>
            </a:r>
            <a:endParaRPr lang="en-US" altLang="en-US" sz="1800" dirty="0">
              <a:solidFill>
                <a:schemeClr val="bg1"/>
              </a:solidFill>
            </a:endParaRPr>
          </a:p>
          <a:p>
            <a:pPr eaLnBrk="1" hangingPunct="1">
              <a:spcBef>
                <a:spcPct val="0"/>
              </a:spcBef>
              <a:buFontTx/>
              <a:buNone/>
            </a:pPr>
            <a:endParaRPr lang="en-US" altLang="en-US" sz="1800" b="1" dirty="0">
              <a:solidFill>
                <a:srgbClr val="FFFF00"/>
              </a:solidFill>
            </a:endParaRPr>
          </a:p>
        </p:txBody>
      </p:sp>
    </p:spTree>
    <p:extLst>
      <p:ext uri="{BB962C8B-B14F-4D97-AF65-F5344CB8AC3E}">
        <p14:creationId xmlns:p14="http://schemas.microsoft.com/office/powerpoint/2010/main" val="3582313853"/>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curtain, clock&#10;&#10;Description automatically generated">
            <a:extLst>
              <a:ext uri="{FF2B5EF4-FFF2-40B4-BE49-F238E27FC236}">
                <a16:creationId xmlns:a16="http://schemas.microsoft.com/office/drawing/2014/main" id="{2C2DFEE4-1447-AC48-9EDE-FC541821DF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1529" t="17905" b="7205"/>
          <a:stretch/>
        </p:blipFill>
        <p:spPr>
          <a:xfrm>
            <a:off x="304800" y="304799"/>
            <a:ext cx="3657600" cy="6227805"/>
          </a:xfrm>
          <a:prstGeom prst="rect">
            <a:avLst/>
          </a:prstGeom>
        </p:spPr>
      </p:pic>
      <p:sp>
        <p:nvSpPr>
          <p:cNvPr id="6" name="Right Arrow 5">
            <a:extLst>
              <a:ext uri="{FF2B5EF4-FFF2-40B4-BE49-F238E27FC236}">
                <a16:creationId xmlns:a16="http://schemas.microsoft.com/office/drawing/2014/main" id="{E5D6013F-F097-AA46-BA07-A7888233BB08}"/>
              </a:ext>
            </a:extLst>
          </p:cNvPr>
          <p:cNvSpPr/>
          <p:nvPr/>
        </p:nvSpPr>
        <p:spPr bwMode="auto">
          <a:xfrm rot="18313195">
            <a:off x="715295" y="3596240"/>
            <a:ext cx="685800" cy="533400"/>
          </a:xfrm>
          <a:prstGeom prst="rightArrow">
            <a:avLst/>
          </a:prstGeom>
          <a:solidFill>
            <a:srgbClr val="FFFF00"/>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bg1"/>
              </a:solidFill>
              <a:effectLst/>
              <a:latin typeface="Arial" charset="0"/>
            </a:endParaRPr>
          </a:p>
        </p:txBody>
      </p:sp>
      <p:sp>
        <p:nvSpPr>
          <p:cNvPr id="7" name="Text Box 3">
            <a:extLst>
              <a:ext uri="{FF2B5EF4-FFF2-40B4-BE49-F238E27FC236}">
                <a16:creationId xmlns:a16="http://schemas.microsoft.com/office/drawing/2014/main" id="{907DB8C8-034B-854D-84EE-EE1070591C82}"/>
              </a:ext>
            </a:extLst>
          </p:cNvPr>
          <p:cNvSpPr txBox="1">
            <a:spLocks noChangeArrowheads="1"/>
          </p:cNvSpPr>
          <p:nvPr/>
        </p:nvSpPr>
        <p:spPr bwMode="auto">
          <a:xfrm>
            <a:off x="36095" y="4296881"/>
            <a:ext cx="1346300" cy="369332"/>
          </a:xfrm>
          <a:prstGeom prst="rect">
            <a:avLst/>
          </a:prstGeom>
          <a:solidFill>
            <a:schemeClr val="tx1"/>
          </a:solidFill>
          <a:ln w="9525">
            <a:solidFill>
              <a:srgbClr val="FFFF00"/>
            </a:solidFill>
            <a:miter lim="800000"/>
            <a:headEnd/>
            <a:tailEnd/>
          </a:ln>
          <a:effectLst>
            <a:outerShdw blurRad="50800" dist="38100" dir="2700000" algn="tl" rotWithShape="0">
              <a:prstClr val="black">
                <a:alpha val="40000"/>
              </a:prstClr>
            </a:outerShdw>
          </a:effectLst>
        </p:spPr>
        <p:txBody>
          <a:bodyPr wrap="squar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dirty="0">
                <a:solidFill>
                  <a:srgbClr val="FFFF00"/>
                </a:solidFill>
              </a:rPr>
              <a:t>NOW</a:t>
            </a:r>
          </a:p>
        </p:txBody>
      </p:sp>
      <p:pic>
        <p:nvPicPr>
          <p:cNvPr id="3" name="Picture 2" descr="Graphical user interface, text, application, email&#10;&#10;Description automatically generated">
            <a:extLst>
              <a:ext uri="{FF2B5EF4-FFF2-40B4-BE49-F238E27FC236}">
                <a16:creationId xmlns:a16="http://schemas.microsoft.com/office/drawing/2014/main" id="{3B3EEA34-A74C-534C-BD6E-0F94DA11F0DD}"/>
              </a:ext>
            </a:extLst>
          </p:cNvPr>
          <p:cNvPicPr>
            <a:picLocks noChangeAspect="1"/>
          </p:cNvPicPr>
          <p:nvPr/>
        </p:nvPicPr>
        <p:blipFill rotWithShape="1">
          <a:blip r:embed="rId4">
            <a:extLst>
              <a:ext uri="{28A0092B-C50C-407E-A947-70E740481C1C}">
                <a14:useLocalDpi xmlns:a14="http://schemas.microsoft.com/office/drawing/2010/main" val="0"/>
              </a:ext>
            </a:extLst>
          </a:blip>
          <a:srcRect l="22500" t="26930" r="44440" b="43333"/>
          <a:stretch/>
        </p:blipFill>
        <p:spPr>
          <a:xfrm>
            <a:off x="4143336" y="1759352"/>
            <a:ext cx="4867620" cy="2736448"/>
          </a:xfrm>
          <a:prstGeom prst="rect">
            <a:avLst/>
          </a:prstGeom>
        </p:spPr>
      </p:pic>
      <p:sp>
        <p:nvSpPr>
          <p:cNvPr id="8" name="Text Box 3">
            <a:extLst>
              <a:ext uri="{FF2B5EF4-FFF2-40B4-BE49-F238E27FC236}">
                <a16:creationId xmlns:a16="http://schemas.microsoft.com/office/drawing/2014/main" id="{BB03921E-6654-7B47-88F5-8BD95F72A456}"/>
              </a:ext>
            </a:extLst>
          </p:cNvPr>
          <p:cNvSpPr txBox="1">
            <a:spLocks noChangeArrowheads="1"/>
          </p:cNvSpPr>
          <p:nvPr/>
        </p:nvSpPr>
        <p:spPr bwMode="auto">
          <a:xfrm>
            <a:off x="4282465" y="1034942"/>
            <a:ext cx="4572000" cy="707886"/>
          </a:xfrm>
          <a:prstGeom prst="rect">
            <a:avLst/>
          </a:prstGeom>
          <a:solidFill>
            <a:schemeClr val="tx1"/>
          </a:solidFill>
          <a:ln w="9525">
            <a:noFill/>
            <a:miter lim="800000"/>
            <a:headEnd/>
            <a:tailEnd/>
          </a:ln>
          <a:effectLst>
            <a:outerShdw blurRad="50800" dist="38100" dir="2700000" algn="tl" rotWithShape="0">
              <a:prstClr val="black">
                <a:alpha val="40000"/>
              </a:prstClr>
            </a:outerShdw>
          </a:effectLst>
        </p:spPr>
        <p:txBody>
          <a:bodyPr wrap="squar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sz="2000" b="1" dirty="0">
                <a:solidFill>
                  <a:schemeClr val="bg1"/>
                </a:solidFill>
              </a:rPr>
              <a:t>Projected Temperature Increases [</a:t>
            </a:r>
            <a:r>
              <a:rPr lang="en-US" sz="2000" b="1" dirty="0" err="1">
                <a:solidFill>
                  <a:schemeClr val="bg1"/>
                </a:solidFill>
              </a:rPr>
              <a:t>dC</a:t>
            </a:r>
            <a:r>
              <a:rPr lang="en-US" sz="2000" b="1" dirty="0">
                <a:solidFill>
                  <a:schemeClr val="bg1"/>
                </a:solidFill>
              </a:rPr>
              <a:t>]</a:t>
            </a:r>
            <a:endParaRPr lang="en-US" altLang="en-US" sz="1200" b="1" dirty="0">
              <a:solidFill>
                <a:schemeClr val="bg1"/>
              </a:solidFill>
            </a:endParaRPr>
          </a:p>
        </p:txBody>
      </p:sp>
      <p:sp>
        <p:nvSpPr>
          <p:cNvPr id="9" name="Text Box 3">
            <a:extLst>
              <a:ext uri="{FF2B5EF4-FFF2-40B4-BE49-F238E27FC236}">
                <a16:creationId xmlns:a16="http://schemas.microsoft.com/office/drawing/2014/main" id="{FAE560B3-BF3F-B543-97B2-08434D4C5E4D}"/>
              </a:ext>
            </a:extLst>
          </p:cNvPr>
          <p:cNvSpPr txBox="1">
            <a:spLocks noChangeArrowheads="1"/>
          </p:cNvSpPr>
          <p:nvPr/>
        </p:nvSpPr>
        <p:spPr bwMode="auto">
          <a:xfrm>
            <a:off x="4291146" y="4512324"/>
            <a:ext cx="4572000" cy="307777"/>
          </a:xfrm>
          <a:prstGeom prst="rect">
            <a:avLst/>
          </a:prstGeom>
          <a:solidFill>
            <a:schemeClr val="tx1"/>
          </a:solidFill>
          <a:ln w="9525">
            <a:noFill/>
            <a:miter lim="800000"/>
            <a:headEnd/>
            <a:tailEnd/>
          </a:ln>
          <a:effectLst>
            <a:outerShdw blurRad="50800" dist="38100" dir="2700000" algn="tl" rotWithShape="0">
              <a:prstClr val="black">
                <a:alpha val="40000"/>
              </a:prstClr>
            </a:outerShdw>
          </a:effectLst>
        </p:spPr>
        <p:txBody>
          <a:bodyPr wrap="squar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sz="1400" dirty="0">
                <a:solidFill>
                  <a:schemeClr val="bg1"/>
                </a:solidFill>
              </a:rPr>
              <a:t>(IPCC Summary for Policymakers, 2014)</a:t>
            </a:r>
            <a:endParaRPr lang="en-US" altLang="en-US" sz="1000" dirty="0">
              <a:solidFill>
                <a:schemeClr val="bg1"/>
              </a:solidFill>
            </a:endParaRPr>
          </a:p>
        </p:txBody>
      </p:sp>
    </p:spTree>
    <p:extLst>
      <p:ext uri="{BB962C8B-B14F-4D97-AF65-F5344CB8AC3E}">
        <p14:creationId xmlns:p14="http://schemas.microsoft.com/office/powerpoint/2010/main" val="16285532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3" descr="panel-of-hands_wid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81000"/>
            <a:ext cx="828675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txBox="1">
            <a:spLocks noChangeArrowheads="1"/>
          </p:cNvSpPr>
          <p:nvPr/>
        </p:nvSpPr>
        <p:spPr bwMode="auto">
          <a:xfrm>
            <a:off x="762000" y="457200"/>
            <a:ext cx="7772400" cy="1470025"/>
          </a:xfrm>
          <a:prstGeom prst="rect">
            <a:avLst/>
          </a:prstGeom>
          <a:solidFill>
            <a:schemeClr val="tx1">
              <a:alpha val="25000"/>
            </a:schemeClr>
          </a:solidFill>
          <a:ln w="19050">
            <a:solidFill>
              <a:schemeClr val="bg1"/>
            </a:solidFill>
            <a:miter lim="800000"/>
            <a:headEnd/>
            <a:tailEnd/>
          </a:ln>
          <a:effectLst>
            <a:outerShdw blurRad="50800" dist="38100" dir="2700000" algn="tl" rotWithShape="0">
              <a:prstClr val="black">
                <a:alpha val="40000"/>
              </a:prstClr>
            </a:outerShdw>
          </a:effectLst>
        </p:spPr>
        <p:txBody>
          <a:bodyPr anchor="ctr"/>
          <a:lstStyle/>
          <a:p>
            <a:pPr algn="ctr" eaLnBrk="1" hangingPunct="1">
              <a:defRPr/>
            </a:pPr>
            <a:r>
              <a:rPr lang="en-US" sz="4000" b="1" kern="0" dirty="0">
                <a:effectLst>
                  <a:outerShdw blurRad="50800" dist="38100" dir="2700000" algn="tl" rotWithShape="0">
                    <a:prstClr val="black">
                      <a:alpha val="40000"/>
                    </a:prstClr>
                  </a:outerShdw>
                </a:effectLst>
                <a:latin typeface="Book Antiqua" pitchFamily="18" charset="0"/>
                <a:ea typeface="+mj-ea"/>
                <a:cs typeface="+mj-cs"/>
              </a:rPr>
              <a:t>Natural climate variations</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curtain, clock&#10;&#10;Description automatically generated">
            <a:extLst>
              <a:ext uri="{FF2B5EF4-FFF2-40B4-BE49-F238E27FC236}">
                <a16:creationId xmlns:a16="http://schemas.microsoft.com/office/drawing/2014/main" id="{2C2DFEE4-1447-AC48-9EDE-FC541821DF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879" y="990600"/>
            <a:ext cx="9039225" cy="3796134"/>
          </a:xfrm>
          <a:prstGeom prst="rect">
            <a:avLst/>
          </a:prstGeom>
        </p:spPr>
      </p:pic>
      <p:sp>
        <p:nvSpPr>
          <p:cNvPr id="7" name="Text Box 3">
            <a:extLst>
              <a:ext uri="{FF2B5EF4-FFF2-40B4-BE49-F238E27FC236}">
                <a16:creationId xmlns:a16="http://schemas.microsoft.com/office/drawing/2014/main" id="{88E9E340-63C1-FA43-AFE9-41F9E166AF3F}"/>
              </a:ext>
            </a:extLst>
          </p:cNvPr>
          <p:cNvSpPr txBox="1">
            <a:spLocks noChangeArrowheads="1"/>
          </p:cNvSpPr>
          <p:nvPr/>
        </p:nvSpPr>
        <p:spPr bwMode="auto">
          <a:xfrm>
            <a:off x="947073" y="2057400"/>
            <a:ext cx="7216835" cy="646331"/>
          </a:xfrm>
          <a:prstGeom prst="rect">
            <a:avLst/>
          </a:prstGeom>
          <a:solidFill>
            <a:schemeClr val="tx1"/>
          </a:solidFill>
          <a:ln w="9525">
            <a:noFill/>
            <a:miter lim="800000"/>
            <a:headEnd/>
            <a:tailEnd/>
          </a:ln>
          <a:effectLst>
            <a:outerShdw blurRad="50800" dist="38100" dir="2700000" algn="tl" rotWithShape="0">
              <a:prstClr val="black">
                <a:alpha val="40000"/>
              </a:prstClr>
            </a:outerShdw>
          </a:effectLst>
        </p:spPr>
        <p:txBody>
          <a:bodyPr wrap="squar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dirty="0">
                <a:solidFill>
                  <a:srgbClr val="FFFF00"/>
                </a:solidFill>
              </a:rPr>
              <a:t>RCP 8.5 TAKES US BACK TO PETM-LIKE CONDITIONS WITHIN 200 YEARS</a:t>
            </a:r>
          </a:p>
        </p:txBody>
      </p:sp>
      <p:cxnSp>
        <p:nvCxnSpPr>
          <p:cNvPr id="5" name="Straight Connector 4">
            <a:extLst>
              <a:ext uri="{FF2B5EF4-FFF2-40B4-BE49-F238E27FC236}">
                <a16:creationId xmlns:a16="http://schemas.microsoft.com/office/drawing/2014/main" id="{9BAB0293-320F-8F46-AE11-AF7BB4623A30}"/>
              </a:ext>
            </a:extLst>
          </p:cNvPr>
          <p:cNvCxnSpPr>
            <a:cxnSpLocks/>
          </p:cNvCxnSpPr>
          <p:nvPr/>
        </p:nvCxnSpPr>
        <p:spPr bwMode="auto">
          <a:xfrm>
            <a:off x="609600" y="1905000"/>
            <a:ext cx="8001000" cy="0"/>
          </a:xfrm>
          <a:prstGeom prst="line">
            <a:avLst/>
          </a:prstGeom>
          <a:solidFill>
            <a:schemeClr val="accent1"/>
          </a:solidFill>
          <a:ln w="44450" cap="flat" cmpd="sng" algn="ctr">
            <a:solidFill>
              <a:srgbClr val="FFFF00"/>
            </a:solidFill>
            <a:prstDash val="solid"/>
            <a:round/>
            <a:headEnd type="none" w="med" len="med"/>
            <a:tailEnd type="none" w="med" len="med"/>
          </a:ln>
          <a:effectLst>
            <a:outerShdw blurRad="50800" dist="38100" dir="2700000" algn="tl" rotWithShape="0">
              <a:prstClr val="black">
                <a:alpha val="40000"/>
              </a:prstClr>
            </a:outerShdw>
          </a:effectLst>
        </p:spPr>
      </p:cxnSp>
      <p:sp>
        <p:nvSpPr>
          <p:cNvPr id="3" name="Rectangle 2">
            <a:extLst>
              <a:ext uri="{FF2B5EF4-FFF2-40B4-BE49-F238E27FC236}">
                <a16:creationId xmlns:a16="http://schemas.microsoft.com/office/drawing/2014/main" id="{2BC8826D-5C0B-6FCE-4BE0-04B451F24FCC}"/>
              </a:ext>
            </a:extLst>
          </p:cNvPr>
          <p:cNvSpPr/>
          <p:nvPr/>
        </p:nvSpPr>
        <p:spPr>
          <a:xfrm>
            <a:off x="495300" y="6106180"/>
            <a:ext cx="8153400" cy="523220"/>
          </a:xfrm>
          <a:prstGeom prst="rect">
            <a:avLst/>
          </a:prstGeom>
        </p:spPr>
        <p:txBody>
          <a:bodyPr wrap="square">
            <a:spAutoFit/>
          </a:bodyPr>
          <a:lstStyle/>
          <a:p>
            <a:pPr algn="ctr">
              <a:buFontTx/>
              <a:buNone/>
            </a:pPr>
            <a:r>
              <a:rPr lang="en-US" altLang="en-US" sz="1400" dirty="0"/>
              <a:t>(https://</a:t>
            </a:r>
            <a:r>
              <a:rPr lang="en-US" altLang="en-US" sz="1400" dirty="0" err="1"/>
              <a:t>science.sciencemag.org</a:t>
            </a:r>
            <a:r>
              <a:rPr lang="en-US" altLang="en-US" sz="1400" dirty="0"/>
              <a:t>/content/369/6509/1383)</a:t>
            </a:r>
            <a:endParaRPr lang="en-US" altLang="en-US" sz="1400" b="1" dirty="0"/>
          </a:p>
          <a:p>
            <a:pPr algn="ctr">
              <a:buFontTx/>
              <a:buNone/>
            </a:pPr>
            <a:r>
              <a:rPr lang="en-US" altLang="en-US" sz="1400" dirty="0"/>
              <a:t>(https://</a:t>
            </a:r>
            <a:r>
              <a:rPr lang="en-US" altLang="en-US" sz="1400" dirty="0" err="1"/>
              <a:t>www.livescience.com</a:t>
            </a:r>
            <a:r>
              <a:rPr lang="en-US" altLang="en-US" sz="1400" dirty="0"/>
              <a:t>/oldest-climate-record-ever-</a:t>
            </a:r>
            <a:r>
              <a:rPr lang="en-US" altLang="en-US" sz="1400" dirty="0" err="1"/>
              <a:t>cenozoic</a:t>
            </a:r>
            <a:r>
              <a:rPr lang="en-US" altLang="en-US" sz="1400" dirty="0"/>
              <a:t>-</a:t>
            </a:r>
            <a:r>
              <a:rPr lang="en-US" altLang="en-US" sz="1400" dirty="0" err="1"/>
              <a:t>era.html</a:t>
            </a:r>
            <a:r>
              <a:rPr lang="en-US" altLang="en-US" sz="1400" dirty="0"/>
              <a:t>)</a:t>
            </a:r>
          </a:p>
        </p:txBody>
      </p:sp>
    </p:spTree>
    <p:extLst>
      <p:ext uri="{BB962C8B-B14F-4D97-AF65-F5344CB8AC3E}">
        <p14:creationId xmlns:p14="http://schemas.microsoft.com/office/powerpoint/2010/main" val="563073007"/>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3" descr="panel-of-hands_wid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81000"/>
            <a:ext cx="828675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txBox="1">
            <a:spLocks noChangeArrowheads="1"/>
          </p:cNvSpPr>
          <p:nvPr/>
        </p:nvSpPr>
        <p:spPr bwMode="auto">
          <a:xfrm>
            <a:off x="762000" y="457200"/>
            <a:ext cx="7772400" cy="1470025"/>
          </a:xfrm>
          <a:prstGeom prst="rect">
            <a:avLst/>
          </a:prstGeom>
          <a:solidFill>
            <a:schemeClr val="tx1">
              <a:alpha val="25000"/>
            </a:schemeClr>
          </a:solidFill>
          <a:ln w="19050">
            <a:solidFill>
              <a:schemeClr val="bg1"/>
            </a:solidFill>
            <a:miter lim="800000"/>
            <a:headEnd/>
            <a:tailEnd/>
          </a:ln>
          <a:effectLst>
            <a:outerShdw blurRad="50800" dist="38100" dir="2700000" algn="tl" rotWithShape="0">
              <a:prstClr val="black">
                <a:alpha val="25000"/>
              </a:prstClr>
            </a:outerShdw>
          </a:effectLst>
        </p:spPr>
        <p:txBody>
          <a:bodyPr anchor="ctr"/>
          <a:lstStyle/>
          <a:p>
            <a:pPr algn="ctr" eaLnBrk="1" hangingPunct="1">
              <a:defRPr/>
            </a:pPr>
            <a:r>
              <a:rPr lang="en-US" sz="4000" b="1" kern="0" dirty="0">
                <a:effectLst>
                  <a:outerShdw blurRad="50800" dist="38100" dir="2700000" algn="tl" rotWithShape="0">
                    <a:prstClr val="black">
                      <a:alpha val="40000"/>
                    </a:prstClr>
                  </a:outerShdw>
                </a:effectLst>
                <a:latin typeface="Book Antiqua" pitchFamily="18" charset="0"/>
                <a:ea typeface="+mj-ea"/>
                <a:cs typeface="+mj-cs"/>
              </a:rPr>
              <a:t>Complex determinism</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descr="StrangeAttractor"/>
          <p:cNvPicPr>
            <a:picLocks noChangeAspect="1" noChangeArrowheads="1"/>
          </p:cNvPicPr>
          <p:nvPr/>
        </p:nvPicPr>
        <p:blipFill>
          <a:blip r:embed="rId2">
            <a:extLst>
              <a:ext uri="{28A0092B-C50C-407E-A947-70E740481C1C}">
                <a14:useLocalDpi xmlns:a14="http://schemas.microsoft.com/office/drawing/2010/main" val="0"/>
              </a:ext>
            </a:extLst>
          </a:blip>
          <a:srcRect b="11250"/>
          <a:stretch>
            <a:fillRect/>
          </a:stretch>
        </p:blipFill>
        <p:spPr bwMode="auto">
          <a:xfrm>
            <a:off x="533400" y="838200"/>
            <a:ext cx="4665663"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1" name="Text Box 3"/>
          <p:cNvSpPr txBox="1">
            <a:spLocks noChangeArrowheads="1"/>
          </p:cNvSpPr>
          <p:nvPr/>
        </p:nvSpPr>
        <p:spPr bwMode="auto">
          <a:xfrm>
            <a:off x="5546725" y="914400"/>
            <a:ext cx="329247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a:solidFill>
                  <a:schemeClr val="bg1"/>
                </a:solidFill>
                <a:latin typeface="Book Antiqua" panose="02040602050305030304" pitchFamily="18" charset="0"/>
              </a:rPr>
              <a:t>This is Ed Lorenz’s “Strange Attractor.”</a:t>
            </a:r>
          </a:p>
          <a:p>
            <a:pPr algn="ctr" eaLnBrk="1" hangingPunct="1">
              <a:spcBef>
                <a:spcPct val="0"/>
              </a:spcBef>
              <a:buFontTx/>
              <a:buNone/>
            </a:pPr>
            <a:endParaRPr lang="en-US" altLang="en-US" sz="1800" b="1">
              <a:solidFill>
                <a:schemeClr val="bg1"/>
              </a:solidFill>
            </a:endParaRPr>
          </a:p>
        </p:txBody>
      </p:sp>
      <p:pic>
        <p:nvPicPr>
          <p:cNvPr id="12493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91250" y="3429000"/>
            <a:ext cx="1809750" cy="2624138"/>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cxnSp>
        <p:nvCxnSpPr>
          <p:cNvPr id="4" name="Straight Arrow Connector 3"/>
          <p:cNvCxnSpPr/>
          <p:nvPr/>
        </p:nvCxnSpPr>
        <p:spPr bwMode="auto">
          <a:xfrm flipH="1">
            <a:off x="4724400" y="1752600"/>
            <a:ext cx="1371600" cy="609600"/>
          </a:xfrm>
          <a:prstGeom prst="straightConnector1">
            <a:avLst/>
          </a:prstGeom>
          <a:solidFill>
            <a:schemeClr val="accent1"/>
          </a:solidFill>
          <a:ln w="50800" cap="flat" cmpd="sng" algn="ctr">
            <a:solidFill>
              <a:srgbClr val="FFFF00"/>
            </a:solidFill>
            <a:prstDash val="solid"/>
            <a:round/>
            <a:headEnd type="none" w="med" len="med"/>
            <a:tailEnd type="arrow"/>
          </a:ln>
          <a:effectLst>
            <a:outerShdw blurRad="50800" dist="38100" dir="2700000" algn="tl" rotWithShape="0">
              <a:prstClr val="black">
                <a:alpha val="40000"/>
              </a:prstClr>
            </a:outerShdw>
          </a:effectLst>
        </p:spPr>
      </p:cxnSp>
      <p:sp>
        <p:nvSpPr>
          <p:cNvPr id="124934" name="Text Box 3"/>
          <p:cNvSpPr txBox="1">
            <a:spLocks noChangeArrowheads="1"/>
          </p:cNvSpPr>
          <p:nvPr/>
        </p:nvSpPr>
        <p:spPr bwMode="auto">
          <a:xfrm>
            <a:off x="5486400" y="2514600"/>
            <a:ext cx="3292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dirty="0">
                <a:solidFill>
                  <a:schemeClr val="bg1"/>
                </a:solidFill>
                <a:latin typeface="Book Antiqua" panose="02040602050305030304" pitchFamily="18" charset="0"/>
              </a:rPr>
              <a:t>(This is Ed.)</a:t>
            </a:r>
            <a:endParaRPr lang="en-US" altLang="en-US" sz="1600" b="1" dirty="0">
              <a:solidFill>
                <a:schemeClr val="bg1"/>
              </a:solidFill>
            </a:endParaRPr>
          </a:p>
        </p:txBody>
      </p:sp>
      <p:cxnSp>
        <p:nvCxnSpPr>
          <p:cNvPr id="11" name="Straight Arrow Connector 10"/>
          <p:cNvCxnSpPr/>
          <p:nvPr/>
        </p:nvCxnSpPr>
        <p:spPr bwMode="auto">
          <a:xfrm>
            <a:off x="7086600" y="2895600"/>
            <a:ext cx="0" cy="457200"/>
          </a:xfrm>
          <a:prstGeom prst="straightConnector1">
            <a:avLst/>
          </a:prstGeom>
          <a:solidFill>
            <a:schemeClr val="accent1"/>
          </a:solidFill>
          <a:ln w="50800" cap="flat" cmpd="sng" algn="ctr">
            <a:solidFill>
              <a:schemeClr val="bg1"/>
            </a:solidFill>
            <a:prstDash val="solid"/>
            <a:round/>
            <a:headEnd type="none" w="med" len="med"/>
            <a:tailEnd type="arrow"/>
          </a:ln>
          <a:effectLst>
            <a:outerShdw blurRad="50800" dist="38100" dir="2700000" algn="tl" rotWithShape="0">
              <a:prstClr val="black">
                <a:alpha val="40000"/>
              </a:prstClr>
            </a:outerShdw>
          </a:effectLst>
        </p:spPr>
      </p:cxn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1026" descr="StrangeAttractor"/>
          <p:cNvPicPr>
            <a:picLocks noChangeAspect="1" noChangeArrowheads="1"/>
          </p:cNvPicPr>
          <p:nvPr/>
        </p:nvPicPr>
        <p:blipFill>
          <a:blip r:embed="rId2">
            <a:extLst>
              <a:ext uri="{28A0092B-C50C-407E-A947-70E740481C1C}">
                <a14:useLocalDpi xmlns:a14="http://schemas.microsoft.com/office/drawing/2010/main" val="0"/>
              </a:ext>
            </a:extLst>
          </a:blip>
          <a:srcRect b="11250"/>
          <a:stretch>
            <a:fillRect/>
          </a:stretch>
        </p:blipFill>
        <p:spPr bwMode="auto">
          <a:xfrm>
            <a:off x="533400" y="838200"/>
            <a:ext cx="4665663"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5" name="Text Box 1027"/>
          <p:cNvSpPr txBox="1">
            <a:spLocks noChangeArrowheads="1"/>
          </p:cNvSpPr>
          <p:nvPr/>
        </p:nvSpPr>
        <p:spPr bwMode="auto">
          <a:xfrm>
            <a:off x="5867400" y="838200"/>
            <a:ext cx="238283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a:solidFill>
                  <a:schemeClr val="bg1"/>
                </a:solidFill>
                <a:latin typeface="Book Antiqua" panose="02040602050305030304" pitchFamily="18" charset="0"/>
              </a:rPr>
              <a:t>These are “stable modes.”</a:t>
            </a:r>
          </a:p>
        </p:txBody>
      </p:sp>
      <p:sp>
        <p:nvSpPr>
          <p:cNvPr id="125956" name="Line 1028"/>
          <p:cNvSpPr>
            <a:spLocks noChangeShapeType="1"/>
          </p:cNvSpPr>
          <p:nvPr/>
        </p:nvSpPr>
        <p:spPr bwMode="auto">
          <a:xfrm flipV="1">
            <a:off x="2438400" y="1295400"/>
            <a:ext cx="1295400" cy="990600"/>
          </a:xfrm>
          <a:prstGeom prst="line">
            <a:avLst/>
          </a:prstGeom>
          <a:noFill/>
          <a:ln w="38100">
            <a:solidFill>
              <a:schemeClr val="tx1"/>
            </a:solidFill>
            <a:round/>
            <a:headEnd type="triangle" w="med" len="me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a:lstStyle/>
          <a:p>
            <a:endParaRPr lang="en-US"/>
          </a:p>
        </p:txBody>
      </p:sp>
      <p:sp>
        <p:nvSpPr>
          <p:cNvPr id="125957" name="Line 1029"/>
          <p:cNvSpPr>
            <a:spLocks noChangeShapeType="1"/>
          </p:cNvSpPr>
          <p:nvPr/>
        </p:nvSpPr>
        <p:spPr bwMode="auto">
          <a:xfrm flipV="1">
            <a:off x="3581400" y="1447800"/>
            <a:ext cx="1295400" cy="990600"/>
          </a:xfrm>
          <a:prstGeom prst="line">
            <a:avLst/>
          </a:prstGeom>
          <a:noFill/>
          <a:ln w="38100">
            <a:solidFill>
              <a:schemeClr val="tx1"/>
            </a:solidFill>
            <a:round/>
            <a:headEnd type="triangle" w="med" len="me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1026" descr="StrangeAttractor"/>
          <p:cNvPicPr>
            <a:picLocks noChangeAspect="1" noChangeArrowheads="1"/>
          </p:cNvPicPr>
          <p:nvPr/>
        </p:nvPicPr>
        <p:blipFill>
          <a:blip r:embed="rId2">
            <a:extLst>
              <a:ext uri="{28A0092B-C50C-407E-A947-70E740481C1C}">
                <a14:useLocalDpi xmlns:a14="http://schemas.microsoft.com/office/drawing/2010/main" val="0"/>
              </a:ext>
            </a:extLst>
          </a:blip>
          <a:srcRect b="11250"/>
          <a:stretch>
            <a:fillRect/>
          </a:stretch>
        </p:blipFill>
        <p:spPr bwMode="auto">
          <a:xfrm>
            <a:off x="533400" y="838200"/>
            <a:ext cx="4665663"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79" name="Text Box 1027"/>
          <p:cNvSpPr txBox="1">
            <a:spLocks noChangeArrowheads="1"/>
          </p:cNvSpPr>
          <p:nvPr/>
        </p:nvSpPr>
        <p:spPr bwMode="auto">
          <a:xfrm>
            <a:off x="5410200" y="838200"/>
            <a:ext cx="32766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dirty="0">
                <a:solidFill>
                  <a:srgbClr val="FFFF00"/>
                </a:solidFill>
                <a:latin typeface="Book Antiqua" panose="02040602050305030304" pitchFamily="18" charset="0"/>
              </a:rPr>
              <a:t>These are tipping points.</a:t>
            </a:r>
          </a:p>
          <a:p>
            <a:pPr algn="ctr" eaLnBrk="1" hangingPunct="1">
              <a:spcBef>
                <a:spcPct val="0"/>
              </a:spcBef>
              <a:buFontTx/>
              <a:buNone/>
            </a:pPr>
            <a:endParaRPr lang="en-US" altLang="en-US" sz="2400" b="1" dirty="0">
              <a:solidFill>
                <a:schemeClr val="bg1"/>
              </a:solidFill>
              <a:latin typeface="Book Antiqua" panose="02040602050305030304" pitchFamily="18" charset="0"/>
            </a:endParaRPr>
          </a:p>
          <a:p>
            <a:pPr algn="ctr" eaLnBrk="1" hangingPunct="1">
              <a:spcBef>
                <a:spcPct val="0"/>
              </a:spcBef>
              <a:buFontTx/>
              <a:buNone/>
            </a:pPr>
            <a:endParaRPr lang="en-US" altLang="en-US" sz="2400" b="1" dirty="0">
              <a:solidFill>
                <a:srgbClr val="FFFF00"/>
              </a:solidFill>
              <a:latin typeface="Book Antiqua" panose="02040602050305030304" pitchFamily="18" charset="0"/>
            </a:endParaRPr>
          </a:p>
          <a:p>
            <a:pPr algn="ctr" eaLnBrk="1" hangingPunct="1">
              <a:spcBef>
                <a:spcPct val="0"/>
              </a:spcBef>
              <a:buFontTx/>
              <a:buNone/>
            </a:pPr>
            <a:r>
              <a:rPr lang="en-US" altLang="en-US" sz="2400" b="1" dirty="0">
                <a:solidFill>
                  <a:schemeClr val="bg1"/>
                </a:solidFill>
                <a:latin typeface="Book Antiqua" panose="02040602050305030304" pitchFamily="18" charset="0"/>
              </a:rPr>
              <a:t>Tipping points often occur when </a:t>
            </a:r>
            <a:r>
              <a:rPr lang="en-US" altLang="en-US" sz="2400" b="1" u="sng" dirty="0">
                <a:solidFill>
                  <a:schemeClr val="bg1"/>
                </a:solidFill>
                <a:latin typeface="Book Antiqua" panose="02040602050305030304" pitchFamily="18" charset="0"/>
              </a:rPr>
              <a:t>positive</a:t>
            </a:r>
            <a:r>
              <a:rPr lang="en-US" altLang="en-US" sz="2400" b="1" dirty="0">
                <a:solidFill>
                  <a:schemeClr val="bg1"/>
                </a:solidFill>
                <a:latin typeface="Book Antiqua" panose="02040602050305030304" pitchFamily="18" charset="0"/>
              </a:rPr>
              <a:t> feedbacks are triggered.</a:t>
            </a:r>
          </a:p>
          <a:p>
            <a:pPr algn="ctr" eaLnBrk="1" hangingPunct="1">
              <a:spcBef>
                <a:spcPct val="0"/>
              </a:spcBef>
              <a:buFontTx/>
              <a:buNone/>
            </a:pPr>
            <a:endParaRPr lang="en-US" altLang="en-US" sz="2400" b="1" dirty="0">
              <a:solidFill>
                <a:schemeClr val="bg1"/>
              </a:solidFill>
              <a:latin typeface="Book Antiqua" panose="02040602050305030304" pitchFamily="18" charset="0"/>
            </a:endParaRPr>
          </a:p>
          <a:p>
            <a:pPr algn="ctr" eaLnBrk="1" hangingPunct="1">
              <a:spcBef>
                <a:spcPct val="0"/>
              </a:spcBef>
              <a:buFontTx/>
              <a:buNone/>
            </a:pPr>
            <a:endParaRPr lang="en-US" altLang="en-US" sz="2400" b="1" dirty="0">
              <a:solidFill>
                <a:schemeClr val="bg1"/>
              </a:solidFill>
              <a:latin typeface="Book Antiqua" panose="02040602050305030304" pitchFamily="18" charset="0"/>
            </a:endParaRPr>
          </a:p>
          <a:p>
            <a:pPr algn="ctr" eaLnBrk="1" hangingPunct="1">
              <a:spcBef>
                <a:spcPct val="0"/>
              </a:spcBef>
              <a:buFontTx/>
              <a:buNone/>
            </a:pPr>
            <a:r>
              <a:rPr lang="en-US" altLang="en-US" sz="2400" b="1" dirty="0">
                <a:solidFill>
                  <a:schemeClr val="bg1"/>
                </a:solidFill>
                <a:latin typeface="Book Antiqua" panose="02040602050305030304" pitchFamily="18" charset="0"/>
              </a:rPr>
              <a:t>Tipping points cause the system to flip from one stable mode to the other.</a:t>
            </a:r>
          </a:p>
        </p:txBody>
      </p:sp>
      <p:sp>
        <p:nvSpPr>
          <p:cNvPr id="126980" name="Line 1028"/>
          <p:cNvSpPr>
            <a:spLocks noChangeShapeType="1"/>
          </p:cNvSpPr>
          <p:nvPr/>
        </p:nvSpPr>
        <p:spPr bwMode="auto">
          <a:xfrm flipV="1">
            <a:off x="2743200" y="1371600"/>
            <a:ext cx="1295400" cy="990600"/>
          </a:xfrm>
          <a:prstGeom prst="line">
            <a:avLst/>
          </a:prstGeom>
          <a:noFill/>
          <a:ln w="38100">
            <a:solidFill>
              <a:schemeClr val="tx1"/>
            </a:solidFill>
            <a:round/>
            <a:headEnd type="triangle" w="med" len="me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a:lstStyle/>
          <a:p>
            <a:endParaRPr lang="en-US"/>
          </a:p>
        </p:txBody>
      </p:sp>
      <p:sp>
        <p:nvSpPr>
          <p:cNvPr id="126981" name="Line 1029"/>
          <p:cNvSpPr>
            <a:spLocks noChangeShapeType="1"/>
          </p:cNvSpPr>
          <p:nvPr/>
        </p:nvSpPr>
        <p:spPr bwMode="auto">
          <a:xfrm flipV="1">
            <a:off x="3352800" y="1447800"/>
            <a:ext cx="1295400" cy="990600"/>
          </a:xfrm>
          <a:prstGeom prst="line">
            <a:avLst/>
          </a:prstGeom>
          <a:noFill/>
          <a:ln w="38100">
            <a:solidFill>
              <a:schemeClr val="tx1"/>
            </a:solidFill>
            <a:round/>
            <a:headEnd type="triangle" w="med" len="me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a:lstStyle/>
          <a:p>
            <a:endParaRPr lang="en-US"/>
          </a:p>
        </p:txBody>
      </p:sp>
      <p:sp>
        <p:nvSpPr>
          <p:cNvPr id="126982" name="Line 1030"/>
          <p:cNvSpPr>
            <a:spLocks noChangeShapeType="1"/>
          </p:cNvSpPr>
          <p:nvPr/>
        </p:nvSpPr>
        <p:spPr bwMode="auto">
          <a:xfrm flipV="1">
            <a:off x="3200400" y="1371600"/>
            <a:ext cx="1295400" cy="990600"/>
          </a:xfrm>
          <a:prstGeom prst="line">
            <a:avLst/>
          </a:prstGeom>
          <a:noFill/>
          <a:ln w="38100">
            <a:solidFill>
              <a:schemeClr val="tx1"/>
            </a:solidFill>
            <a:round/>
            <a:headEnd type="triangle" w="med" len="me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a:lstStyle/>
          <a:p>
            <a:endParaRPr lang="en-US"/>
          </a:p>
        </p:txBody>
      </p:sp>
      <p:sp>
        <p:nvSpPr>
          <p:cNvPr id="126983" name="Line 1031"/>
          <p:cNvSpPr>
            <a:spLocks noChangeShapeType="1"/>
          </p:cNvSpPr>
          <p:nvPr/>
        </p:nvSpPr>
        <p:spPr bwMode="auto">
          <a:xfrm flipV="1">
            <a:off x="2971800" y="1371600"/>
            <a:ext cx="1295400" cy="990600"/>
          </a:xfrm>
          <a:prstGeom prst="line">
            <a:avLst/>
          </a:prstGeom>
          <a:noFill/>
          <a:ln w="38100">
            <a:solidFill>
              <a:schemeClr val="tx1"/>
            </a:solidFill>
            <a:round/>
            <a:headEnd type="triangle" w="med" len="me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1026" descr="StrangeAttractor"/>
          <p:cNvPicPr>
            <a:picLocks noChangeAspect="1" noChangeArrowheads="1"/>
          </p:cNvPicPr>
          <p:nvPr/>
        </p:nvPicPr>
        <p:blipFill>
          <a:blip r:embed="rId2">
            <a:extLst>
              <a:ext uri="{28A0092B-C50C-407E-A947-70E740481C1C}">
                <a14:useLocalDpi xmlns:a14="http://schemas.microsoft.com/office/drawing/2010/main" val="0"/>
              </a:ext>
            </a:extLst>
          </a:blip>
          <a:srcRect b="11250"/>
          <a:stretch>
            <a:fillRect/>
          </a:stretch>
        </p:blipFill>
        <p:spPr bwMode="auto">
          <a:xfrm>
            <a:off x="533400" y="838200"/>
            <a:ext cx="4665663"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3" name="Text Box 1027"/>
          <p:cNvSpPr txBox="1">
            <a:spLocks noChangeArrowheads="1"/>
          </p:cNvSpPr>
          <p:nvPr/>
        </p:nvSpPr>
        <p:spPr bwMode="auto">
          <a:xfrm>
            <a:off x="5486400" y="914400"/>
            <a:ext cx="3276600"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dirty="0">
                <a:solidFill>
                  <a:schemeClr val="bg1"/>
                </a:solidFill>
                <a:latin typeface="Book Antiqua" panose="02040602050305030304" pitchFamily="18" charset="0"/>
              </a:rPr>
              <a:t>Feedbacks can be either positive or negative.</a:t>
            </a:r>
          </a:p>
          <a:p>
            <a:pPr algn="ctr" eaLnBrk="1" hangingPunct="1">
              <a:spcBef>
                <a:spcPct val="0"/>
              </a:spcBef>
              <a:buFontTx/>
              <a:buNone/>
            </a:pPr>
            <a:endParaRPr lang="en-US" altLang="en-US" sz="2400" b="1" dirty="0">
              <a:solidFill>
                <a:schemeClr val="bg1"/>
              </a:solidFill>
              <a:latin typeface="Book Antiqua" panose="02040602050305030304" pitchFamily="18" charset="0"/>
            </a:endParaRPr>
          </a:p>
          <a:p>
            <a:pPr algn="ctr" eaLnBrk="1" hangingPunct="1">
              <a:spcBef>
                <a:spcPct val="0"/>
              </a:spcBef>
              <a:buFontTx/>
              <a:buNone/>
            </a:pPr>
            <a:r>
              <a:rPr lang="en-US" altLang="en-US" sz="2400" b="1" u="sng" dirty="0">
                <a:solidFill>
                  <a:schemeClr val="bg1"/>
                </a:solidFill>
                <a:latin typeface="Book Antiqua" panose="02040602050305030304" pitchFamily="18" charset="0"/>
              </a:rPr>
              <a:t>Positive feedbacks reinforce change.</a:t>
            </a:r>
          </a:p>
          <a:p>
            <a:pPr algn="ctr" eaLnBrk="1" hangingPunct="1">
              <a:spcBef>
                <a:spcPct val="0"/>
              </a:spcBef>
              <a:buFontTx/>
              <a:buNone/>
            </a:pPr>
            <a:endParaRPr lang="en-US" altLang="en-US" sz="2400" b="1" dirty="0">
              <a:solidFill>
                <a:schemeClr val="bg1"/>
              </a:solidFill>
              <a:latin typeface="Book Antiqua" panose="02040602050305030304" pitchFamily="18" charset="0"/>
            </a:endParaRPr>
          </a:p>
          <a:p>
            <a:pPr algn="ctr" eaLnBrk="1" hangingPunct="1">
              <a:spcBef>
                <a:spcPct val="0"/>
              </a:spcBef>
              <a:buFontTx/>
              <a:buNone/>
            </a:pPr>
            <a:r>
              <a:rPr lang="en-US" altLang="en-US" sz="2400" b="1" u="sng" dirty="0">
                <a:solidFill>
                  <a:schemeClr val="bg1"/>
                </a:solidFill>
                <a:latin typeface="Book Antiqua" panose="02040602050305030304" pitchFamily="18" charset="0"/>
              </a:rPr>
              <a:t>Negative feedbacks dampen or reverse change.</a:t>
            </a:r>
          </a:p>
          <a:p>
            <a:pPr algn="ctr" eaLnBrk="1" hangingPunct="1">
              <a:spcBef>
                <a:spcPct val="0"/>
              </a:spcBef>
              <a:buFontTx/>
              <a:buNone/>
            </a:pPr>
            <a:endParaRPr lang="en-US" altLang="en-US" sz="2400" b="1" dirty="0">
              <a:solidFill>
                <a:schemeClr val="bg1"/>
              </a:solidFill>
              <a:latin typeface="Book Antiqua" panose="02040602050305030304" pitchFamily="18" charset="0"/>
            </a:endParaRPr>
          </a:p>
          <a:p>
            <a:pPr algn="ctr" eaLnBrk="1" hangingPunct="1">
              <a:spcBef>
                <a:spcPct val="0"/>
              </a:spcBef>
              <a:buFontTx/>
              <a:buNone/>
            </a:pPr>
            <a:r>
              <a:rPr lang="en-US" altLang="en-US" sz="2400" b="1" dirty="0">
                <a:solidFill>
                  <a:srgbClr val="FFFF00"/>
                </a:solidFill>
                <a:latin typeface="Book Antiqua" panose="02040602050305030304" pitchFamily="18" charset="0"/>
              </a:rPr>
              <a:t>This is called Complex Determinism.</a:t>
            </a:r>
            <a:endParaRPr lang="en-US" altLang="en-US" sz="2400" b="1" i="1" dirty="0">
              <a:solidFill>
                <a:srgbClr val="FFFF00"/>
              </a:solidFill>
              <a:latin typeface="Book Antiqua" panose="02040602050305030304" pitchFamily="18" charset="0"/>
            </a:endParaRP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descr="StrangeAttractor"/>
          <p:cNvPicPr>
            <a:picLocks noChangeAspect="1" noChangeArrowheads="1"/>
          </p:cNvPicPr>
          <p:nvPr/>
        </p:nvPicPr>
        <p:blipFill>
          <a:blip r:embed="rId2">
            <a:extLst>
              <a:ext uri="{28A0092B-C50C-407E-A947-70E740481C1C}">
                <a14:useLocalDpi xmlns:a14="http://schemas.microsoft.com/office/drawing/2010/main" val="0"/>
              </a:ext>
            </a:extLst>
          </a:blip>
          <a:srcRect b="11250"/>
          <a:stretch>
            <a:fillRect/>
          </a:stretch>
        </p:blipFill>
        <p:spPr bwMode="auto">
          <a:xfrm>
            <a:off x="533400" y="838200"/>
            <a:ext cx="4665663"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7" name="Text Box 3"/>
          <p:cNvSpPr txBox="1">
            <a:spLocks noChangeArrowheads="1"/>
          </p:cNvSpPr>
          <p:nvPr/>
        </p:nvSpPr>
        <p:spPr bwMode="auto">
          <a:xfrm>
            <a:off x="5486400" y="1408113"/>
            <a:ext cx="3276600" cy="415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dirty="0">
                <a:solidFill>
                  <a:schemeClr val="bg1"/>
                </a:solidFill>
                <a:latin typeface="Book Antiqua" panose="02040602050305030304" pitchFamily="18" charset="0"/>
              </a:rPr>
              <a:t>The climate system is complex deterministic, and subject to </a:t>
            </a:r>
            <a:r>
              <a:rPr lang="en-US" altLang="en-US" sz="2400" b="1" dirty="0">
                <a:solidFill>
                  <a:srgbClr val="FFFF00"/>
                </a:solidFill>
                <a:latin typeface="Book Antiqua" panose="02040602050305030304" pitchFamily="18" charset="0"/>
              </a:rPr>
              <a:t>tipping points.</a:t>
            </a:r>
          </a:p>
          <a:p>
            <a:pPr algn="ctr" eaLnBrk="1" hangingPunct="1">
              <a:spcBef>
                <a:spcPct val="0"/>
              </a:spcBef>
              <a:buFontTx/>
              <a:buNone/>
            </a:pPr>
            <a:endParaRPr lang="en-US" altLang="en-US" sz="2400" b="1" dirty="0">
              <a:solidFill>
                <a:schemeClr val="bg1"/>
              </a:solidFill>
              <a:latin typeface="Book Antiqua" panose="02040602050305030304" pitchFamily="18" charset="0"/>
            </a:endParaRPr>
          </a:p>
          <a:p>
            <a:pPr algn="ctr" eaLnBrk="1" hangingPunct="1">
              <a:spcBef>
                <a:spcPct val="0"/>
              </a:spcBef>
              <a:buFontTx/>
              <a:buNone/>
            </a:pPr>
            <a:endParaRPr lang="en-US" altLang="en-US" sz="2400" b="1" dirty="0">
              <a:solidFill>
                <a:schemeClr val="bg1"/>
              </a:solidFill>
              <a:latin typeface="Book Antiqua" panose="02040602050305030304" pitchFamily="18" charset="0"/>
            </a:endParaRPr>
          </a:p>
          <a:p>
            <a:pPr algn="ctr" eaLnBrk="1" hangingPunct="1">
              <a:spcBef>
                <a:spcPct val="0"/>
              </a:spcBef>
              <a:buFontTx/>
              <a:buNone/>
            </a:pPr>
            <a:r>
              <a:rPr lang="en-US" altLang="en-US" sz="2400" b="1" dirty="0">
                <a:solidFill>
                  <a:srgbClr val="FFFF00"/>
                </a:solidFill>
                <a:latin typeface="Book Antiqua" panose="02040602050305030304" pitchFamily="18" charset="0"/>
              </a:rPr>
              <a:t>Release of methane from permafrost and methane hydrates is a positive feedback.</a:t>
            </a:r>
            <a:endParaRPr lang="en-US" altLang="en-US" sz="2000" b="1" dirty="0">
              <a:solidFill>
                <a:srgbClr val="FFFF00"/>
              </a:solidFill>
              <a:latin typeface="Book Antiqua" panose="02040602050305030304" pitchFamily="18" charset="0"/>
            </a:endParaRP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1026" descr="StrangeAttractor"/>
          <p:cNvPicPr>
            <a:picLocks noChangeAspect="1" noChangeArrowheads="1"/>
          </p:cNvPicPr>
          <p:nvPr/>
        </p:nvPicPr>
        <p:blipFill>
          <a:blip r:embed="rId2">
            <a:extLst>
              <a:ext uri="{28A0092B-C50C-407E-A947-70E740481C1C}">
                <a14:useLocalDpi xmlns:a14="http://schemas.microsoft.com/office/drawing/2010/main" val="0"/>
              </a:ext>
            </a:extLst>
          </a:blip>
          <a:srcRect b="11250"/>
          <a:stretch>
            <a:fillRect/>
          </a:stretch>
        </p:blipFill>
        <p:spPr bwMode="auto">
          <a:xfrm>
            <a:off x="533400" y="838200"/>
            <a:ext cx="4665663"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0" name="Line 1028"/>
          <p:cNvSpPr>
            <a:spLocks noChangeShapeType="1"/>
          </p:cNvSpPr>
          <p:nvPr/>
        </p:nvSpPr>
        <p:spPr bwMode="auto">
          <a:xfrm flipV="1">
            <a:off x="2743200" y="1371600"/>
            <a:ext cx="1295400" cy="990600"/>
          </a:xfrm>
          <a:prstGeom prst="line">
            <a:avLst/>
          </a:prstGeom>
          <a:noFill/>
          <a:ln w="38100">
            <a:solidFill>
              <a:schemeClr val="tx1"/>
            </a:solidFill>
            <a:round/>
            <a:headEnd type="triangle" w="med" len="me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a:lstStyle/>
          <a:p>
            <a:endParaRPr lang="en-US"/>
          </a:p>
        </p:txBody>
      </p:sp>
      <p:sp>
        <p:nvSpPr>
          <p:cNvPr id="126981" name="Line 1029"/>
          <p:cNvSpPr>
            <a:spLocks noChangeShapeType="1"/>
          </p:cNvSpPr>
          <p:nvPr/>
        </p:nvSpPr>
        <p:spPr bwMode="auto">
          <a:xfrm flipV="1">
            <a:off x="3352800" y="1447800"/>
            <a:ext cx="1295400" cy="990600"/>
          </a:xfrm>
          <a:prstGeom prst="line">
            <a:avLst/>
          </a:prstGeom>
          <a:noFill/>
          <a:ln w="38100">
            <a:solidFill>
              <a:schemeClr val="tx1"/>
            </a:solidFill>
            <a:round/>
            <a:headEnd type="triangle" w="med" len="me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a:lstStyle/>
          <a:p>
            <a:endParaRPr lang="en-US"/>
          </a:p>
        </p:txBody>
      </p:sp>
      <p:sp>
        <p:nvSpPr>
          <p:cNvPr id="126982" name="Line 1030"/>
          <p:cNvSpPr>
            <a:spLocks noChangeShapeType="1"/>
          </p:cNvSpPr>
          <p:nvPr/>
        </p:nvSpPr>
        <p:spPr bwMode="auto">
          <a:xfrm flipV="1">
            <a:off x="3200400" y="1371600"/>
            <a:ext cx="1295400" cy="990600"/>
          </a:xfrm>
          <a:prstGeom prst="line">
            <a:avLst/>
          </a:prstGeom>
          <a:noFill/>
          <a:ln w="38100">
            <a:solidFill>
              <a:schemeClr val="tx1"/>
            </a:solidFill>
            <a:round/>
            <a:headEnd type="triangle" w="med" len="me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a:lstStyle/>
          <a:p>
            <a:endParaRPr lang="en-US"/>
          </a:p>
        </p:txBody>
      </p:sp>
      <p:sp>
        <p:nvSpPr>
          <p:cNvPr id="126983" name="Line 1031"/>
          <p:cNvSpPr>
            <a:spLocks noChangeShapeType="1"/>
          </p:cNvSpPr>
          <p:nvPr/>
        </p:nvSpPr>
        <p:spPr bwMode="auto">
          <a:xfrm flipV="1">
            <a:off x="2971800" y="1371600"/>
            <a:ext cx="1295400" cy="990600"/>
          </a:xfrm>
          <a:prstGeom prst="line">
            <a:avLst/>
          </a:prstGeom>
          <a:noFill/>
          <a:ln w="38100">
            <a:solidFill>
              <a:schemeClr val="tx1"/>
            </a:solidFill>
            <a:round/>
            <a:headEnd type="triangle" w="med" len="me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a:lstStyle/>
          <a:p>
            <a:endParaRPr lang="en-US"/>
          </a:p>
        </p:txBody>
      </p:sp>
      <p:pic>
        <p:nvPicPr>
          <p:cNvPr id="3" name="Picture 2" descr="Chart&#10;&#10;Description automatically generated">
            <a:extLst>
              <a:ext uri="{FF2B5EF4-FFF2-40B4-BE49-F238E27FC236}">
                <a16:creationId xmlns:a16="http://schemas.microsoft.com/office/drawing/2014/main" id="{E50414A9-A94C-6526-629D-A5728189B0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02885"/>
            <a:ext cx="6409929" cy="6652230"/>
          </a:xfrm>
          <a:prstGeom prst="rect">
            <a:avLst/>
          </a:prstGeom>
          <a:ln w="38100">
            <a:solidFill>
              <a:schemeClr val="tx1"/>
            </a:solidFill>
          </a:ln>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16003642-C15C-553D-C98D-0D800CCD58AD}"/>
              </a:ext>
            </a:extLst>
          </p:cNvPr>
          <p:cNvSpPr txBox="1"/>
          <p:nvPr/>
        </p:nvSpPr>
        <p:spPr>
          <a:xfrm>
            <a:off x="5686926" y="448361"/>
            <a:ext cx="3202990" cy="1938992"/>
          </a:xfrm>
          <a:prstGeom prst="rect">
            <a:avLst/>
          </a:prstGeom>
          <a:solidFill>
            <a:schemeClr val="tx1">
              <a:alpha val="60000"/>
            </a:schemeClr>
          </a:solidFill>
          <a:ln w="38100">
            <a:solidFill>
              <a:srgbClr val="FFFF00"/>
            </a:solidFill>
          </a:ln>
          <a:effectLst>
            <a:outerShdw blurRad="50800" dist="38100" dir="2700000" algn="tl" rotWithShape="0">
              <a:prstClr val="black">
                <a:alpha val="40000"/>
              </a:prstClr>
            </a:outerShdw>
          </a:effectLst>
        </p:spPr>
        <p:txBody>
          <a:bodyPr wrap="square">
            <a:spAutoFit/>
          </a:bodyPr>
          <a:lstStyle/>
          <a:p>
            <a:pPr algn="ctr" eaLnBrk="1" hangingPunct="1">
              <a:spcBef>
                <a:spcPct val="0"/>
              </a:spcBef>
              <a:buFontTx/>
              <a:buNone/>
            </a:pPr>
            <a:r>
              <a:rPr lang="en-US" altLang="en-US" sz="2400" b="1" dirty="0">
                <a:solidFill>
                  <a:srgbClr val="FFFF00"/>
                </a:solidFill>
                <a:latin typeface="Book Antiqua" panose="02040602050305030304" pitchFamily="18" charset="0"/>
              </a:rPr>
              <a:t>These are the known climate tipping points and the temperatures at which they occur.</a:t>
            </a:r>
          </a:p>
        </p:txBody>
      </p:sp>
      <p:sp>
        <p:nvSpPr>
          <p:cNvPr id="2" name="Rectangle 1">
            <a:extLst>
              <a:ext uri="{FF2B5EF4-FFF2-40B4-BE49-F238E27FC236}">
                <a16:creationId xmlns:a16="http://schemas.microsoft.com/office/drawing/2014/main" id="{21F0DD6D-978A-490E-1CE3-3718BF4CAFE1}"/>
              </a:ext>
            </a:extLst>
          </p:cNvPr>
          <p:cNvSpPr/>
          <p:nvPr/>
        </p:nvSpPr>
        <p:spPr bwMode="auto">
          <a:xfrm>
            <a:off x="228600" y="6324600"/>
            <a:ext cx="6096000" cy="430515"/>
          </a:xfrm>
          <a:prstGeom prst="rect">
            <a:avLst/>
          </a:prstGeom>
          <a:noFill/>
          <a:ln w="19050"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bg1"/>
              </a:solidFill>
              <a:effectLst/>
              <a:latin typeface="Arial" charset="0"/>
            </a:endParaRPr>
          </a:p>
        </p:txBody>
      </p:sp>
    </p:spTree>
    <p:extLst>
      <p:ext uri="{BB962C8B-B14F-4D97-AF65-F5344CB8AC3E}">
        <p14:creationId xmlns:p14="http://schemas.microsoft.com/office/powerpoint/2010/main" val="2147021383"/>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1026" descr="StrangeAttractor"/>
          <p:cNvPicPr>
            <a:picLocks noChangeAspect="1" noChangeArrowheads="1"/>
          </p:cNvPicPr>
          <p:nvPr/>
        </p:nvPicPr>
        <p:blipFill>
          <a:blip r:embed="rId2">
            <a:extLst>
              <a:ext uri="{28A0092B-C50C-407E-A947-70E740481C1C}">
                <a14:useLocalDpi xmlns:a14="http://schemas.microsoft.com/office/drawing/2010/main" val="0"/>
              </a:ext>
            </a:extLst>
          </a:blip>
          <a:srcRect b="11250"/>
          <a:stretch>
            <a:fillRect/>
          </a:stretch>
        </p:blipFill>
        <p:spPr bwMode="auto">
          <a:xfrm>
            <a:off x="533400" y="838200"/>
            <a:ext cx="4665663"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0" name="Line 1028"/>
          <p:cNvSpPr>
            <a:spLocks noChangeShapeType="1"/>
          </p:cNvSpPr>
          <p:nvPr/>
        </p:nvSpPr>
        <p:spPr bwMode="auto">
          <a:xfrm flipV="1">
            <a:off x="2743200" y="1371600"/>
            <a:ext cx="1295400" cy="990600"/>
          </a:xfrm>
          <a:prstGeom prst="line">
            <a:avLst/>
          </a:prstGeom>
          <a:noFill/>
          <a:ln w="38100">
            <a:solidFill>
              <a:schemeClr val="tx1"/>
            </a:solidFill>
            <a:round/>
            <a:headEnd type="triangle" w="med" len="me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a:lstStyle/>
          <a:p>
            <a:endParaRPr lang="en-US"/>
          </a:p>
        </p:txBody>
      </p:sp>
      <p:sp>
        <p:nvSpPr>
          <p:cNvPr id="126981" name="Line 1029"/>
          <p:cNvSpPr>
            <a:spLocks noChangeShapeType="1"/>
          </p:cNvSpPr>
          <p:nvPr/>
        </p:nvSpPr>
        <p:spPr bwMode="auto">
          <a:xfrm flipV="1">
            <a:off x="3352800" y="1447800"/>
            <a:ext cx="1295400" cy="990600"/>
          </a:xfrm>
          <a:prstGeom prst="line">
            <a:avLst/>
          </a:prstGeom>
          <a:noFill/>
          <a:ln w="38100">
            <a:solidFill>
              <a:schemeClr val="tx1"/>
            </a:solidFill>
            <a:round/>
            <a:headEnd type="triangle" w="med" len="me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a:lstStyle/>
          <a:p>
            <a:endParaRPr lang="en-US"/>
          </a:p>
        </p:txBody>
      </p:sp>
      <p:sp>
        <p:nvSpPr>
          <p:cNvPr id="126982" name="Line 1030"/>
          <p:cNvSpPr>
            <a:spLocks noChangeShapeType="1"/>
          </p:cNvSpPr>
          <p:nvPr/>
        </p:nvSpPr>
        <p:spPr bwMode="auto">
          <a:xfrm flipV="1">
            <a:off x="3200400" y="1371600"/>
            <a:ext cx="1295400" cy="990600"/>
          </a:xfrm>
          <a:prstGeom prst="line">
            <a:avLst/>
          </a:prstGeom>
          <a:noFill/>
          <a:ln w="38100">
            <a:solidFill>
              <a:schemeClr val="tx1"/>
            </a:solidFill>
            <a:round/>
            <a:headEnd type="triangle" w="med" len="me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a:lstStyle/>
          <a:p>
            <a:endParaRPr lang="en-US"/>
          </a:p>
        </p:txBody>
      </p:sp>
      <p:sp>
        <p:nvSpPr>
          <p:cNvPr id="126983" name="Line 1031"/>
          <p:cNvSpPr>
            <a:spLocks noChangeShapeType="1"/>
          </p:cNvSpPr>
          <p:nvPr/>
        </p:nvSpPr>
        <p:spPr bwMode="auto">
          <a:xfrm flipV="1">
            <a:off x="2971800" y="1371600"/>
            <a:ext cx="1295400" cy="990600"/>
          </a:xfrm>
          <a:prstGeom prst="line">
            <a:avLst/>
          </a:prstGeom>
          <a:noFill/>
          <a:ln w="38100">
            <a:solidFill>
              <a:schemeClr val="tx1"/>
            </a:solidFill>
            <a:round/>
            <a:headEnd type="triangle" w="med" len="me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a:lstStyle/>
          <a:p>
            <a:endParaRPr lang="en-US"/>
          </a:p>
        </p:txBody>
      </p:sp>
      <p:pic>
        <p:nvPicPr>
          <p:cNvPr id="3" name="Picture 2" descr="Chart&#10;&#10;Description automatically generated">
            <a:extLst>
              <a:ext uri="{FF2B5EF4-FFF2-40B4-BE49-F238E27FC236}">
                <a16:creationId xmlns:a16="http://schemas.microsoft.com/office/drawing/2014/main" id="{E50414A9-A94C-6526-629D-A5728189B0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02885"/>
            <a:ext cx="6409929" cy="6652230"/>
          </a:xfrm>
          <a:prstGeom prst="rect">
            <a:avLst/>
          </a:prstGeom>
          <a:ln w="38100">
            <a:solidFill>
              <a:schemeClr val="tx1"/>
            </a:solidFill>
          </a:ln>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16003642-C15C-553D-C98D-0D800CCD58AD}"/>
              </a:ext>
            </a:extLst>
          </p:cNvPr>
          <p:cNvSpPr txBox="1"/>
          <p:nvPr/>
        </p:nvSpPr>
        <p:spPr>
          <a:xfrm>
            <a:off x="5686926" y="448361"/>
            <a:ext cx="3202990" cy="830997"/>
          </a:xfrm>
          <a:prstGeom prst="rect">
            <a:avLst/>
          </a:prstGeom>
          <a:solidFill>
            <a:schemeClr val="tx1">
              <a:alpha val="60000"/>
            </a:schemeClr>
          </a:solidFill>
          <a:ln w="38100">
            <a:solidFill>
              <a:srgbClr val="FFFF00"/>
            </a:solidFill>
          </a:ln>
          <a:effectLst>
            <a:outerShdw blurRad="50800" dist="38100" dir="2700000" algn="tl" rotWithShape="0">
              <a:prstClr val="black">
                <a:alpha val="40000"/>
              </a:prstClr>
            </a:outerShdw>
          </a:effectLst>
        </p:spPr>
        <p:txBody>
          <a:bodyPr wrap="square">
            <a:spAutoFit/>
          </a:bodyPr>
          <a:lstStyle/>
          <a:p>
            <a:pPr algn="ctr" eaLnBrk="1" hangingPunct="1">
              <a:spcBef>
                <a:spcPct val="0"/>
              </a:spcBef>
              <a:buFontTx/>
              <a:buNone/>
            </a:pPr>
            <a:r>
              <a:rPr lang="en-US" altLang="en-US" sz="2400" b="1" dirty="0">
                <a:solidFill>
                  <a:srgbClr val="FFFF00"/>
                </a:solidFill>
                <a:latin typeface="Book Antiqua" panose="02040602050305030304" pitchFamily="18" charset="0"/>
              </a:rPr>
              <a:t>RCP 8.5 gets here by 2100</a:t>
            </a:r>
          </a:p>
        </p:txBody>
      </p:sp>
      <p:sp>
        <p:nvSpPr>
          <p:cNvPr id="4" name="Rectangle 3">
            <a:extLst>
              <a:ext uri="{FF2B5EF4-FFF2-40B4-BE49-F238E27FC236}">
                <a16:creationId xmlns:a16="http://schemas.microsoft.com/office/drawing/2014/main" id="{683EE80B-C868-2637-4BDE-994ACD618E6E}"/>
              </a:ext>
            </a:extLst>
          </p:cNvPr>
          <p:cNvSpPr/>
          <p:nvPr/>
        </p:nvSpPr>
        <p:spPr bwMode="auto">
          <a:xfrm>
            <a:off x="228600" y="1447800"/>
            <a:ext cx="3962400" cy="4174140"/>
          </a:xfrm>
          <a:prstGeom prst="rect">
            <a:avLst/>
          </a:prstGeom>
          <a:noFill/>
          <a:ln w="63500" cap="flat" cmpd="sng" algn="ctr">
            <a:solidFill>
              <a:srgbClr val="FFFF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bg1"/>
              </a:solidFill>
              <a:effectLst/>
              <a:latin typeface="Arial" charset="0"/>
            </a:endParaRPr>
          </a:p>
        </p:txBody>
      </p:sp>
      <p:sp>
        <p:nvSpPr>
          <p:cNvPr id="2" name="Rectangle 1">
            <a:extLst>
              <a:ext uri="{FF2B5EF4-FFF2-40B4-BE49-F238E27FC236}">
                <a16:creationId xmlns:a16="http://schemas.microsoft.com/office/drawing/2014/main" id="{CF598E8B-51CD-7DD1-9849-0F84DFB6B7BC}"/>
              </a:ext>
            </a:extLst>
          </p:cNvPr>
          <p:cNvSpPr/>
          <p:nvPr/>
        </p:nvSpPr>
        <p:spPr bwMode="auto">
          <a:xfrm>
            <a:off x="228600" y="6324600"/>
            <a:ext cx="6096000" cy="430515"/>
          </a:xfrm>
          <a:prstGeom prst="rect">
            <a:avLst/>
          </a:prstGeom>
          <a:noFill/>
          <a:ln w="19050"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bg1"/>
              </a:solidFill>
              <a:effectLst/>
              <a:latin typeface="Arial" charset="0"/>
            </a:endParaRPr>
          </a:p>
        </p:txBody>
      </p:sp>
    </p:spTree>
    <p:extLst>
      <p:ext uri="{BB962C8B-B14F-4D97-AF65-F5344CB8AC3E}">
        <p14:creationId xmlns:p14="http://schemas.microsoft.com/office/powerpoint/2010/main" val="4058655698"/>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1026" descr="StrangeAttractor"/>
          <p:cNvPicPr>
            <a:picLocks noChangeAspect="1" noChangeArrowheads="1"/>
          </p:cNvPicPr>
          <p:nvPr/>
        </p:nvPicPr>
        <p:blipFill>
          <a:blip r:embed="rId2">
            <a:extLst>
              <a:ext uri="{28A0092B-C50C-407E-A947-70E740481C1C}">
                <a14:useLocalDpi xmlns:a14="http://schemas.microsoft.com/office/drawing/2010/main" val="0"/>
              </a:ext>
            </a:extLst>
          </a:blip>
          <a:srcRect b="11250"/>
          <a:stretch>
            <a:fillRect/>
          </a:stretch>
        </p:blipFill>
        <p:spPr bwMode="auto">
          <a:xfrm>
            <a:off x="533400" y="838200"/>
            <a:ext cx="4665663"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0" name="Line 1028"/>
          <p:cNvSpPr>
            <a:spLocks noChangeShapeType="1"/>
          </p:cNvSpPr>
          <p:nvPr/>
        </p:nvSpPr>
        <p:spPr bwMode="auto">
          <a:xfrm flipV="1">
            <a:off x="2743200" y="1371600"/>
            <a:ext cx="1295400" cy="990600"/>
          </a:xfrm>
          <a:prstGeom prst="line">
            <a:avLst/>
          </a:prstGeom>
          <a:noFill/>
          <a:ln w="38100">
            <a:solidFill>
              <a:schemeClr val="tx1"/>
            </a:solidFill>
            <a:round/>
            <a:headEnd type="triangle" w="med" len="me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a:lstStyle/>
          <a:p>
            <a:endParaRPr lang="en-US"/>
          </a:p>
        </p:txBody>
      </p:sp>
      <p:sp>
        <p:nvSpPr>
          <p:cNvPr id="126981" name="Line 1029"/>
          <p:cNvSpPr>
            <a:spLocks noChangeShapeType="1"/>
          </p:cNvSpPr>
          <p:nvPr/>
        </p:nvSpPr>
        <p:spPr bwMode="auto">
          <a:xfrm flipV="1">
            <a:off x="3352800" y="1447800"/>
            <a:ext cx="1295400" cy="990600"/>
          </a:xfrm>
          <a:prstGeom prst="line">
            <a:avLst/>
          </a:prstGeom>
          <a:noFill/>
          <a:ln w="38100">
            <a:solidFill>
              <a:schemeClr val="tx1"/>
            </a:solidFill>
            <a:round/>
            <a:headEnd type="triangle" w="med" len="me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a:lstStyle/>
          <a:p>
            <a:endParaRPr lang="en-US"/>
          </a:p>
        </p:txBody>
      </p:sp>
      <p:sp>
        <p:nvSpPr>
          <p:cNvPr id="126982" name="Line 1030"/>
          <p:cNvSpPr>
            <a:spLocks noChangeShapeType="1"/>
          </p:cNvSpPr>
          <p:nvPr/>
        </p:nvSpPr>
        <p:spPr bwMode="auto">
          <a:xfrm flipV="1">
            <a:off x="3200400" y="1371600"/>
            <a:ext cx="1295400" cy="990600"/>
          </a:xfrm>
          <a:prstGeom prst="line">
            <a:avLst/>
          </a:prstGeom>
          <a:noFill/>
          <a:ln w="38100">
            <a:solidFill>
              <a:schemeClr val="tx1"/>
            </a:solidFill>
            <a:round/>
            <a:headEnd type="triangle" w="med" len="me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a:lstStyle/>
          <a:p>
            <a:endParaRPr lang="en-US"/>
          </a:p>
        </p:txBody>
      </p:sp>
      <p:sp>
        <p:nvSpPr>
          <p:cNvPr id="126983" name="Line 1031"/>
          <p:cNvSpPr>
            <a:spLocks noChangeShapeType="1"/>
          </p:cNvSpPr>
          <p:nvPr/>
        </p:nvSpPr>
        <p:spPr bwMode="auto">
          <a:xfrm flipV="1">
            <a:off x="2971800" y="1371600"/>
            <a:ext cx="1295400" cy="990600"/>
          </a:xfrm>
          <a:prstGeom prst="line">
            <a:avLst/>
          </a:prstGeom>
          <a:noFill/>
          <a:ln w="38100">
            <a:solidFill>
              <a:schemeClr val="tx1"/>
            </a:solidFill>
            <a:round/>
            <a:headEnd type="triangle" w="med" len="me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a:lstStyle/>
          <a:p>
            <a:endParaRPr lang="en-US"/>
          </a:p>
        </p:txBody>
      </p:sp>
      <p:pic>
        <p:nvPicPr>
          <p:cNvPr id="3" name="Picture 2" descr="Chart&#10;&#10;Description automatically generated">
            <a:extLst>
              <a:ext uri="{FF2B5EF4-FFF2-40B4-BE49-F238E27FC236}">
                <a16:creationId xmlns:a16="http://schemas.microsoft.com/office/drawing/2014/main" id="{E50414A9-A94C-6526-629D-A5728189B0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02885"/>
            <a:ext cx="6409929" cy="6652230"/>
          </a:xfrm>
          <a:prstGeom prst="rect">
            <a:avLst/>
          </a:prstGeom>
          <a:ln w="38100">
            <a:solidFill>
              <a:schemeClr val="tx1"/>
            </a:solidFill>
          </a:ln>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16003642-C15C-553D-C98D-0D800CCD58AD}"/>
              </a:ext>
            </a:extLst>
          </p:cNvPr>
          <p:cNvSpPr txBox="1"/>
          <p:nvPr/>
        </p:nvSpPr>
        <p:spPr>
          <a:xfrm>
            <a:off x="5334000" y="4338935"/>
            <a:ext cx="3202990" cy="461665"/>
          </a:xfrm>
          <a:prstGeom prst="rect">
            <a:avLst/>
          </a:prstGeom>
          <a:solidFill>
            <a:schemeClr val="tx1">
              <a:alpha val="60000"/>
            </a:schemeClr>
          </a:solidFill>
          <a:ln w="38100">
            <a:solidFill>
              <a:srgbClr val="FFFF00"/>
            </a:solidFill>
          </a:ln>
          <a:effectLst>
            <a:outerShdw blurRad="50800" dist="38100" dir="2700000" algn="tl" rotWithShape="0">
              <a:prstClr val="black">
                <a:alpha val="40000"/>
              </a:prstClr>
            </a:outerShdw>
          </a:effectLst>
        </p:spPr>
        <p:txBody>
          <a:bodyPr wrap="square">
            <a:spAutoFit/>
          </a:bodyPr>
          <a:lstStyle/>
          <a:p>
            <a:pPr algn="ctr" eaLnBrk="1" hangingPunct="1">
              <a:spcBef>
                <a:spcPct val="0"/>
              </a:spcBef>
              <a:buFontTx/>
              <a:buNone/>
            </a:pPr>
            <a:r>
              <a:rPr lang="en-US" altLang="en-US" sz="2400" b="1" dirty="0">
                <a:solidFill>
                  <a:srgbClr val="FFFF00"/>
                </a:solidFill>
                <a:latin typeface="Book Antiqua" panose="02040602050305030304" pitchFamily="18" charset="0"/>
              </a:rPr>
              <a:t>Methane feedback</a:t>
            </a:r>
          </a:p>
        </p:txBody>
      </p:sp>
      <p:sp>
        <p:nvSpPr>
          <p:cNvPr id="4" name="Rectangle 3">
            <a:extLst>
              <a:ext uri="{FF2B5EF4-FFF2-40B4-BE49-F238E27FC236}">
                <a16:creationId xmlns:a16="http://schemas.microsoft.com/office/drawing/2014/main" id="{683EE80B-C868-2637-4BDE-994ACD618E6E}"/>
              </a:ext>
            </a:extLst>
          </p:cNvPr>
          <p:cNvSpPr/>
          <p:nvPr/>
        </p:nvSpPr>
        <p:spPr bwMode="auto">
          <a:xfrm>
            <a:off x="228600" y="1447800"/>
            <a:ext cx="3962400" cy="4174140"/>
          </a:xfrm>
          <a:prstGeom prst="rect">
            <a:avLst/>
          </a:prstGeom>
          <a:noFill/>
          <a:ln w="63500" cap="flat" cmpd="sng" algn="ctr">
            <a:solidFill>
              <a:srgbClr val="FFFF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bg1"/>
              </a:solidFill>
              <a:effectLst/>
              <a:latin typeface="Arial" charset="0"/>
            </a:endParaRPr>
          </a:p>
        </p:txBody>
      </p:sp>
      <p:sp>
        <p:nvSpPr>
          <p:cNvPr id="2" name="Right Arrow 1">
            <a:extLst>
              <a:ext uri="{FF2B5EF4-FFF2-40B4-BE49-F238E27FC236}">
                <a16:creationId xmlns:a16="http://schemas.microsoft.com/office/drawing/2014/main" id="{BBEBC69B-D741-067F-AFC1-B2F5674DC0BB}"/>
              </a:ext>
            </a:extLst>
          </p:cNvPr>
          <p:cNvSpPr/>
          <p:nvPr/>
        </p:nvSpPr>
        <p:spPr bwMode="auto">
          <a:xfrm rot="10800000">
            <a:off x="4402293" y="4343400"/>
            <a:ext cx="914400" cy="457200"/>
          </a:xfrm>
          <a:prstGeom prst="rightArrow">
            <a:avLst/>
          </a:prstGeom>
          <a:solidFill>
            <a:srgbClr val="FFFF00"/>
          </a:solidFill>
          <a:ln w="381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bg1"/>
              </a:solidFill>
              <a:effectLst/>
              <a:latin typeface="Arial" charset="0"/>
            </a:endParaRPr>
          </a:p>
        </p:txBody>
      </p:sp>
      <p:sp>
        <p:nvSpPr>
          <p:cNvPr id="5" name="Rectangle 4">
            <a:extLst>
              <a:ext uri="{FF2B5EF4-FFF2-40B4-BE49-F238E27FC236}">
                <a16:creationId xmlns:a16="http://schemas.microsoft.com/office/drawing/2014/main" id="{0BAEE4C3-CB2F-52E4-3226-8A647659B82B}"/>
              </a:ext>
            </a:extLst>
          </p:cNvPr>
          <p:cNvSpPr/>
          <p:nvPr/>
        </p:nvSpPr>
        <p:spPr bwMode="auto">
          <a:xfrm>
            <a:off x="228600" y="6324600"/>
            <a:ext cx="6096000" cy="430515"/>
          </a:xfrm>
          <a:prstGeom prst="rect">
            <a:avLst/>
          </a:prstGeom>
          <a:noFill/>
          <a:ln w="19050"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bg1"/>
              </a:solidFill>
              <a:effectLst/>
              <a:latin typeface="Arial" charset="0"/>
            </a:endParaRPr>
          </a:p>
        </p:txBody>
      </p:sp>
    </p:spTree>
    <p:extLst>
      <p:ext uri="{BB962C8B-B14F-4D97-AF65-F5344CB8AC3E}">
        <p14:creationId xmlns:p14="http://schemas.microsoft.com/office/powerpoint/2010/main" val="28019654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1028"/>
          <p:cNvSpPr txBox="1">
            <a:spLocks noChangeArrowheads="1"/>
          </p:cNvSpPr>
          <p:nvPr/>
        </p:nvSpPr>
        <p:spPr bwMode="auto">
          <a:xfrm>
            <a:off x="457200" y="1111250"/>
            <a:ext cx="8382000"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en-US" altLang="en-US" sz="2800" b="1" dirty="0">
                <a:solidFill>
                  <a:schemeClr val="bg1"/>
                </a:solidFill>
                <a:latin typeface="Book Antiqua" panose="02040602050305030304" pitchFamily="18" charset="0"/>
              </a:rPr>
              <a:t>When asked, one answer given to the question of the causes of climate change is that all climate variations seen in the instrumental and proxy records are entirely natural. </a:t>
            </a:r>
          </a:p>
          <a:p>
            <a:pPr eaLnBrk="1" hangingPunct="1">
              <a:spcBef>
                <a:spcPct val="0"/>
              </a:spcBef>
            </a:pPr>
            <a:endParaRPr lang="en-US" altLang="en-US" sz="2800" b="1" dirty="0">
              <a:solidFill>
                <a:schemeClr val="bg1"/>
              </a:solidFill>
              <a:latin typeface="Book Antiqua" panose="02040602050305030304" pitchFamily="18" charset="0"/>
            </a:endParaRPr>
          </a:p>
          <a:p>
            <a:pPr eaLnBrk="1" hangingPunct="1">
              <a:spcBef>
                <a:spcPct val="0"/>
              </a:spcBef>
            </a:pPr>
            <a:r>
              <a:rPr lang="en-US" altLang="en-US" sz="2800" b="1" dirty="0">
                <a:solidFill>
                  <a:schemeClr val="bg1"/>
                </a:solidFill>
                <a:latin typeface="Book Antiqua" panose="02040602050305030304" pitchFamily="18" charset="0"/>
              </a:rPr>
              <a:t>This has sometimes been phrased as “</a:t>
            </a:r>
            <a:r>
              <a:rPr lang="en-US" altLang="en-US" sz="2800" b="1" dirty="0">
                <a:solidFill>
                  <a:srgbClr val="FFFF00"/>
                </a:solidFill>
                <a:latin typeface="Book Antiqua" panose="02040602050305030304" pitchFamily="18" charset="0"/>
              </a:rPr>
              <a:t>the climate is always changing.</a:t>
            </a:r>
            <a:r>
              <a:rPr lang="en-US" altLang="en-US" sz="2800" b="1" dirty="0">
                <a:solidFill>
                  <a:schemeClr val="bg1"/>
                </a:solidFill>
                <a:latin typeface="Book Antiqua" panose="02040602050305030304" pitchFamily="18" charset="0"/>
              </a:rPr>
              <a:t>”</a:t>
            </a:r>
          </a:p>
          <a:p>
            <a:pPr eaLnBrk="1" hangingPunct="1">
              <a:spcBef>
                <a:spcPct val="0"/>
              </a:spcBef>
            </a:pPr>
            <a:endParaRPr lang="en-US" altLang="en-US" sz="2800" b="1" dirty="0">
              <a:solidFill>
                <a:schemeClr val="bg1"/>
              </a:solidFill>
              <a:latin typeface="Book Antiqua" panose="02040602050305030304" pitchFamily="18" charset="0"/>
            </a:endParaRPr>
          </a:p>
          <a:p>
            <a:pPr eaLnBrk="1" hangingPunct="1">
              <a:spcBef>
                <a:spcPct val="0"/>
              </a:spcBef>
            </a:pPr>
            <a:r>
              <a:rPr lang="en-US" altLang="en-US" sz="2800" b="1" dirty="0">
                <a:solidFill>
                  <a:schemeClr val="bg1"/>
                </a:solidFill>
                <a:latin typeface="Book Antiqua" panose="02040602050305030304" pitchFamily="18" charset="0"/>
              </a:rPr>
              <a:t>Another answer to the question has been “</a:t>
            </a:r>
            <a:r>
              <a:rPr lang="en-US" altLang="en-US" sz="2800" b="1" dirty="0">
                <a:solidFill>
                  <a:srgbClr val="FFFF00"/>
                </a:solidFill>
                <a:latin typeface="Book Antiqua" panose="02040602050305030304" pitchFamily="18" charset="0"/>
              </a:rPr>
              <a:t>I’m not a scientist.</a:t>
            </a:r>
            <a:r>
              <a:rPr lang="en-US" altLang="en-US" sz="2800" b="1" dirty="0">
                <a:solidFill>
                  <a:schemeClr val="bg1"/>
                </a:solidFill>
                <a:latin typeface="Book Antiqua" panose="02040602050305030304" pitchFamily="18" charset="0"/>
              </a:rPr>
              <a:t>”</a:t>
            </a:r>
          </a:p>
          <a:p>
            <a:pPr eaLnBrk="1" hangingPunct="1">
              <a:spcBef>
                <a:spcPct val="0"/>
              </a:spcBef>
            </a:pPr>
            <a:endParaRPr lang="en-US" altLang="en-US" sz="2800" b="1" dirty="0">
              <a:solidFill>
                <a:schemeClr val="bg1"/>
              </a:solidFill>
              <a:latin typeface="Book Antiqua" panose="02040602050305030304" pitchFamily="18" charset="0"/>
            </a:endParaRP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1026" descr="StrangeAttractor"/>
          <p:cNvPicPr>
            <a:picLocks noChangeAspect="1" noChangeArrowheads="1"/>
          </p:cNvPicPr>
          <p:nvPr/>
        </p:nvPicPr>
        <p:blipFill>
          <a:blip r:embed="rId2">
            <a:extLst>
              <a:ext uri="{28A0092B-C50C-407E-A947-70E740481C1C}">
                <a14:useLocalDpi xmlns:a14="http://schemas.microsoft.com/office/drawing/2010/main" val="0"/>
              </a:ext>
            </a:extLst>
          </a:blip>
          <a:srcRect b="11250"/>
          <a:stretch>
            <a:fillRect/>
          </a:stretch>
        </p:blipFill>
        <p:spPr bwMode="auto">
          <a:xfrm>
            <a:off x="533400" y="838200"/>
            <a:ext cx="4665663"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0" name="Line 1028"/>
          <p:cNvSpPr>
            <a:spLocks noChangeShapeType="1"/>
          </p:cNvSpPr>
          <p:nvPr/>
        </p:nvSpPr>
        <p:spPr bwMode="auto">
          <a:xfrm flipV="1">
            <a:off x="2743200" y="1371600"/>
            <a:ext cx="1295400" cy="990600"/>
          </a:xfrm>
          <a:prstGeom prst="line">
            <a:avLst/>
          </a:prstGeom>
          <a:noFill/>
          <a:ln w="38100">
            <a:solidFill>
              <a:schemeClr val="tx1"/>
            </a:solidFill>
            <a:round/>
            <a:headEnd type="triangle" w="med" len="me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a:lstStyle/>
          <a:p>
            <a:endParaRPr lang="en-US"/>
          </a:p>
        </p:txBody>
      </p:sp>
      <p:sp>
        <p:nvSpPr>
          <p:cNvPr id="126981" name="Line 1029"/>
          <p:cNvSpPr>
            <a:spLocks noChangeShapeType="1"/>
          </p:cNvSpPr>
          <p:nvPr/>
        </p:nvSpPr>
        <p:spPr bwMode="auto">
          <a:xfrm flipV="1">
            <a:off x="3352800" y="1447800"/>
            <a:ext cx="1295400" cy="990600"/>
          </a:xfrm>
          <a:prstGeom prst="line">
            <a:avLst/>
          </a:prstGeom>
          <a:noFill/>
          <a:ln w="38100">
            <a:solidFill>
              <a:schemeClr val="tx1"/>
            </a:solidFill>
            <a:round/>
            <a:headEnd type="triangle" w="med" len="me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a:lstStyle/>
          <a:p>
            <a:endParaRPr lang="en-US"/>
          </a:p>
        </p:txBody>
      </p:sp>
      <p:sp>
        <p:nvSpPr>
          <p:cNvPr id="126982" name="Line 1030"/>
          <p:cNvSpPr>
            <a:spLocks noChangeShapeType="1"/>
          </p:cNvSpPr>
          <p:nvPr/>
        </p:nvSpPr>
        <p:spPr bwMode="auto">
          <a:xfrm flipV="1">
            <a:off x="3200400" y="1371600"/>
            <a:ext cx="1295400" cy="990600"/>
          </a:xfrm>
          <a:prstGeom prst="line">
            <a:avLst/>
          </a:prstGeom>
          <a:noFill/>
          <a:ln w="38100">
            <a:solidFill>
              <a:schemeClr val="tx1"/>
            </a:solidFill>
            <a:round/>
            <a:headEnd type="triangle" w="med" len="me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a:lstStyle/>
          <a:p>
            <a:endParaRPr lang="en-US"/>
          </a:p>
        </p:txBody>
      </p:sp>
      <p:sp>
        <p:nvSpPr>
          <p:cNvPr id="126983" name="Line 1031"/>
          <p:cNvSpPr>
            <a:spLocks noChangeShapeType="1"/>
          </p:cNvSpPr>
          <p:nvPr/>
        </p:nvSpPr>
        <p:spPr bwMode="auto">
          <a:xfrm flipV="1">
            <a:off x="2971800" y="1371600"/>
            <a:ext cx="1295400" cy="990600"/>
          </a:xfrm>
          <a:prstGeom prst="line">
            <a:avLst/>
          </a:prstGeom>
          <a:noFill/>
          <a:ln w="38100">
            <a:solidFill>
              <a:schemeClr val="tx1"/>
            </a:solidFill>
            <a:round/>
            <a:headEnd type="triangle" w="med" len="me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a:lstStyle/>
          <a:p>
            <a:endParaRPr lang="en-US"/>
          </a:p>
        </p:txBody>
      </p:sp>
      <p:pic>
        <p:nvPicPr>
          <p:cNvPr id="3" name="Picture 2" descr="Chart&#10;&#10;Description automatically generated">
            <a:extLst>
              <a:ext uri="{FF2B5EF4-FFF2-40B4-BE49-F238E27FC236}">
                <a16:creationId xmlns:a16="http://schemas.microsoft.com/office/drawing/2014/main" id="{E50414A9-A94C-6526-629D-A5728189B0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02885"/>
            <a:ext cx="6409929" cy="6652230"/>
          </a:xfrm>
          <a:prstGeom prst="rect">
            <a:avLst/>
          </a:prstGeom>
          <a:ln w="38100">
            <a:solidFill>
              <a:schemeClr val="tx1"/>
            </a:solidFill>
          </a:ln>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16003642-C15C-553D-C98D-0D800CCD58AD}"/>
              </a:ext>
            </a:extLst>
          </p:cNvPr>
          <p:cNvSpPr txBox="1"/>
          <p:nvPr/>
        </p:nvSpPr>
        <p:spPr>
          <a:xfrm>
            <a:off x="5334000" y="4567535"/>
            <a:ext cx="3202990" cy="461665"/>
          </a:xfrm>
          <a:prstGeom prst="rect">
            <a:avLst/>
          </a:prstGeom>
          <a:solidFill>
            <a:schemeClr val="tx1">
              <a:alpha val="60000"/>
            </a:schemeClr>
          </a:solidFill>
          <a:ln w="38100">
            <a:solidFill>
              <a:srgbClr val="FFFF00"/>
            </a:solidFill>
          </a:ln>
          <a:effectLst>
            <a:outerShdw blurRad="50800" dist="38100" dir="2700000" algn="tl" rotWithShape="0">
              <a:prstClr val="black">
                <a:alpha val="40000"/>
              </a:prstClr>
            </a:outerShdw>
          </a:effectLst>
        </p:spPr>
        <p:txBody>
          <a:bodyPr wrap="square">
            <a:spAutoFit/>
          </a:bodyPr>
          <a:lstStyle/>
          <a:p>
            <a:pPr algn="ctr" eaLnBrk="1" hangingPunct="1">
              <a:spcBef>
                <a:spcPct val="0"/>
              </a:spcBef>
              <a:buFontTx/>
              <a:buNone/>
            </a:pPr>
            <a:r>
              <a:rPr lang="en-US" altLang="en-US" sz="2400" b="1" dirty="0">
                <a:solidFill>
                  <a:srgbClr val="FFFF00"/>
                </a:solidFill>
                <a:latin typeface="Book Antiqua" panose="02040602050305030304" pitchFamily="18" charset="0"/>
              </a:rPr>
              <a:t>Remember this one</a:t>
            </a:r>
          </a:p>
        </p:txBody>
      </p:sp>
      <p:sp>
        <p:nvSpPr>
          <p:cNvPr id="4" name="Rectangle 3">
            <a:extLst>
              <a:ext uri="{FF2B5EF4-FFF2-40B4-BE49-F238E27FC236}">
                <a16:creationId xmlns:a16="http://schemas.microsoft.com/office/drawing/2014/main" id="{683EE80B-C868-2637-4BDE-994ACD618E6E}"/>
              </a:ext>
            </a:extLst>
          </p:cNvPr>
          <p:cNvSpPr/>
          <p:nvPr/>
        </p:nvSpPr>
        <p:spPr bwMode="auto">
          <a:xfrm>
            <a:off x="228600" y="1447800"/>
            <a:ext cx="3962400" cy="4174140"/>
          </a:xfrm>
          <a:prstGeom prst="rect">
            <a:avLst/>
          </a:prstGeom>
          <a:noFill/>
          <a:ln w="63500" cap="flat" cmpd="sng" algn="ctr">
            <a:solidFill>
              <a:srgbClr val="FFFF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bg1"/>
              </a:solidFill>
              <a:effectLst/>
              <a:latin typeface="Arial" charset="0"/>
            </a:endParaRPr>
          </a:p>
        </p:txBody>
      </p:sp>
      <p:sp>
        <p:nvSpPr>
          <p:cNvPr id="2" name="Right Arrow 1">
            <a:extLst>
              <a:ext uri="{FF2B5EF4-FFF2-40B4-BE49-F238E27FC236}">
                <a16:creationId xmlns:a16="http://schemas.microsoft.com/office/drawing/2014/main" id="{BBEBC69B-D741-067F-AFC1-B2F5674DC0BB}"/>
              </a:ext>
            </a:extLst>
          </p:cNvPr>
          <p:cNvSpPr/>
          <p:nvPr/>
        </p:nvSpPr>
        <p:spPr bwMode="auto">
          <a:xfrm rot="10800000">
            <a:off x="4402293" y="4571999"/>
            <a:ext cx="914400" cy="457200"/>
          </a:xfrm>
          <a:prstGeom prst="rightArrow">
            <a:avLst/>
          </a:prstGeom>
          <a:solidFill>
            <a:srgbClr val="FFFF00"/>
          </a:solidFill>
          <a:ln w="381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bg1"/>
              </a:solidFill>
              <a:effectLst/>
              <a:latin typeface="Arial" charset="0"/>
            </a:endParaRPr>
          </a:p>
        </p:txBody>
      </p:sp>
      <p:sp>
        <p:nvSpPr>
          <p:cNvPr id="5" name="Rectangle 4">
            <a:extLst>
              <a:ext uri="{FF2B5EF4-FFF2-40B4-BE49-F238E27FC236}">
                <a16:creationId xmlns:a16="http://schemas.microsoft.com/office/drawing/2014/main" id="{083762B1-059F-8E66-8979-C3E2B3BE01A6}"/>
              </a:ext>
            </a:extLst>
          </p:cNvPr>
          <p:cNvSpPr/>
          <p:nvPr/>
        </p:nvSpPr>
        <p:spPr bwMode="auto">
          <a:xfrm>
            <a:off x="228600" y="6324600"/>
            <a:ext cx="6096000" cy="430515"/>
          </a:xfrm>
          <a:prstGeom prst="rect">
            <a:avLst/>
          </a:prstGeom>
          <a:noFill/>
          <a:ln w="19050"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bg1"/>
              </a:solidFill>
              <a:effectLst/>
              <a:latin typeface="Arial" charset="0"/>
            </a:endParaRPr>
          </a:p>
        </p:txBody>
      </p:sp>
    </p:spTree>
    <p:extLst>
      <p:ext uri="{BB962C8B-B14F-4D97-AF65-F5344CB8AC3E}">
        <p14:creationId xmlns:p14="http://schemas.microsoft.com/office/powerpoint/2010/main" val="760561879"/>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1026" descr="StrangeAttractor"/>
          <p:cNvPicPr>
            <a:picLocks noChangeAspect="1" noChangeArrowheads="1"/>
          </p:cNvPicPr>
          <p:nvPr/>
        </p:nvPicPr>
        <p:blipFill>
          <a:blip r:embed="rId2">
            <a:extLst>
              <a:ext uri="{28A0092B-C50C-407E-A947-70E740481C1C}">
                <a14:useLocalDpi xmlns:a14="http://schemas.microsoft.com/office/drawing/2010/main" val="0"/>
              </a:ext>
            </a:extLst>
          </a:blip>
          <a:srcRect b="11250"/>
          <a:stretch>
            <a:fillRect/>
          </a:stretch>
        </p:blipFill>
        <p:spPr bwMode="auto">
          <a:xfrm>
            <a:off x="533400" y="838200"/>
            <a:ext cx="4665663"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0" name="Line 1028"/>
          <p:cNvSpPr>
            <a:spLocks noChangeShapeType="1"/>
          </p:cNvSpPr>
          <p:nvPr/>
        </p:nvSpPr>
        <p:spPr bwMode="auto">
          <a:xfrm flipV="1">
            <a:off x="2743200" y="1371600"/>
            <a:ext cx="1295400" cy="990600"/>
          </a:xfrm>
          <a:prstGeom prst="line">
            <a:avLst/>
          </a:prstGeom>
          <a:noFill/>
          <a:ln w="38100">
            <a:solidFill>
              <a:schemeClr val="tx1"/>
            </a:solidFill>
            <a:round/>
            <a:headEnd type="triangle" w="med" len="me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a:lstStyle/>
          <a:p>
            <a:endParaRPr lang="en-US"/>
          </a:p>
        </p:txBody>
      </p:sp>
      <p:sp>
        <p:nvSpPr>
          <p:cNvPr id="126981" name="Line 1029"/>
          <p:cNvSpPr>
            <a:spLocks noChangeShapeType="1"/>
          </p:cNvSpPr>
          <p:nvPr/>
        </p:nvSpPr>
        <p:spPr bwMode="auto">
          <a:xfrm flipV="1">
            <a:off x="3352800" y="1447800"/>
            <a:ext cx="1295400" cy="990600"/>
          </a:xfrm>
          <a:prstGeom prst="line">
            <a:avLst/>
          </a:prstGeom>
          <a:noFill/>
          <a:ln w="38100">
            <a:solidFill>
              <a:schemeClr val="tx1"/>
            </a:solidFill>
            <a:round/>
            <a:headEnd type="triangle" w="med" len="me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a:lstStyle/>
          <a:p>
            <a:endParaRPr lang="en-US"/>
          </a:p>
        </p:txBody>
      </p:sp>
      <p:sp>
        <p:nvSpPr>
          <p:cNvPr id="126982" name="Line 1030"/>
          <p:cNvSpPr>
            <a:spLocks noChangeShapeType="1"/>
          </p:cNvSpPr>
          <p:nvPr/>
        </p:nvSpPr>
        <p:spPr bwMode="auto">
          <a:xfrm flipV="1">
            <a:off x="3200400" y="1371600"/>
            <a:ext cx="1295400" cy="990600"/>
          </a:xfrm>
          <a:prstGeom prst="line">
            <a:avLst/>
          </a:prstGeom>
          <a:noFill/>
          <a:ln w="38100">
            <a:solidFill>
              <a:schemeClr val="tx1"/>
            </a:solidFill>
            <a:round/>
            <a:headEnd type="triangle" w="med" len="me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a:lstStyle/>
          <a:p>
            <a:endParaRPr lang="en-US"/>
          </a:p>
        </p:txBody>
      </p:sp>
      <p:sp>
        <p:nvSpPr>
          <p:cNvPr id="126983" name="Line 1031"/>
          <p:cNvSpPr>
            <a:spLocks noChangeShapeType="1"/>
          </p:cNvSpPr>
          <p:nvPr/>
        </p:nvSpPr>
        <p:spPr bwMode="auto">
          <a:xfrm flipV="1">
            <a:off x="2971800" y="1371600"/>
            <a:ext cx="1295400" cy="990600"/>
          </a:xfrm>
          <a:prstGeom prst="line">
            <a:avLst/>
          </a:prstGeom>
          <a:noFill/>
          <a:ln w="38100">
            <a:solidFill>
              <a:schemeClr val="tx1"/>
            </a:solidFill>
            <a:round/>
            <a:headEnd type="triangle" w="med" len="me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a:lstStyle/>
          <a:p>
            <a:endParaRPr lang="en-US"/>
          </a:p>
        </p:txBody>
      </p:sp>
      <p:pic>
        <p:nvPicPr>
          <p:cNvPr id="3" name="Picture 2" descr="Chart&#10;&#10;Description automatically generated">
            <a:extLst>
              <a:ext uri="{FF2B5EF4-FFF2-40B4-BE49-F238E27FC236}">
                <a16:creationId xmlns:a16="http://schemas.microsoft.com/office/drawing/2014/main" id="{E50414A9-A94C-6526-629D-A5728189B0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02885"/>
            <a:ext cx="6409929" cy="6652230"/>
          </a:xfrm>
          <a:prstGeom prst="rect">
            <a:avLst/>
          </a:prstGeom>
          <a:ln w="38100">
            <a:solidFill>
              <a:schemeClr val="tx1"/>
            </a:solidFill>
          </a:ln>
          <a:effectLst>
            <a:outerShdw blurRad="50800" dist="38100" dir="2700000" algn="tl" rotWithShape="0">
              <a:prstClr val="black">
                <a:alpha val="40000"/>
              </a:prstClr>
            </a:outerShdw>
          </a:effectLst>
        </p:spPr>
      </p:pic>
      <p:sp>
        <p:nvSpPr>
          <p:cNvPr id="2" name="Text Box 3">
            <a:extLst>
              <a:ext uri="{FF2B5EF4-FFF2-40B4-BE49-F238E27FC236}">
                <a16:creationId xmlns:a16="http://schemas.microsoft.com/office/drawing/2014/main" id="{97B2ECE2-D87B-BEC0-2459-55E0925C06A9}"/>
              </a:ext>
            </a:extLst>
          </p:cNvPr>
          <p:cNvSpPr txBox="1">
            <a:spLocks noChangeArrowheads="1"/>
          </p:cNvSpPr>
          <p:nvPr/>
        </p:nvSpPr>
        <p:spPr bwMode="auto">
          <a:xfrm>
            <a:off x="1965002" y="2732829"/>
            <a:ext cx="5323419" cy="1077218"/>
          </a:xfrm>
          <a:prstGeom prst="rect">
            <a:avLst/>
          </a:prstGeom>
          <a:solidFill>
            <a:schemeClr val="tx1"/>
          </a:solidFill>
          <a:ln w="38100">
            <a:solidFill>
              <a:schemeClr val="bg1"/>
            </a:solidFill>
          </a:ln>
          <a:effectLst>
            <a:outerShdw blurRad="50800" dist="38100" dir="2700000" algn="tl" rotWithShape="0">
              <a:prstClr val="black">
                <a:alpha val="40000"/>
              </a:prstClr>
            </a:outerShdw>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b="1" dirty="0">
                <a:solidFill>
                  <a:schemeClr val="bg1"/>
                </a:solidFill>
                <a:latin typeface="Book Antiqua" panose="02040602050305030304" pitchFamily="18" charset="0"/>
              </a:rPr>
              <a:t>Are there any negative feedbacks in the system?</a:t>
            </a:r>
          </a:p>
        </p:txBody>
      </p:sp>
      <p:sp>
        <p:nvSpPr>
          <p:cNvPr id="4" name="Rectangle 3">
            <a:extLst>
              <a:ext uri="{FF2B5EF4-FFF2-40B4-BE49-F238E27FC236}">
                <a16:creationId xmlns:a16="http://schemas.microsoft.com/office/drawing/2014/main" id="{7B22ABBC-1EF6-1A5E-5A81-EB3047D4744B}"/>
              </a:ext>
            </a:extLst>
          </p:cNvPr>
          <p:cNvSpPr/>
          <p:nvPr/>
        </p:nvSpPr>
        <p:spPr bwMode="auto">
          <a:xfrm>
            <a:off x="228600" y="6324600"/>
            <a:ext cx="6096000" cy="430515"/>
          </a:xfrm>
          <a:prstGeom prst="rect">
            <a:avLst/>
          </a:prstGeom>
          <a:noFill/>
          <a:ln w="19050"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bg1"/>
              </a:solidFill>
              <a:effectLst/>
              <a:latin typeface="Arial" charset="0"/>
            </a:endParaRPr>
          </a:p>
        </p:txBody>
      </p:sp>
    </p:spTree>
    <p:extLst>
      <p:ext uri="{BB962C8B-B14F-4D97-AF65-F5344CB8AC3E}">
        <p14:creationId xmlns:p14="http://schemas.microsoft.com/office/powerpoint/2010/main" val="1456281340"/>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3" descr="panel-of-hands_wid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81000"/>
            <a:ext cx="8286750" cy="4648200"/>
          </a:xfrm>
          <a:prstGeom prst="rect">
            <a:avLst/>
          </a:prstGeom>
          <a:noFill/>
          <a:ln>
            <a:noFill/>
          </a:ln>
          <a:effectLst>
            <a:outerShdw blurRad="50800" dist="38100" dir="2700000" algn="tl" rotWithShape="0">
              <a:prstClr val="black">
                <a:alpha val="25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txBox="1">
            <a:spLocks noChangeArrowheads="1"/>
          </p:cNvSpPr>
          <p:nvPr/>
        </p:nvSpPr>
        <p:spPr bwMode="auto">
          <a:xfrm>
            <a:off x="762000" y="457200"/>
            <a:ext cx="7772400" cy="1470025"/>
          </a:xfrm>
          <a:prstGeom prst="rect">
            <a:avLst/>
          </a:prstGeom>
          <a:solidFill>
            <a:schemeClr val="tx1">
              <a:alpha val="25000"/>
            </a:schemeClr>
          </a:solidFill>
          <a:ln w="19050">
            <a:solidFill>
              <a:schemeClr val="bg1"/>
            </a:solidFill>
            <a:miter lim="800000"/>
            <a:headEnd/>
            <a:tailEnd/>
          </a:ln>
          <a:effectLst>
            <a:outerShdw blurRad="50800" dist="38100" dir="2700000" algn="tl" rotWithShape="0">
              <a:prstClr val="black">
                <a:alpha val="40000"/>
              </a:prstClr>
            </a:outerShdw>
          </a:effectLst>
        </p:spPr>
        <p:txBody>
          <a:bodyPr anchor="ctr"/>
          <a:lstStyle/>
          <a:p>
            <a:pPr algn="ctr" eaLnBrk="1" hangingPunct="1">
              <a:defRPr/>
            </a:pPr>
            <a:r>
              <a:rPr lang="en-US" sz="4000" b="1" kern="0" dirty="0" err="1">
                <a:effectLst>
                  <a:outerShdw blurRad="50800" dist="38100" dir="2700000" algn="tl" rotWithShape="0">
                    <a:prstClr val="black">
                      <a:alpha val="40000"/>
                    </a:prstClr>
                  </a:outerShdw>
                </a:effectLst>
                <a:latin typeface="Book Antiqua" pitchFamily="18" charset="0"/>
                <a:ea typeface="+mj-ea"/>
                <a:cs typeface="+mj-cs"/>
              </a:rPr>
              <a:t>Thermohaline</a:t>
            </a:r>
            <a:r>
              <a:rPr lang="en-US" sz="4000" b="1" kern="0" dirty="0">
                <a:effectLst>
                  <a:outerShdw blurRad="50800" dist="38100" dir="2700000" algn="tl" rotWithShape="0">
                    <a:prstClr val="black">
                      <a:alpha val="40000"/>
                    </a:prstClr>
                  </a:outerShdw>
                </a:effectLst>
                <a:latin typeface="Book Antiqua" pitchFamily="18" charset="0"/>
                <a:ea typeface="+mj-ea"/>
                <a:cs typeface="+mj-cs"/>
              </a:rPr>
              <a:t> circulation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descr="Stomm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762000"/>
            <a:ext cx="3702050" cy="4800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32099" name="Text Box 3"/>
          <p:cNvSpPr txBox="1">
            <a:spLocks noChangeArrowheads="1"/>
          </p:cNvSpPr>
          <p:nvPr/>
        </p:nvSpPr>
        <p:spPr bwMode="auto">
          <a:xfrm>
            <a:off x="4540250" y="1143000"/>
            <a:ext cx="4375150"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chemeClr val="bg1"/>
                </a:solidFill>
                <a:latin typeface="Book Antiqua" panose="02040602050305030304" pitchFamily="18" charset="0"/>
              </a:rPr>
              <a:t>Henry Stommel</a:t>
            </a:r>
          </a:p>
          <a:p>
            <a:pPr algn="ctr" eaLnBrk="1" hangingPunct="1">
              <a:spcBef>
                <a:spcPct val="0"/>
              </a:spcBef>
              <a:buFontTx/>
              <a:buNone/>
            </a:pPr>
            <a:endParaRPr lang="en-US" altLang="en-US" sz="2800" b="1">
              <a:solidFill>
                <a:schemeClr val="bg1"/>
              </a:solidFill>
              <a:latin typeface="Book Antiqua" panose="02040602050305030304" pitchFamily="18" charset="0"/>
            </a:endParaRPr>
          </a:p>
          <a:p>
            <a:pPr algn="ctr" eaLnBrk="1" hangingPunct="1">
              <a:spcBef>
                <a:spcPct val="0"/>
              </a:spcBef>
              <a:buFontTx/>
              <a:buNone/>
            </a:pPr>
            <a:r>
              <a:rPr lang="en-US" altLang="en-US" sz="2800" b="1">
                <a:solidFill>
                  <a:schemeClr val="bg1"/>
                </a:solidFill>
                <a:latin typeface="Book Antiqua" panose="02040602050305030304" pitchFamily="18" charset="0"/>
              </a:rPr>
              <a:t>Studied watermass</a:t>
            </a:r>
          </a:p>
          <a:p>
            <a:pPr algn="ctr" eaLnBrk="1" hangingPunct="1">
              <a:spcBef>
                <a:spcPct val="0"/>
              </a:spcBef>
              <a:buFontTx/>
              <a:buNone/>
            </a:pPr>
            <a:r>
              <a:rPr lang="en-US" altLang="en-US" sz="2800" b="1">
                <a:solidFill>
                  <a:schemeClr val="bg1"/>
                </a:solidFill>
                <a:latin typeface="Book Antiqua" panose="02040602050305030304" pitchFamily="18" charset="0"/>
              </a:rPr>
              <a:t>formation and found that</a:t>
            </a:r>
          </a:p>
          <a:p>
            <a:pPr algn="ctr" eaLnBrk="1" hangingPunct="1">
              <a:spcBef>
                <a:spcPct val="0"/>
              </a:spcBef>
              <a:buFontTx/>
              <a:buNone/>
            </a:pPr>
            <a:r>
              <a:rPr lang="en-US" altLang="en-US" sz="2800" b="1">
                <a:solidFill>
                  <a:schemeClr val="bg1"/>
                </a:solidFill>
                <a:latin typeface="Book Antiqua" panose="02040602050305030304" pitchFamily="18" charset="0"/>
              </a:rPr>
              <a:t>most of the water in the</a:t>
            </a:r>
          </a:p>
          <a:p>
            <a:pPr algn="ctr" eaLnBrk="1" hangingPunct="1">
              <a:spcBef>
                <a:spcPct val="0"/>
              </a:spcBef>
              <a:buFontTx/>
              <a:buNone/>
            </a:pPr>
            <a:r>
              <a:rPr lang="en-US" altLang="en-US" sz="2800" b="1">
                <a:solidFill>
                  <a:schemeClr val="bg1"/>
                </a:solidFill>
                <a:latin typeface="Book Antiqua" panose="02040602050305030304" pitchFamily="18" charset="0"/>
              </a:rPr>
              <a:t>deep ocean worldwide</a:t>
            </a:r>
          </a:p>
          <a:p>
            <a:pPr algn="ctr" eaLnBrk="1" hangingPunct="1">
              <a:spcBef>
                <a:spcPct val="0"/>
              </a:spcBef>
              <a:buFontTx/>
              <a:buNone/>
            </a:pPr>
            <a:r>
              <a:rPr lang="en-US" altLang="en-US" sz="2800" b="1">
                <a:solidFill>
                  <a:schemeClr val="bg1"/>
                </a:solidFill>
                <a:latin typeface="Book Antiqua" panose="02040602050305030304" pitchFamily="18" charset="0"/>
              </a:rPr>
              <a:t>originated in one place:</a:t>
            </a:r>
          </a:p>
          <a:p>
            <a:pPr algn="ctr" eaLnBrk="1" hangingPunct="1">
              <a:spcBef>
                <a:spcPct val="0"/>
              </a:spcBef>
              <a:buFontTx/>
              <a:buNone/>
            </a:pPr>
            <a:endParaRPr lang="en-US" altLang="en-US" sz="2800" b="1">
              <a:solidFill>
                <a:schemeClr val="bg1"/>
              </a:solidFill>
              <a:latin typeface="Book Antiqua" panose="02040602050305030304" pitchFamily="18" charset="0"/>
            </a:endParaRPr>
          </a:p>
          <a:p>
            <a:pPr algn="ctr" eaLnBrk="1" hangingPunct="1">
              <a:spcBef>
                <a:spcPct val="0"/>
              </a:spcBef>
              <a:buFontTx/>
              <a:buNone/>
            </a:pPr>
            <a:r>
              <a:rPr lang="en-US" altLang="en-US" sz="2800" b="1" i="1">
                <a:solidFill>
                  <a:schemeClr val="bg1"/>
                </a:solidFill>
                <a:latin typeface="Book Antiqua" panose="02040602050305030304" pitchFamily="18" charset="0"/>
              </a:rPr>
              <a:t>The North Atlantic</a:t>
            </a:r>
            <a:endParaRPr lang="en-US" altLang="en-US" sz="2000" b="1" i="1">
              <a:solidFill>
                <a:schemeClr val="bg1"/>
              </a:solidFill>
              <a:latin typeface="Book Antiqua" panose="02040602050305030304" pitchFamily="18" charset="0"/>
            </a:endParaRPr>
          </a:p>
        </p:txBody>
      </p:sp>
      <p:sp>
        <p:nvSpPr>
          <p:cNvPr id="132100" name="Text Box 3"/>
          <p:cNvSpPr txBox="1">
            <a:spLocks noChangeArrowheads="1"/>
          </p:cNvSpPr>
          <p:nvPr/>
        </p:nvSpPr>
        <p:spPr bwMode="auto">
          <a:xfrm>
            <a:off x="898525" y="6248400"/>
            <a:ext cx="3292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solidFill>
                  <a:schemeClr val="bg1"/>
                </a:solidFill>
                <a:latin typeface="Book Antiqua" panose="02040602050305030304" pitchFamily="18" charset="0"/>
              </a:rPr>
              <a:t>(This is Henry.)</a:t>
            </a:r>
            <a:endParaRPr lang="en-US" altLang="en-US" sz="1600" b="1">
              <a:solidFill>
                <a:schemeClr val="bg1"/>
              </a:solidFill>
            </a:endParaRPr>
          </a:p>
        </p:txBody>
      </p:sp>
      <p:cxnSp>
        <p:nvCxnSpPr>
          <p:cNvPr id="5" name="Straight Arrow Connector 4"/>
          <p:cNvCxnSpPr/>
          <p:nvPr/>
        </p:nvCxnSpPr>
        <p:spPr bwMode="auto">
          <a:xfrm flipV="1">
            <a:off x="2514600" y="5681663"/>
            <a:ext cx="0" cy="522287"/>
          </a:xfrm>
          <a:prstGeom prst="straightConnector1">
            <a:avLst/>
          </a:prstGeom>
          <a:solidFill>
            <a:schemeClr val="accent1"/>
          </a:solidFill>
          <a:ln w="50800" cap="flat" cmpd="sng" algn="ctr">
            <a:solidFill>
              <a:schemeClr val="bg1"/>
            </a:solidFill>
            <a:prstDash val="solid"/>
            <a:round/>
            <a:headEnd type="none" w="med" len="med"/>
            <a:tailEnd type="arrow"/>
          </a:ln>
          <a:effectLst>
            <a:outerShdw blurRad="50800" dist="38100" dir="2700000" algn="tl" rotWithShape="0">
              <a:prstClr val="black">
                <a:alpha val="40000"/>
              </a:prstClr>
            </a:outerShdw>
          </a:effectLst>
        </p:spPr>
      </p:cxn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descr="NADW_Produc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2667000"/>
            <a:ext cx="7162800" cy="370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3" name="Text Box 3"/>
          <p:cNvSpPr txBox="1">
            <a:spLocks noChangeArrowheads="1"/>
          </p:cNvSpPr>
          <p:nvPr/>
        </p:nvSpPr>
        <p:spPr bwMode="auto">
          <a:xfrm>
            <a:off x="228600" y="381000"/>
            <a:ext cx="86868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chemeClr val="bg1"/>
                </a:solidFill>
                <a:latin typeface="Book Antiqua" panose="02040602050305030304" pitchFamily="18" charset="0"/>
              </a:rPr>
              <a:t>Henry’s map of North Atlantic Deep Water (NADW) production and distribution</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descr="NADW_Produc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2667000"/>
            <a:ext cx="7162800" cy="370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7" name="Text Box 3"/>
          <p:cNvSpPr txBox="1">
            <a:spLocks noChangeArrowheads="1"/>
          </p:cNvSpPr>
          <p:nvPr/>
        </p:nvSpPr>
        <p:spPr bwMode="auto">
          <a:xfrm>
            <a:off x="2095500" y="3962400"/>
            <a:ext cx="4149725" cy="701675"/>
          </a:xfrm>
          <a:prstGeom prst="rect">
            <a:avLst/>
          </a:prstGeom>
          <a:solidFill>
            <a:srgbClr val="FFFF00"/>
          </a:solidFill>
          <a:ln w="38100">
            <a:solidFill>
              <a:schemeClr val="tx1"/>
            </a:solidFill>
          </a:ln>
          <a:effectLst>
            <a:outerShdw blurRad="50800" dist="38100" dir="2700000" algn="tl" rotWithShape="0">
              <a:prstClr val="black">
                <a:alpha val="40000"/>
              </a:prstClr>
            </a:outerShdw>
          </a:effec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000" b="1" dirty="0"/>
              <a:t>WHY IS ALL OF THE WORLD’S</a:t>
            </a:r>
          </a:p>
          <a:p>
            <a:pPr algn="ctr" eaLnBrk="1" hangingPunct="1">
              <a:spcBef>
                <a:spcPct val="0"/>
              </a:spcBef>
              <a:buFontTx/>
              <a:buNone/>
            </a:pPr>
            <a:r>
              <a:rPr lang="en-US" altLang="en-US" sz="2000" b="1" dirty="0"/>
              <a:t>DEEP WATER FORMING HERE?</a:t>
            </a:r>
            <a:r>
              <a:rPr lang="en-US" altLang="en-US" sz="2000" b="1" dirty="0">
                <a:solidFill>
                  <a:schemeClr val="bg1"/>
                </a:solidFill>
              </a:rPr>
              <a:t> </a:t>
            </a:r>
          </a:p>
        </p:txBody>
      </p:sp>
      <p:sp>
        <p:nvSpPr>
          <p:cNvPr id="134148" name="Oval 4"/>
          <p:cNvSpPr>
            <a:spLocks noChangeArrowheads="1"/>
          </p:cNvSpPr>
          <p:nvPr/>
        </p:nvSpPr>
        <p:spPr bwMode="auto">
          <a:xfrm>
            <a:off x="3657600" y="2971800"/>
            <a:ext cx="914400" cy="838200"/>
          </a:xfrm>
          <a:prstGeom prst="ellipse">
            <a:avLst/>
          </a:prstGeom>
          <a:solidFill>
            <a:schemeClr val="accent1">
              <a:alpha val="0"/>
            </a:schemeClr>
          </a:solidFill>
          <a:ln w="63500">
            <a:solidFill>
              <a:schemeClr val="tx1"/>
            </a:solidFill>
            <a:round/>
            <a:headEnd/>
            <a:tailEnd/>
          </a:ln>
          <a:effectLst>
            <a:outerShdw blurRad="50800" dist="38100" dir="2700000" algn="tl" rotWithShape="0">
              <a:prstClr val="black">
                <a:alpha val="40000"/>
              </a:prst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chemeClr val="bg1"/>
              </a:solidFill>
            </a:endParaRP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descr="NADW_Produc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2667000"/>
            <a:ext cx="7162800" cy="370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1" name="Oval 4"/>
          <p:cNvSpPr>
            <a:spLocks noChangeArrowheads="1"/>
          </p:cNvSpPr>
          <p:nvPr/>
        </p:nvSpPr>
        <p:spPr bwMode="auto">
          <a:xfrm>
            <a:off x="2819400" y="2895600"/>
            <a:ext cx="685800" cy="609600"/>
          </a:xfrm>
          <a:prstGeom prst="ellipse">
            <a:avLst/>
          </a:prstGeom>
          <a:solidFill>
            <a:schemeClr val="accent1">
              <a:alpha val="0"/>
            </a:schemeClr>
          </a:solidFill>
          <a:ln w="63500">
            <a:solidFill>
              <a:schemeClr val="tx1"/>
            </a:solidFill>
            <a:round/>
            <a:headEnd/>
            <a:tailEnd/>
          </a:ln>
          <a:effectLst>
            <a:outerShdw blurRad="50800" dist="38100" dir="2700000" algn="tl" rotWithShape="0">
              <a:prstClr val="black">
                <a:alpha val="40000"/>
              </a:prst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chemeClr val="bg1"/>
              </a:solidFill>
            </a:endParaRPr>
          </a:p>
        </p:txBody>
      </p:sp>
      <p:sp>
        <p:nvSpPr>
          <p:cNvPr id="135172" name="Text Box 5"/>
          <p:cNvSpPr txBox="1">
            <a:spLocks noChangeArrowheads="1"/>
          </p:cNvSpPr>
          <p:nvPr/>
        </p:nvSpPr>
        <p:spPr bwMode="auto">
          <a:xfrm>
            <a:off x="1066800" y="533400"/>
            <a:ext cx="6254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FF00"/>
                </a:solidFill>
              </a:rPr>
              <a:t>1.  In winter, very cold air develops over interior Canada</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descr="NADW_Produc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2667000"/>
            <a:ext cx="7162800" cy="370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5" name="Oval 3"/>
          <p:cNvSpPr>
            <a:spLocks noChangeArrowheads="1"/>
          </p:cNvSpPr>
          <p:nvPr/>
        </p:nvSpPr>
        <p:spPr bwMode="auto">
          <a:xfrm>
            <a:off x="2819400" y="2895600"/>
            <a:ext cx="685800" cy="609600"/>
          </a:xfrm>
          <a:prstGeom prst="ellipse">
            <a:avLst/>
          </a:prstGeom>
          <a:solidFill>
            <a:schemeClr val="accent1">
              <a:alpha val="0"/>
            </a:schemeClr>
          </a:solidFill>
          <a:ln w="63500">
            <a:solidFill>
              <a:schemeClr val="tx1"/>
            </a:solidFill>
            <a:round/>
            <a:headEnd/>
            <a:tailEnd/>
          </a:ln>
          <a:effectLst>
            <a:outerShdw blurRad="50800" dist="38100" dir="2700000" algn="tl" rotWithShape="0">
              <a:prstClr val="black">
                <a:alpha val="40000"/>
              </a:prst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chemeClr val="bg1"/>
              </a:solidFill>
            </a:endParaRPr>
          </a:p>
        </p:txBody>
      </p:sp>
      <p:sp>
        <p:nvSpPr>
          <p:cNvPr id="136196" name="Text Box 4"/>
          <p:cNvSpPr txBox="1">
            <a:spLocks noChangeArrowheads="1"/>
          </p:cNvSpPr>
          <p:nvPr/>
        </p:nvSpPr>
        <p:spPr bwMode="auto">
          <a:xfrm>
            <a:off x="1066800" y="533400"/>
            <a:ext cx="72088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AutoNum type="arabicPeriod"/>
            </a:pPr>
            <a:r>
              <a:rPr lang="en-US" altLang="en-US" sz="1800" b="1">
                <a:solidFill>
                  <a:schemeClr val="bg1"/>
                </a:solidFill>
              </a:rPr>
              <a:t>In winter, very cold air develops over interior Canada</a:t>
            </a:r>
          </a:p>
          <a:p>
            <a:pPr eaLnBrk="1" hangingPunct="1">
              <a:spcBef>
                <a:spcPct val="0"/>
              </a:spcBef>
              <a:buFontTx/>
              <a:buAutoNum type="arabicPeriod"/>
            </a:pPr>
            <a:r>
              <a:rPr lang="en-US" altLang="en-US" sz="1800" b="1">
                <a:solidFill>
                  <a:srgbClr val="FFFF00"/>
                </a:solidFill>
              </a:rPr>
              <a:t>The Jet Stream carries the cold air out over the North Atlantic</a:t>
            </a:r>
          </a:p>
        </p:txBody>
      </p:sp>
      <p:sp>
        <p:nvSpPr>
          <p:cNvPr id="136197" name="Line 5"/>
          <p:cNvSpPr>
            <a:spLocks noChangeShapeType="1"/>
          </p:cNvSpPr>
          <p:nvPr/>
        </p:nvSpPr>
        <p:spPr bwMode="auto">
          <a:xfrm>
            <a:off x="2438400" y="3200400"/>
            <a:ext cx="1828800" cy="76200"/>
          </a:xfrm>
          <a:prstGeom prst="line">
            <a:avLst/>
          </a:prstGeom>
          <a:noFill/>
          <a:ln w="76200">
            <a:solidFill>
              <a:srgbClr val="E20000"/>
            </a:solidFill>
            <a:round/>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descr="NADW_Produc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2667000"/>
            <a:ext cx="7162800" cy="370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19" name="Oval 3"/>
          <p:cNvSpPr>
            <a:spLocks noChangeArrowheads="1"/>
          </p:cNvSpPr>
          <p:nvPr/>
        </p:nvSpPr>
        <p:spPr bwMode="auto">
          <a:xfrm>
            <a:off x="2819400" y="2895600"/>
            <a:ext cx="685800" cy="609600"/>
          </a:xfrm>
          <a:prstGeom prst="ellipse">
            <a:avLst/>
          </a:prstGeom>
          <a:solidFill>
            <a:schemeClr val="accent1">
              <a:alpha val="0"/>
            </a:schemeClr>
          </a:solidFill>
          <a:ln w="63500">
            <a:solidFill>
              <a:schemeClr val="tx1"/>
            </a:solidFill>
            <a:round/>
            <a:headEnd/>
            <a:tailEnd/>
          </a:ln>
          <a:effectLst>
            <a:outerShdw blurRad="50800" dist="38100" dir="2700000" algn="tl" rotWithShape="0">
              <a:prstClr val="black">
                <a:alpha val="40000"/>
              </a:prst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chemeClr val="bg1"/>
              </a:solidFill>
            </a:endParaRPr>
          </a:p>
        </p:txBody>
      </p:sp>
      <p:sp>
        <p:nvSpPr>
          <p:cNvPr id="137220" name="Text Box 4"/>
          <p:cNvSpPr txBox="1">
            <a:spLocks noChangeArrowheads="1"/>
          </p:cNvSpPr>
          <p:nvPr/>
        </p:nvSpPr>
        <p:spPr bwMode="auto">
          <a:xfrm>
            <a:off x="1066800" y="533400"/>
            <a:ext cx="7208838"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AutoNum type="arabicPeriod"/>
            </a:pPr>
            <a:r>
              <a:rPr lang="en-US" altLang="en-US" sz="1800" b="1">
                <a:solidFill>
                  <a:schemeClr val="bg1"/>
                </a:solidFill>
              </a:rPr>
              <a:t>In winter, very cold air develops over interior Canada</a:t>
            </a:r>
          </a:p>
          <a:p>
            <a:pPr eaLnBrk="1" hangingPunct="1">
              <a:spcBef>
                <a:spcPct val="0"/>
              </a:spcBef>
              <a:buFontTx/>
              <a:buAutoNum type="arabicPeriod"/>
            </a:pPr>
            <a:r>
              <a:rPr lang="en-US" altLang="en-US" sz="1800" b="1">
                <a:solidFill>
                  <a:schemeClr val="bg1"/>
                </a:solidFill>
              </a:rPr>
              <a:t>The Jet Stream carries the cold air out over the North Atlantic</a:t>
            </a:r>
          </a:p>
          <a:p>
            <a:pPr eaLnBrk="1" hangingPunct="1">
              <a:spcBef>
                <a:spcPct val="0"/>
              </a:spcBef>
              <a:buFontTx/>
              <a:buAutoNum type="arabicPeriod"/>
            </a:pPr>
            <a:r>
              <a:rPr lang="en-US" altLang="en-US" sz="1800" b="1">
                <a:solidFill>
                  <a:srgbClr val="FFFF00"/>
                </a:solidFill>
              </a:rPr>
              <a:t>Cold air draws heat out of the warm Gulf Stream waters</a:t>
            </a:r>
          </a:p>
        </p:txBody>
      </p:sp>
      <p:sp>
        <p:nvSpPr>
          <p:cNvPr id="137221" name="Line 5"/>
          <p:cNvSpPr>
            <a:spLocks noChangeShapeType="1"/>
          </p:cNvSpPr>
          <p:nvPr/>
        </p:nvSpPr>
        <p:spPr bwMode="auto">
          <a:xfrm>
            <a:off x="2438400" y="3200400"/>
            <a:ext cx="1828800" cy="76200"/>
          </a:xfrm>
          <a:prstGeom prst="line">
            <a:avLst/>
          </a:prstGeom>
          <a:noFill/>
          <a:ln w="76200">
            <a:solidFill>
              <a:srgbClr val="E20000"/>
            </a:solidFill>
            <a:round/>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a:lstStyle/>
          <a:p>
            <a:endParaRPr lang="en-US"/>
          </a:p>
        </p:txBody>
      </p:sp>
      <p:sp>
        <p:nvSpPr>
          <p:cNvPr id="137222" name="Oval 6"/>
          <p:cNvSpPr>
            <a:spLocks noChangeArrowheads="1"/>
          </p:cNvSpPr>
          <p:nvPr/>
        </p:nvSpPr>
        <p:spPr bwMode="auto">
          <a:xfrm>
            <a:off x="3733800" y="2971800"/>
            <a:ext cx="685800" cy="609600"/>
          </a:xfrm>
          <a:prstGeom prst="ellipse">
            <a:avLst/>
          </a:prstGeom>
          <a:solidFill>
            <a:schemeClr val="accent1">
              <a:alpha val="0"/>
            </a:schemeClr>
          </a:solidFill>
          <a:ln w="63500">
            <a:solidFill>
              <a:srgbClr val="0000FF"/>
            </a:solidFill>
            <a:round/>
            <a:headEnd/>
            <a:tailEnd/>
          </a:ln>
          <a:effectLst>
            <a:outerShdw blurRad="50800" dist="38100" dir="2700000" algn="tl" rotWithShape="0">
              <a:prstClr val="black">
                <a:alpha val="40000"/>
              </a:prst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chemeClr val="bg1"/>
              </a:solidFill>
            </a:endParaRP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descr="NADW_Produc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2667000"/>
            <a:ext cx="7162800" cy="370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3" name="Oval 3"/>
          <p:cNvSpPr>
            <a:spLocks noChangeArrowheads="1"/>
          </p:cNvSpPr>
          <p:nvPr/>
        </p:nvSpPr>
        <p:spPr bwMode="auto">
          <a:xfrm>
            <a:off x="2819400" y="2895600"/>
            <a:ext cx="685800" cy="609600"/>
          </a:xfrm>
          <a:prstGeom prst="ellipse">
            <a:avLst/>
          </a:prstGeom>
          <a:solidFill>
            <a:schemeClr val="accent1">
              <a:alpha val="0"/>
            </a:schemeClr>
          </a:solidFill>
          <a:ln w="63500">
            <a:solidFill>
              <a:schemeClr val="tx1"/>
            </a:solidFill>
            <a:round/>
            <a:headEnd/>
            <a:tailEnd/>
          </a:ln>
          <a:effectLst>
            <a:outerShdw blurRad="50800" dist="38100" dir="2700000" algn="tl" rotWithShape="0">
              <a:prstClr val="black">
                <a:alpha val="40000"/>
              </a:prst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chemeClr val="bg1"/>
              </a:solidFill>
            </a:endParaRPr>
          </a:p>
        </p:txBody>
      </p:sp>
      <p:sp>
        <p:nvSpPr>
          <p:cNvPr id="138244" name="Text Box 4"/>
          <p:cNvSpPr txBox="1">
            <a:spLocks noChangeArrowheads="1"/>
          </p:cNvSpPr>
          <p:nvPr/>
        </p:nvSpPr>
        <p:spPr bwMode="auto">
          <a:xfrm>
            <a:off x="1066800" y="533400"/>
            <a:ext cx="7208838"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AutoNum type="arabicPeriod"/>
            </a:pPr>
            <a:r>
              <a:rPr lang="en-US" altLang="en-US" sz="1800" b="1">
                <a:solidFill>
                  <a:schemeClr val="bg1"/>
                </a:solidFill>
              </a:rPr>
              <a:t>In winter, very cold air develops over interior Canada</a:t>
            </a:r>
          </a:p>
          <a:p>
            <a:pPr eaLnBrk="1" hangingPunct="1">
              <a:spcBef>
                <a:spcPct val="0"/>
              </a:spcBef>
              <a:buFontTx/>
              <a:buAutoNum type="arabicPeriod"/>
            </a:pPr>
            <a:r>
              <a:rPr lang="en-US" altLang="en-US" sz="1800" b="1">
                <a:solidFill>
                  <a:schemeClr val="bg1"/>
                </a:solidFill>
              </a:rPr>
              <a:t>The Jet Stream carries the cold air out over the North Atlantic</a:t>
            </a:r>
          </a:p>
          <a:p>
            <a:pPr eaLnBrk="1" hangingPunct="1">
              <a:spcBef>
                <a:spcPct val="0"/>
              </a:spcBef>
              <a:buFontTx/>
              <a:buAutoNum type="arabicPeriod"/>
            </a:pPr>
            <a:r>
              <a:rPr lang="en-US" altLang="en-US" sz="1800" b="1">
                <a:solidFill>
                  <a:schemeClr val="bg1"/>
                </a:solidFill>
              </a:rPr>
              <a:t>Cold air draws heat out of the warm Gulf Stream waters, and</a:t>
            </a:r>
          </a:p>
          <a:p>
            <a:pPr eaLnBrk="1" hangingPunct="1">
              <a:spcBef>
                <a:spcPct val="0"/>
              </a:spcBef>
              <a:buFontTx/>
              <a:buAutoNum type="arabicPeriod"/>
            </a:pPr>
            <a:r>
              <a:rPr lang="en-US" altLang="en-US" sz="1800" b="1">
                <a:solidFill>
                  <a:srgbClr val="FFFF00"/>
                </a:solidFill>
              </a:rPr>
              <a:t>Evaporation from the ocean surface into the dry air leaves</a:t>
            </a:r>
          </a:p>
          <a:p>
            <a:pPr eaLnBrk="1" hangingPunct="1">
              <a:spcBef>
                <a:spcPct val="0"/>
              </a:spcBef>
              <a:buFontTx/>
              <a:buNone/>
            </a:pPr>
            <a:r>
              <a:rPr lang="en-US" altLang="en-US" sz="1800" b="1">
                <a:solidFill>
                  <a:srgbClr val="FFFF00"/>
                </a:solidFill>
              </a:rPr>
              <a:t>     behind saltier ocean water</a:t>
            </a:r>
          </a:p>
        </p:txBody>
      </p:sp>
      <p:sp>
        <p:nvSpPr>
          <p:cNvPr id="138245" name="Line 5"/>
          <p:cNvSpPr>
            <a:spLocks noChangeShapeType="1"/>
          </p:cNvSpPr>
          <p:nvPr/>
        </p:nvSpPr>
        <p:spPr bwMode="auto">
          <a:xfrm>
            <a:off x="2438400" y="3200400"/>
            <a:ext cx="1828800" cy="76200"/>
          </a:xfrm>
          <a:prstGeom prst="line">
            <a:avLst/>
          </a:prstGeom>
          <a:noFill/>
          <a:ln w="76200">
            <a:solidFill>
              <a:srgbClr val="E20000"/>
            </a:solidFill>
            <a:round/>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a:lstStyle/>
          <a:p>
            <a:endParaRPr lang="en-US"/>
          </a:p>
        </p:txBody>
      </p:sp>
      <p:sp>
        <p:nvSpPr>
          <p:cNvPr id="138246" name="Oval 6"/>
          <p:cNvSpPr>
            <a:spLocks noChangeArrowheads="1"/>
          </p:cNvSpPr>
          <p:nvPr/>
        </p:nvSpPr>
        <p:spPr bwMode="auto">
          <a:xfrm>
            <a:off x="3733800" y="2971800"/>
            <a:ext cx="685800" cy="609600"/>
          </a:xfrm>
          <a:prstGeom prst="ellipse">
            <a:avLst/>
          </a:prstGeom>
          <a:solidFill>
            <a:schemeClr val="accent1">
              <a:alpha val="0"/>
            </a:schemeClr>
          </a:solidFill>
          <a:ln w="63500">
            <a:solidFill>
              <a:srgbClr val="0000FF"/>
            </a:solidFill>
            <a:round/>
            <a:headEnd/>
            <a:tailEnd/>
          </a:ln>
          <a:effectLst>
            <a:outerShdw blurRad="50800" dist="38100" dir="2700000" algn="tl" rotWithShape="0">
              <a:prstClr val="black">
                <a:alpha val="40000"/>
              </a:prst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chemeClr val="bg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1027"/>
          <p:cNvSpPr txBox="1">
            <a:spLocks noChangeArrowheads="1"/>
          </p:cNvSpPr>
          <p:nvPr/>
        </p:nvSpPr>
        <p:spPr bwMode="auto">
          <a:xfrm>
            <a:off x="1676400" y="609600"/>
            <a:ext cx="6096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600" b="1" dirty="0">
                <a:solidFill>
                  <a:schemeClr val="bg1"/>
                </a:solidFill>
                <a:latin typeface="Book Antiqua" panose="02040602050305030304" pitchFamily="18" charset="0"/>
              </a:rPr>
              <a:t>MILANKOVITCH CYCLES</a:t>
            </a:r>
          </a:p>
        </p:txBody>
      </p:sp>
      <p:sp>
        <p:nvSpPr>
          <p:cNvPr id="15364" name="TextBox 4"/>
          <p:cNvSpPr txBox="1">
            <a:spLocks noChangeArrowheads="1"/>
          </p:cNvSpPr>
          <p:nvPr/>
        </p:nvSpPr>
        <p:spPr bwMode="auto">
          <a:xfrm>
            <a:off x="2350329" y="1828800"/>
            <a:ext cx="6197530" cy="3662541"/>
          </a:xfrm>
          <a:prstGeom prst="rect">
            <a:avLst/>
          </a:prstGeom>
          <a:solidFill>
            <a:srgbClr val="FFFF00">
              <a:alpha val="95000"/>
            </a:srgbClr>
          </a:solidFill>
          <a:ln w="76200">
            <a:noFill/>
            <a:miter lim="800000"/>
            <a:headEnd/>
            <a:tailEnd/>
          </a:ln>
          <a:effectLst>
            <a:outerShdw blurRad="50800" dist="38100" dir="2700000" algn="tl" rotWithShape="0">
              <a:prstClr val="black">
                <a:alpha val="40000"/>
              </a:prstClr>
            </a:outerShdw>
          </a:effec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b="1" dirty="0"/>
          </a:p>
          <a:p>
            <a:pPr algn="ctr" eaLnBrk="1" hangingPunct="1">
              <a:spcBef>
                <a:spcPct val="0"/>
              </a:spcBef>
              <a:buFontTx/>
              <a:buNone/>
            </a:pPr>
            <a:r>
              <a:rPr lang="en-US" altLang="en-US" sz="2800" b="1" dirty="0"/>
              <a:t>Milutin Milankovitch</a:t>
            </a:r>
          </a:p>
          <a:p>
            <a:pPr algn="ctr" eaLnBrk="1" hangingPunct="1">
              <a:spcBef>
                <a:spcPct val="0"/>
              </a:spcBef>
              <a:buFontTx/>
              <a:buNone/>
            </a:pPr>
            <a:endParaRPr lang="en-US" altLang="en-US" sz="2800" b="1" dirty="0"/>
          </a:p>
          <a:p>
            <a:pPr algn="ctr" eaLnBrk="1" hangingPunct="1">
              <a:spcBef>
                <a:spcPct val="0"/>
              </a:spcBef>
              <a:buFontTx/>
              <a:buNone/>
            </a:pPr>
            <a:r>
              <a:rPr lang="en-US" altLang="en-US" sz="2800" b="1" dirty="0"/>
              <a:t>Serbian civil engineer and scientist</a:t>
            </a:r>
          </a:p>
          <a:p>
            <a:pPr algn="ctr" eaLnBrk="1" hangingPunct="1">
              <a:spcBef>
                <a:spcPct val="0"/>
              </a:spcBef>
              <a:buFontTx/>
              <a:buNone/>
            </a:pPr>
            <a:endParaRPr lang="en-US" altLang="en-US" sz="2800" b="1" dirty="0"/>
          </a:p>
          <a:p>
            <a:pPr algn="ctr" eaLnBrk="1" hangingPunct="1">
              <a:spcBef>
                <a:spcPct val="0"/>
              </a:spcBef>
              <a:buFontTx/>
              <a:buNone/>
            </a:pPr>
            <a:r>
              <a:rPr lang="en-US" altLang="en-US" sz="2800" b="1" dirty="0"/>
              <a:t>Worked in Scandinavia</a:t>
            </a:r>
          </a:p>
          <a:p>
            <a:pPr algn="ctr" eaLnBrk="1" hangingPunct="1">
              <a:spcBef>
                <a:spcPct val="0"/>
              </a:spcBef>
              <a:buFontTx/>
              <a:buNone/>
            </a:pPr>
            <a:endParaRPr lang="en-US" altLang="en-US" sz="2800" b="1" dirty="0"/>
          </a:p>
          <a:p>
            <a:pPr algn="ctr" eaLnBrk="1" hangingPunct="1">
              <a:spcBef>
                <a:spcPct val="0"/>
              </a:spcBef>
              <a:buFontTx/>
              <a:buNone/>
            </a:pPr>
            <a:r>
              <a:rPr lang="en-US" altLang="en-US" sz="2800" b="1" dirty="0"/>
              <a:t> (1879 – 1958)</a:t>
            </a:r>
          </a:p>
          <a:p>
            <a:pPr algn="ctr" eaLnBrk="1" hangingPunct="1">
              <a:spcBef>
                <a:spcPct val="0"/>
              </a:spcBef>
              <a:buFontTx/>
              <a:buNone/>
            </a:pPr>
            <a:endParaRPr lang="en-US" altLang="en-US" sz="1800" b="1" dirty="0">
              <a:solidFill>
                <a:srgbClr val="FFFF00"/>
              </a:solidFill>
            </a:endParaRPr>
          </a:p>
        </p:txBody>
      </p:sp>
      <p:pic>
        <p:nvPicPr>
          <p:cNvPr id="3" name="Picture 2" descr="A picture containing person, person, wearing, suit&#10;&#10;Description automatically generated">
            <a:extLst>
              <a:ext uri="{FF2B5EF4-FFF2-40B4-BE49-F238E27FC236}">
                <a16:creationId xmlns:a16="http://schemas.microsoft.com/office/drawing/2014/main" id="{C5AB9B5E-CE0E-444B-A352-5130EBDD33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556" y="3581400"/>
            <a:ext cx="2071688" cy="2984217"/>
          </a:xfrm>
          <a:prstGeom prst="rect">
            <a:avLst/>
          </a:prstGeom>
          <a:ln w="19050">
            <a:solidFill>
              <a:schemeClr val="bg1"/>
            </a:solidFill>
          </a:ln>
          <a:effectLst>
            <a:outerShdw blurRad="50800" dist="38100" dir="2700000" algn="tl" rotWithShape="0">
              <a:prstClr val="black">
                <a:alpha val="40000"/>
              </a:prstClr>
            </a:outerShdw>
          </a:effectLst>
        </p:spPr>
      </p:pic>
      <p:sp>
        <p:nvSpPr>
          <p:cNvPr id="6" name="Text Box 3">
            <a:extLst>
              <a:ext uri="{FF2B5EF4-FFF2-40B4-BE49-F238E27FC236}">
                <a16:creationId xmlns:a16="http://schemas.microsoft.com/office/drawing/2014/main" id="{C5FFD2C1-23B9-4345-AE2B-8EF93097A953}"/>
              </a:ext>
            </a:extLst>
          </p:cNvPr>
          <p:cNvSpPr txBox="1">
            <a:spLocks noChangeArrowheads="1"/>
          </p:cNvSpPr>
          <p:nvPr/>
        </p:nvSpPr>
        <p:spPr bwMode="auto">
          <a:xfrm>
            <a:off x="3915572" y="6112053"/>
            <a:ext cx="225662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dirty="0">
                <a:solidFill>
                  <a:schemeClr val="bg1"/>
                </a:solidFill>
                <a:latin typeface="Book Antiqua" panose="02040602050305030304" pitchFamily="18" charset="0"/>
              </a:rPr>
              <a:t>(This is Milutin.)</a:t>
            </a:r>
            <a:endParaRPr lang="en-US" altLang="en-US" sz="1600" b="1" dirty="0">
              <a:solidFill>
                <a:schemeClr val="bg1"/>
              </a:solidFill>
            </a:endParaRPr>
          </a:p>
        </p:txBody>
      </p:sp>
      <p:cxnSp>
        <p:nvCxnSpPr>
          <p:cNvPr id="7" name="Straight Arrow Connector 6">
            <a:extLst>
              <a:ext uri="{FF2B5EF4-FFF2-40B4-BE49-F238E27FC236}">
                <a16:creationId xmlns:a16="http://schemas.microsoft.com/office/drawing/2014/main" id="{5AA72DF6-1F72-1642-93CE-5BF4208109B8}"/>
              </a:ext>
            </a:extLst>
          </p:cNvPr>
          <p:cNvCxnSpPr>
            <a:cxnSpLocks/>
          </p:cNvCxnSpPr>
          <p:nvPr/>
        </p:nvCxnSpPr>
        <p:spPr bwMode="auto">
          <a:xfrm flipH="1" flipV="1">
            <a:off x="2819401" y="5943600"/>
            <a:ext cx="1219199" cy="304800"/>
          </a:xfrm>
          <a:prstGeom prst="straightConnector1">
            <a:avLst/>
          </a:prstGeom>
          <a:solidFill>
            <a:schemeClr val="accent1"/>
          </a:solidFill>
          <a:ln w="50800" cap="flat" cmpd="sng" algn="ctr">
            <a:solidFill>
              <a:schemeClr val="bg1"/>
            </a:solidFill>
            <a:prstDash val="solid"/>
            <a:round/>
            <a:headEnd type="none" w="med" len="med"/>
            <a:tailEnd type="arrow"/>
          </a:ln>
          <a:effectLst>
            <a:outerShdw blurRad="50800" dist="38100" dir="2700000" algn="tl" rotWithShape="0">
              <a:prstClr val="black">
                <a:alpha val="40000"/>
              </a:prstClr>
            </a:outerShdw>
          </a:effectLst>
        </p:spPr>
      </p:cxn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descr="NADW_Production"/>
          <p:cNvPicPr>
            <a:picLocks noChangeAspect="1" noChangeArrowheads="1"/>
          </p:cNvPicPr>
          <p:nvPr/>
        </p:nvPicPr>
        <p:blipFill>
          <a:blip r:embed="rId2">
            <a:alphaModFix amt="60000"/>
            <a:extLst>
              <a:ext uri="{28A0092B-C50C-407E-A947-70E740481C1C}">
                <a14:useLocalDpi xmlns:a14="http://schemas.microsoft.com/office/drawing/2010/main" val="0"/>
              </a:ext>
            </a:extLst>
          </a:blip>
          <a:srcRect/>
          <a:stretch>
            <a:fillRect/>
          </a:stretch>
        </p:blipFill>
        <p:spPr bwMode="auto">
          <a:xfrm>
            <a:off x="1066800" y="2667000"/>
            <a:ext cx="7162800" cy="3705225"/>
          </a:xfrm>
          <a:prstGeom prst="rect">
            <a:avLst/>
          </a:prstGeom>
          <a:noFill/>
          <a:ln>
            <a:noFill/>
          </a:ln>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7" name="Oval 3"/>
          <p:cNvSpPr>
            <a:spLocks noChangeArrowheads="1"/>
          </p:cNvSpPr>
          <p:nvPr/>
        </p:nvSpPr>
        <p:spPr bwMode="auto">
          <a:xfrm>
            <a:off x="2819400" y="2895600"/>
            <a:ext cx="685800" cy="609600"/>
          </a:xfrm>
          <a:prstGeom prst="ellipse">
            <a:avLst/>
          </a:prstGeom>
          <a:solidFill>
            <a:schemeClr val="accent1">
              <a:alpha val="0"/>
            </a:schemeClr>
          </a:solidFill>
          <a:ln w="63500">
            <a:solidFill>
              <a:schemeClr val="tx1">
                <a:alpha val="70000"/>
              </a:schemeClr>
            </a:solidFill>
            <a:round/>
            <a:headEnd/>
            <a:tailEnd/>
          </a:ln>
          <a:effectLst>
            <a:outerShdw blurRad="50800" dist="38100" dir="2700000" algn="tl" rotWithShape="0">
              <a:prstClr val="black">
                <a:alpha val="40000"/>
              </a:prst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chemeClr val="bg1"/>
              </a:solidFill>
            </a:endParaRPr>
          </a:p>
        </p:txBody>
      </p:sp>
      <p:sp>
        <p:nvSpPr>
          <p:cNvPr id="139268" name="Text Box 4"/>
          <p:cNvSpPr txBox="1">
            <a:spLocks noChangeArrowheads="1"/>
          </p:cNvSpPr>
          <p:nvPr/>
        </p:nvSpPr>
        <p:spPr bwMode="auto">
          <a:xfrm>
            <a:off x="1066800" y="533400"/>
            <a:ext cx="7208838" cy="201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AutoNum type="arabicPeriod"/>
            </a:pPr>
            <a:r>
              <a:rPr lang="en-US" altLang="en-US" sz="1800" b="1">
                <a:solidFill>
                  <a:schemeClr val="bg1"/>
                </a:solidFill>
              </a:rPr>
              <a:t>In winter, very cold air develops over interior Canada</a:t>
            </a:r>
          </a:p>
          <a:p>
            <a:pPr eaLnBrk="1" hangingPunct="1">
              <a:spcBef>
                <a:spcPct val="0"/>
              </a:spcBef>
              <a:buFontTx/>
              <a:buAutoNum type="arabicPeriod"/>
            </a:pPr>
            <a:r>
              <a:rPr lang="en-US" altLang="en-US" sz="1800" b="1">
                <a:solidFill>
                  <a:schemeClr val="bg1"/>
                </a:solidFill>
              </a:rPr>
              <a:t>The Jet Stream carries the cold air out over the North Atlantic</a:t>
            </a:r>
          </a:p>
          <a:p>
            <a:pPr eaLnBrk="1" hangingPunct="1">
              <a:spcBef>
                <a:spcPct val="0"/>
              </a:spcBef>
              <a:buFontTx/>
              <a:buAutoNum type="arabicPeriod"/>
            </a:pPr>
            <a:r>
              <a:rPr lang="en-US" altLang="en-US" sz="1800" b="1">
                <a:solidFill>
                  <a:schemeClr val="bg1"/>
                </a:solidFill>
              </a:rPr>
              <a:t>Cold air draws heat out of the warm Gulf Stream waters, and</a:t>
            </a:r>
          </a:p>
          <a:p>
            <a:pPr eaLnBrk="1" hangingPunct="1">
              <a:spcBef>
                <a:spcPct val="0"/>
              </a:spcBef>
              <a:buFontTx/>
              <a:buAutoNum type="arabicPeriod"/>
            </a:pPr>
            <a:r>
              <a:rPr lang="en-US" altLang="en-US" sz="1800" b="1">
                <a:solidFill>
                  <a:schemeClr val="bg1"/>
                </a:solidFill>
              </a:rPr>
              <a:t>Evaporation from the ocean surface into the dry air leaves</a:t>
            </a:r>
          </a:p>
          <a:p>
            <a:pPr eaLnBrk="1" hangingPunct="1">
              <a:spcBef>
                <a:spcPct val="0"/>
              </a:spcBef>
              <a:buFontTx/>
              <a:buNone/>
            </a:pPr>
            <a:r>
              <a:rPr lang="en-US" altLang="en-US" sz="1800" b="1">
                <a:solidFill>
                  <a:schemeClr val="bg1"/>
                </a:solidFill>
              </a:rPr>
              <a:t>     behind saltier ocean water</a:t>
            </a:r>
          </a:p>
          <a:p>
            <a:pPr eaLnBrk="1" hangingPunct="1">
              <a:spcBef>
                <a:spcPct val="0"/>
              </a:spcBef>
              <a:buFontTx/>
              <a:buAutoNum type="arabicPeriod" startAt="5"/>
            </a:pPr>
            <a:r>
              <a:rPr lang="en-US" altLang="en-US" sz="1800" b="1">
                <a:solidFill>
                  <a:srgbClr val="FFFF00"/>
                </a:solidFill>
              </a:rPr>
              <a:t>Cold, salty water sinks to the bottom of the ocean and goes</a:t>
            </a:r>
          </a:p>
          <a:p>
            <a:pPr eaLnBrk="1" hangingPunct="1">
              <a:spcBef>
                <a:spcPct val="0"/>
              </a:spcBef>
              <a:buFontTx/>
              <a:buNone/>
            </a:pPr>
            <a:r>
              <a:rPr lang="en-US" altLang="en-US" sz="1800" b="1">
                <a:solidFill>
                  <a:srgbClr val="FFFF00"/>
                </a:solidFill>
              </a:rPr>
              <a:t>     everywhere</a:t>
            </a:r>
          </a:p>
        </p:txBody>
      </p:sp>
      <p:sp>
        <p:nvSpPr>
          <p:cNvPr id="139269" name="Line 5"/>
          <p:cNvSpPr>
            <a:spLocks noChangeShapeType="1"/>
          </p:cNvSpPr>
          <p:nvPr/>
        </p:nvSpPr>
        <p:spPr bwMode="auto">
          <a:xfrm>
            <a:off x="2438400" y="3200400"/>
            <a:ext cx="1828800" cy="76200"/>
          </a:xfrm>
          <a:prstGeom prst="line">
            <a:avLst/>
          </a:prstGeom>
          <a:noFill/>
          <a:ln w="76200">
            <a:solidFill>
              <a:srgbClr val="E20000">
                <a:alpha val="70000"/>
              </a:srgbClr>
            </a:solidFill>
            <a:round/>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a:lstStyle/>
          <a:p>
            <a:endParaRPr lang="en-US"/>
          </a:p>
        </p:txBody>
      </p:sp>
      <p:sp>
        <p:nvSpPr>
          <p:cNvPr id="139270" name="Oval 6"/>
          <p:cNvSpPr>
            <a:spLocks noChangeArrowheads="1"/>
          </p:cNvSpPr>
          <p:nvPr/>
        </p:nvSpPr>
        <p:spPr bwMode="auto">
          <a:xfrm>
            <a:off x="3733800" y="2971800"/>
            <a:ext cx="685800" cy="609600"/>
          </a:xfrm>
          <a:prstGeom prst="ellipse">
            <a:avLst/>
          </a:prstGeom>
          <a:solidFill>
            <a:schemeClr val="accent1">
              <a:alpha val="0"/>
            </a:schemeClr>
          </a:solidFill>
          <a:ln w="63500">
            <a:solidFill>
              <a:srgbClr val="0000FF">
                <a:alpha val="70000"/>
              </a:srgbClr>
            </a:solidFill>
            <a:round/>
            <a:headEnd/>
            <a:tailEnd/>
          </a:ln>
          <a:effectLst>
            <a:outerShdw blurRad="50800" dist="38100" dir="2700000" algn="tl" rotWithShape="0">
              <a:prstClr val="black">
                <a:alpha val="40000"/>
              </a:prst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chemeClr val="bg1"/>
              </a:solidFill>
            </a:endParaRPr>
          </a:p>
        </p:txBody>
      </p:sp>
      <p:pic>
        <p:nvPicPr>
          <p:cNvPr id="5" name="Picture 4">
            <a:extLst>
              <a:ext uri="{FF2B5EF4-FFF2-40B4-BE49-F238E27FC236}">
                <a16:creationId xmlns:a16="http://schemas.microsoft.com/office/drawing/2014/main" id="{60ABC3D8-FC02-9B4F-B02C-533CD790EF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5173" y="2408088"/>
            <a:ext cx="3737751" cy="3986214"/>
          </a:xfrm>
          <a:prstGeom prst="rect">
            <a:avLst/>
          </a:prstGeom>
          <a:ln w="38100">
            <a:solidFill>
              <a:srgbClr val="FFFF00"/>
            </a:solidFill>
          </a:ln>
          <a:effectLst>
            <a:outerShdw blurRad="50800" dist="38100" dir="8100000" algn="tr" rotWithShape="0">
              <a:prstClr val="black">
                <a:alpha val="40000"/>
              </a:prstClr>
            </a:outerShdw>
          </a:effectLst>
        </p:spPr>
      </p:pic>
      <p:sp>
        <p:nvSpPr>
          <p:cNvPr id="6" name="TextBox 5">
            <a:extLst>
              <a:ext uri="{FF2B5EF4-FFF2-40B4-BE49-F238E27FC236}">
                <a16:creationId xmlns:a16="http://schemas.microsoft.com/office/drawing/2014/main" id="{B07EB978-88B5-2D40-BEE7-C05C90E8FCEF}"/>
              </a:ext>
            </a:extLst>
          </p:cNvPr>
          <p:cNvSpPr txBox="1"/>
          <p:nvPr/>
        </p:nvSpPr>
        <p:spPr>
          <a:xfrm>
            <a:off x="5181600" y="6473090"/>
            <a:ext cx="3340979" cy="307777"/>
          </a:xfrm>
          <a:prstGeom prst="rect">
            <a:avLst/>
          </a:prstGeom>
          <a:noFill/>
        </p:spPr>
        <p:txBody>
          <a:bodyPr wrap="none" rtlCol="0">
            <a:spAutoFit/>
          </a:bodyPr>
          <a:lstStyle/>
          <a:p>
            <a:r>
              <a:rPr lang="en-US" sz="1400" dirty="0"/>
              <a:t>(http://</a:t>
            </a:r>
            <a:r>
              <a:rPr lang="en-US" sz="1400" dirty="0" err="1"/>
              <a:t>puddle.mit.edu</a:t>
            </a:r>
            <a:r>
              <a:rPr lang="en-US" sz="1400" dirty="0"/>
              <a:t>/~</a:t>
            </a:r>
            <a:r>
              <a:rPr lang="en-US" sz="1400" dirty="0" err="1"/>
              <a:t>helen</a:t>
            </a:r>
            <a:r>
              <a:rPr lang="en-US" sz="1400" dirty="0"/>
              <a:t>/</a:t>
            </a:r>
            <a:r>
              <a:rPr lang="en-US" sz="1400" dirty="0" err="1"/>
              <a:t>oodc.html</a:t>
            </a:r>
            <a:r>
              <a:rPr lang="en-US" sz="1400" dirty="0"/>
              <a:t>)</a:t>
            </a:r>
          </a:p>
        </p:txBody>
      </p:sp>
    </p:spTree>
    <p:extLst>
      <p:ext uri="{BB962C8B-B14F-4D97-AF65-F5344CB8AC3E}">
        <p14:creationId xmlns:p14="http://schemas.microsoft.com/office/powerpoint/2010/main" val="2886839301"/>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descr="NADW_Produc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2667000"/>
            <a:ext cx="7162800" cy="370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1" name="Oval 3"/>
          <p:cNvSpPr>
            <a:spLocks noChangeArrowheads="1"/>
          </p:cNvSpPr>
          <p:nvPr/>
        </p:nvSpPr>
        <p:spPr bwMode="auto">
          <a:xfrm>
            <a:off x="1676400" y="3200400"/>
            <a:ext cx="685800" cy="609600"/>
          </a:xfrm>
          <a:prstGeom prst="ellipse">
            <a:avLst/>
          </a:prstGeom>
          <a:solidFill>
            <a:schemeClr val="accent1">
              <a:alpha val="0"/>
            </a:schemeClr>
          </a:solidFill>
          <a:ln w="63500">
            <a:solidFill>
              <a:schemeClr val="tx1"/>
            </a:solidFill>
            <a:round/>
            <a:headEnd/>
            <a:tailEnd/>
          </a:ln>
          <a:effectLst>
            <a:outerShdw blurRad="50800" dist="38100" dir="2700000" algn="tl" rotWithShape="0">
              <a:prstClr val="black">
                <a:alpha val="40000"/>
              </a:prst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chemeClr val="bg1"/>
              </a:solidFill>
            </a:endParaRPr>
          </a:p>
        </p:txBody>
      </p:sp>
      <p:sp>
        <p:nvSpPr>
          <p:cNvPr id="140292" name="Text Box 4"/>
          <p:cNvSpPr txBox="1">
            <a:spLocks noChangeArrowheads="1"/>
          </p:cNvSpPr>
          <p:nvPr/>
        </p:nvSpPr>
        <p:spPr bwMode="auto">
          <a:xfrm>
            <a:off x="161925" y="533400"/>
            <a:ext cx="8789988"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chemeClr val="bg1"/>
                </a:solidFill>
                <a:latin typeface="Book Antiqua" panose="02040602050305030304" pitchFamily="18" charset="0"/>
              </a:rPr>
              <a:t>Eventually, NADW makes it to Aleutian Islands and</a:t>
            </a:r>
          </a:p>
          <a:p>
            <a:pPr algn="ctr" eaLnBrk="1" hangingPunct="1">
              <a:spcBef>
                <a:spcPct val="0"/>
              </a:spcBef>
              <a:buFontTx/>
              <a:buNone/>
            </a:pPr>
            <a:r>
              <a:rPr lang="en-US" altLang="en-US" sz="2800" b="1">
                <a:solidFill>
                  <a:schemeClr val="bg1"/>
                </a:solidFill>
                <a:latin typeface="Book Antiqua" panose="02040602050305030304" pitchFamily="18" charset="0"/>
              </a:rPr>
              <a:t>can go no further along the ocean bottom</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4" descr="Thermohaline_Circulation_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60388"/>
            <a:ext cx="9144000" cy="573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5" name="Oval 3"/>
          <p:cNvSpPr>
            <a:spLocks noChangeArrowheads="1"/>
          </p:cNvSpPr>
          <p:nvPr/>
        </p:nvSpPr>
        <p:spPr bwMode="auto">
          <a:xfrm>
            <a:off x="152400" y="1828800"/>
            <a:ext cx="1524000" cy="1676400"/>
          </a:xfrm>
          <a:prstGeom prst="ellipse">
            <a:avLst/>
          </a:prstGeom>
          <a:solidFill>
            <a:schemeClr val="accent1">
              <a:alpha val="0"/>
            </a:schemeClr>
          </a:solidFill>
          <a:ln w="76200">
            <a:solidFill>
              <a:schemeClr val="tx1"/>
            </a:solidFill>
            <a:round/>
            <a:headEnd/>
            <a:tailEnd/>
          </a:ln>
          <a:effectLst>
            <a:outerShdw blurRad="50800" dist="38100" dir="2700000" algn="tl" rotWithShape="0">
              <a:prstClr val="black">
                <a:alpha val="40000"/>
              </a:prst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chemeClr val="bg1"/>
              </a:solidFill>
            </a:endParaRPr>
          </a:p>
        </p:txBody>
      </p:sp>
      <p:sp>
        <p:nvSpPr>
          <p:cNvPr id="141316" name="Text Box 4"/>
          <p:cNvSpPr txBox="1">
            <a:spLocks noChangeArrowheads="1"/>
          </p:cNvSpPr>
          <p:nvPr/>
        </p:nvSpPr>
        <p:spPr bwMode="auto">
          <a:xfrm>
            <a:off x="228600" y="304800"/>
            <a:ext cx="8610600" cy="9540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chemeClr val="bg1"/>
                </a:solidFill>
                <a:latin typeface="Book Antiqua" panose="02040602050305030304" pitchFamily="18" charset="0"/>
              </a:rPr>
              <a:t>So it rises to the surface and returns</a:t>
            </a:r>
          </a:p>
          <a:p>
            <a:pPr algn="ctr" eaLnBrk="1" hangingPunct="1">
              <a:spcBef>
                <a:spcPct val="0"/>
              </a:spcBef>
              <a:buFontTx/>
              <a:buNone/>
            </a:pPr>
            <a:r>
              <a:rPr lang="en-US" altLang="en-US" sz="2800" b="1">
                <a:solidFill>
                  <a:schemeClr val="bg1"/>
                </a:solidFill>
                <a:latin typeface="Book Antiqua" panose="02040602050305030304" pitchFamily="18" charset="0"/>
              </a:rPr>
              <a:t>to the starting point</a:t>
            </a:r>
          </a:p>
        </p:txBody>
      </p:sp>
      <p:sp>
        <p:nvSpPr>
          <p:cNvPr id="141317" name="TextBox 5"/>
          <p:cNvSpPr txBox="1">
            <a:spLocks noChangeArrowheads="1"/>
          </p:cNvSpPr>
          <p:nvPr/>
        </p:nvSpPr>
        <p:spPr bwMode="auto">
          <a:xfrm>
            <a:off x="3810000" y="6443663"/>
            <a:ext cx="143981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dirty="0">
                <a:solidFill>
                  <a:schemeClr val="bg1"/>
                </a:solidFill>
              </a:rPr>
              <a:t>(Image:  NASA)</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4" descr="Thermohaline_Circulation_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60388"/>
            <a:ext cx="9144000" cy="573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39" name="Text Box 4"/>
          <p:cNvSpPr txBox="1">
            <a:spLocks noChangeArrowheads="1"/>
          </p:cNvSpPr>
          <p:nvPr/>
        </p:nvSpPr>
        <p:spPr bwMode="auto">
          <a:xfrm>
            <a:off x="152400" y="304800"/>
            <a:ext cx="8763000" cy="12620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chemeClr val="bg1"/>
                </a:solidFill>
                <a:latin typeface="Book Antiqua" panose="02040602050305030304" pitchFamily="18" charset="0"/>
              </a:rPr>
              <a:t>This is the Thermohaline Circulation</a:t>
            </a:r>
          </a:p>
          <a:p>
            <a:pPr algn="ctr" eaLnBrk="1" hangingPunct="1">
              <a:spcBef>
                <a:spcPct val="0"/>
              </a:spcBef>
              <a:buFontTx/>
              <a:buNone/>
            </a:pPr>
            <a:r>
              <a:rPr lang="en-US" altLang="en-US" sz="2400" b="1">
                <a:solidFill>
                  <a:schemeClr val="bg1"/>
                </a:solidFill>
                <a:latin typeface="Book Antiqua" panose="02040602050305030304" pitchFamily="18" charset="0"/>
              </a:rPr>
              <a:t>or</a:t>
            </a:r>
          </a:p>
          <a:p>
            <a:pPr algn="ctr" eaLnBrk="1" hangingPunct="1">
              <a:spcBef>
                <a:spcPct val="0"/>
              </a:spcBef>
              <a:buFontTx/>
              <a:buNone/>
            </a:pPr>
            <a:r>
              <a:rPr lang="en-US" altLang="en-US" sz="2400" b="1">
                <a:solidFill>
                  <a:srgbClr val="FFFF00"/>
                </a:solidFill>
                <a:latin typeface="Book Antiqua" panose="02040602050305030304" pitchFamily="18" charset="0"/>
              </a:rPr>
              <a:t>GREAT OCEAN CONVEYOR BELT</a:t>
            </a:r>
            <a:endParaRPr lang="en-US" altLang="en-US" sz="2400" b="1">
              <a:solidFill>
                <a:schemeClr val="bg1"/>
              </a:solidFill>
              <a:latin typeface="Book Antiqua" panose="02040602050305030304" pitchFamily="18" charset="0"/>
            </a:endParaRPr>
          </a:p>
        </p:txBody>
      </p:sp>
      <p:sp>
        <p:nvSpPr>
          <p:cNvPr id="2" name="TextBox 5">
            <a:extLst>
              <a:ext uri="{FF2B5EF4-FFF2-40B4-BE49-F238E27FC236}">
                <a16:creationId xmlns:a16="http://schemas.microsoft.com/office/drawing/2014/main" id="{2D9C8011-152A-8E3E-7DE2-28BA73950AC3}"/>
              </a:ext>
            </a:extLst>
          </p:cNvPr>
          <p:cNvSpPr txBox="1">
            <a:spLocks noChangeArrowheads="1"/>
          </p:cNvSpPr>
          <p:nvPr/>
        </p:nvSpPr>
        <p:spPr bwMode="auto">
          <a:xfrm>
            <a:off x="3810000" y="6443663"/>
            <a:ext cx="143981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dirty="0">
                <a:solidFill>
                  <a:schemeClr val="bg1"/>
                </a:solidFill>
              </a:rPr>
              <a:t>(Image:  NASA)</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Text Box 4"/>
          <p:cNvSpPr txBox="1">
            <a:spLocks noChangeArrowheads="1"/>
          </p:cNvSpPr>
          <p:nvPr/>
        </p:nvSpPr>
        <p:spPr bwMode="auto">
          <a:xfrm>
            <a:off x="304800" y="228600"/>
            <a:ext cx="8229600" cy="30464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a:solidFill>
                  <a:schemeClr val="bg1"/>
                </a:solidFill>
                <a:latin typeface="Book Antiqua" panose="02040602050305030304" pitchFamily="18" charset="0"/>
              </a:rPr>
              <a:t>THE CONVEYOR BELT IS A COMPLEX DETERMINISTIC SYSTEM</a:t>
            </a:r>
          </a:p>
          <a:p>
            <a:pPr algn="ctr" eaLnBrk="1" hangingPunct="1">
              <a:spcBef>
                <a:spcPct val="0"/>
              </a:spcBef>
              <a:buFontTx/>
              <a:buNone/>
            </a:pPr>
            <a:endParaRPr lang="en-US" altLang="en-US" sz="2400" b="1">
              <a:solidFill>
                <a:schemeClr val="bg1"/>
              </a:solidFill>
              <a:latin typeface="Book Antiqua" panose="02040602050305030304" pitchFamily="18" charset="0"/>
            </a:endParaRPr>
          </a:p>
          <a:p>
            <a:pPr algn="ctr" eaLnBrk="1" hangingPunct="1">
              <a:spcBef>
                <a:spcPct val="0"/>
              </a:spcBef>
              <a:buFontTx/>
              <a:buNone/>
            </a:pPr>
            <a:r>
              <a:rPr lang="en-US" altLang="en-US" sz="2400" b="1" i="1">
                <a:solidFill>
                  <a:schemeClr val="bg1"/>
                </a:solidFill>
                <a:latin typeface="Book Antiqua" panose="02040602050305030304" pitchFamily="18" charset="0"/>
              </a:rPr>
              <a:t>It has two stable modes:</a:t>
            </a:r>
          </a:p>
          <a:p>
            <a:pPr eaLnBrk="1" hangingPunct="1">
              <a:spcBef>
                <a:spcPct val="0"/>
              </a:spcBef>
              <a:buFontTx/>
              <a:buNone/>
            </a:pPr>
            <a:endParaRPr lang="en-US" altLang="en-US" sz="2400" b="1">
              <a:solidFill>
                <a:schemeClr val="bg1"/>
              </a:solidFill>
              <a:latin typeface="Book Antiqua" panose="02040602050305030304" pitchFamily="18" charset="0"/>
            </a:endParaRPr>
          </a:p>
          <a:p>
            <a:pPr eaLnBrk="1" hangingPunct="1">
              <a:spcBef>
                <a:spcPct val="0"/>
              </a:spcBef>
            </a:pPr>
            <a:r>
              <a:rPr lang="en-US" altLang="en-US" sz="2400" b="1">
                <a:solidFill>
                  <a:schemeClr val="bg1"/>
                </a:solidFill>
                <a:latin typeface="Book Antiqua" panose="02040602050305030304" pitchFamily="18" charset="0"/>
              </a:rPr>
              <a:t>Fast – Warm periods (Interglacials) – TAKES ABOUT 1000 YEARS</a:t>
            </a:r>
          </a:p>
          <a:p>
            <a:pPr eaLnBrk="1" hangingPunct="1">
              <a:spcBef>
                <a:spcPct val="0"/>
              </a:spcBef>
            </a:pPr>
            <a:r>
              <a:rPr lang="en-US" altLang="en-US" sz="2400" b="1">
                <a:solidFill>
                  <a:schemeClr val="bg1"/>
                </a:solidFill>
                <a:latin typeface="Book Antiqua" panose="02040602050305030304" pitchFamily="18" charset="0"/>
              </a:rPr>
              <a:t>Slow or stopped – Cold periods (ice ages)</a:t>
            </a:r>
          </a:p>
        </p:txBody>
      </p:sp>
      <p:pic>
        <p:nvPicPr>
          <p:cNvPr id="143363" name="Picture 3" descr="Thermohaline_Circulation_2.png"/>
          <p:cNvPicPr>
            <a:picLocks noChangeAspect="1"/>
          </p:cNvPicPr>
          <p:nvPr/>
        </p:nvPicPr>
        <p:blipFill>
          <a:blip r:embed="rId2">
            <a:extLst>
              <a:ext uri="{28A0092B-C50C-407E-A947-70E740481C1C}">
                <a14:useLocalDpi xmlns:a14="http://schemas.microsoft.com/office/drawing/2010/main" val="0"/>
              </a:ext>
            </a:extLst>
          </a:blip>
          <a:srcRect t="7143"/>
          <a:stretch>
            <a:fillRect/>
          </a:stretch>
        </p:blipFill>
        <p:spPr bwMode="auto">
          <a:xfrm>
            <a:off x="457200" y="3581400"/>
            <a:ext cx="510222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5">
            <a:extLst>
              <a:ext uri="{FF2B5EF4-FFF2-40B4-BE49-F238E27FC236}">
                <a16:creationId xmlns:a16="http://schemas.microsoft.com/office/drawing/2014/main" id="{3F0DBD72-556F-862E-E6CD-0C8015AC5A0C}"/>
              </a:ext>
            </a:extLst>
          </p:cNvPr>
          <p:cNvSpPr txBox="1">
            <a:spLocks noChangeArrowheads="1"/>
          </p:cNvSpPr>
          <p:nvPr/>
        </p:nvSpPr>
        <p:spPr bwMode="auto">
          <a:xfrm>
            <a:off x="5867400" y="6399311"/>
            <a:ext cx="143981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dirty="0">
                <a:solidFill>
                  <a:schemeClr val="bg1"/>
                </a:solidFill>
              </a:rPr>
              <a:t>(Image:  NASA)</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descr="Vostok_420ky_4curves_insol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990600"/>
            <a:ext cx="8126413" cy="554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7" name="Oval 12"/>
          <p:cNvSpPr>
            <a:spLocks noChangeArrowheads="1"/>
          </p:cNvSpPr>
          <p:nvPr/>
        </p:nvSpPr>
        <p:spPr bwMode="auto">
          <a:xfrm>
            <a:off x="2819400" y="1600200"/>
            <a:ext cx="685800" cy="609600"/>
          </a:xfrm>
          <a:prstGeom prst="ellipse">
            <a:avLst/>
          </a:prstGeom>
          <a:solidFill>
            <a:schemeClr val="accent1">
              <a:alpha val="0"/>
            </a:schemeClr>
          </a:solidFill>
          <a:ln w="63500">
            <a:solidFill>
              <a:schemeClr val="tx1"/>
            </a:solidFill>
            <a:round/>
            <a:headEnd/>
            <a:tailEnd/>
          </a:ln>
          <a:effectLst>
            <a:outerShdw blurRad="50800" dist="38100" dir="2700000" algn="tl" rotWithShape="0">
              <a:prstClr val="black">
                <a:alpha val="40000"/>
              </a:prst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chemeClr val="bg1"/>
              </a:solidFill>
            </a:endParaRPr>
          </a:p>
        </p:txBody>
      </p:sp>
      <p:sp>
        <p:nvSpPr>
          <p:cNvPr id="144388" name="Oval 13"/>
          <p:cNvSpPr>
            <a:spLocks noChangeArrowheads="1"/>
          </p:cNvSpPr>
          <p:nvPr/>
        </p:nvSpPr>
        <p:spPr bwMode="auto">
          <a:xfrm>
            <a:off x="990600" y="1600200"/>
            <a:ext cx="685800" cy="609600"/>
          </a:xfrm>
          <a:prstGeom prst="ellipse">
            <a:avLst/>
          </a:prstGeom>
          <a:solidFill>
            <a:schemeClr val="accent1">
              <a:alpha val="0"/>
            </a:schemeClr>
          </a:solidFill>
          <a:ln w="63500">
            <a:solidFill>
              <a:schemeClr val="tx1"/>
            </a:solidFill>
            <a:round/>
            <a:headEnd/>
            <a:tailEnd/>
          </a:ln>
          <a:effectLst>
            <a:outerShdw blurRad="50800" dist="38100" dir="2700000" algn="tl" rotWithShape="0">
              <a:prstClr val="black">
                <a:alpha val="40000"/>
              </a:prst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chemeClr val="bg1"/>
              </a:solidFill>
            </a:endParaRPr>
          </a:p>
        </p:txBody>
      </p:sp>
      <p:sp>
        <p:nvSpPr>
          <p:cNvPr id="144389" name="Oval 14"/>
          <p:cNvSpPr>
            <a:spLocks noChangeArrowheads="1"/>
          </p:cNvSpPr>
          <p:nvPr/>
        </p:nvSpPr>
        <p:spPr bwMode="auto">
          <a:xfrm>
            <a:off x="4648200" y="1600200"/>
            <a:ext cx="685800" cy="609600"/>
          </a:xfrm>
          <a:prstGeom prst="ellipse">
            <a:avLst/>
          </a:prstGeom>
          <a:solidFill>
            <a:schemeClr val="accent1">
              <a:alpha val="0"/>
            </a:schemeClr>
          </a:solidFill>
          <a:ln w="63500">
            <a:solidFill>
              <a:schemeClr val="tx1"/>
            </a:solidFill>
            <a:round/>
            <a:headEnd/>
            <a:tailEnd/>
          </a:ln>
          <a:effectLst>
            <a:outerShdw blurRad="50800" dist="38100" dir="2700000" algn="tl" rotWithShape="0">
              <a:prstClr val="black">
                <a:alpha val="40000"/>
              </a:prst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chemeClr val="bg1"/>
              </a:solidFill>
            </a:endParaRPr>
          </a:p>
        </p:txBody>
      </p:sp>
      <p:sp>
        <p:nvSpPr>
          <p:cNvPr id="144390" name="Oval 15"/>
          <p:cNvSpPr>
            <a:spLocks noChangeArrowheads="1"/>
          </p:cNvSpPr>
          <p:nvPr/>
        </p:nvSpPr>
        <p:spPr bwMode="auto">
          <a:xfrm>
            <a:off x="6019800" y="1600200"/>
            <a:ext cx="685800" cy="609600"/>
          </a:xfrm>
          <a:prstGeom prst="ellipse">
            <a:avLst/>
          </a:prstGeom>
          <a:solidFill>
            <a:schemeClr val="accent1">
              <a:alpha val="0"/>
            </a:schemeClr>
          </a:solidFill>
          <a:ln w="63500">
            <a:solidFill>
              <a:schemeClr val="tx1"/>
            </a:solidFill>
            <a:round/>
            <a:headEnd/>
            <a:tailEnd/>
          </a:ln>
          <a:effectLst>
            <a:outerShdw blurRad="50800" dist="38100" dir="2700000" algn="tl" rotWithShape="0">
              <a:prstClr val="black">
                <a:alpha val="40000"/>
              </a:prst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chemeClr val="bg1"/>
              </a:solidFill>
            </a:endParaRPr>
          </a:p>
        </p:txBody>
      </p:sp>
      <p:sp>
        <p:nvSpPr>
          <p:cNvPr id="144391" name="Oval 16"/>
          <p:cNvSpPr>
            <a:spLocks noChangeArrowheads="1"/>
          </p:cNvSpPr>
          <p:nvPr/>
        </p:nvSpPr>
        <p:spPr bwMode="auto">
          <a:xfrm>
            <a:off x="7467600" y="1600200"/>
            <a:ext cx="685800" cy="609600"/>
          </a:xfrm>
          <a:prstGeom prst="ellipse">
            <a:avLst/>
          </a:prstGeom>
          <a:solidFill>
            <a:schemeClr val="accent1">
              <a:alpha val="0"/>
            </a:schemeClr>
          </a:solidFill>
          <a:ln w="63500">
            <a:solidFill>
              <a:schemeClr val="tx1"/>
            </a:solidFill>
            <a:round/>
            <a:headEnd/>
            <a:tailEnd/>
          </a:ln>
          <a:effectLst>
            <a:outerShdw blurRad="50800" dist="38100" dir="2700000" algn="tl" rotWithShape="0">
              <a:prstClr val="black">
                <a:alpha val="40000"/>
              </a:prst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chemeClr val="bg1"/>
              </a:solidFill>
            </a:endParaRPr>
          </a:p>
        </p:txBody>
      </p:sp>
      <p:sp>
        <p:nvSpPr>
          <p:cNvPr id="144392" name="Line 17"/>
          <p:cNvSpPr>
            <a:spLocks noChangeShapeType="1"/>
          </p:cNvSpPr>
          <p:nvPr/>
        </p:nvSpPr>
        <p:spPr bwMode="auto">
          <a:xfrm flipH="1" flipV="1">
            <a:off x="1676400" y="2133600"/>
            <a:ext cx="1676400" cy="1676400"/>
          </a:xfrm>
          <a:prstGeom prst="line">
            <a:avLst/>
          </a:prstGeom>
          <a:noFill/>
          <a:ln w="76200">
            <a:solidFill>
              <a:schemeClr val="tx1"/>
            </a:solidFill>
            <a:round/>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a:lstStyle/>
          <a:p>
            <a:endParaRPr lang="en-US"/>
          </a:p>
        </p:txBody>
      </p:sp>
      <p:sp>
        <p:nvSpPr>
          <p:cNvPr id="144393" name="Line 18"/>
          <p:cNvSpPr>
            <a:spLocks noChangeShapeType="1"/>
          </p:cNvSpPr>
          <p:nvPr/>
        </p:nvSpPr>
        <p:spPr bwMode="auto">
          <a:xfrm flipH="1" flipV="1">
            <a:off x="3352800" y="2286000"/>
            <a:ext cx="609600" cy="1524000"/>
          </a:xfrm>
          <a:prstGeom prst="line">
            <a:avLst/>
          </a:prstGeom>
          <a:noFill/>
          <a:ln w="76200">
            <a:solidFill>
              <a:schemeClr val="tx1"/>
            </a:solidFill>
            <a:round/>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a:lstStyle/>
          <a:p>
            <a:endParaRPr lang="en-US"/>
          </a:p>
        </p:txBody>
      </p:sp>
      <p:sp>
        <p:nvSpPr>
          <p:cNvPr id="144394" name="Line 19"/>
          <p:cNvSpPr>
            <a:spLocks noChangeShapeType="1"/>
          </p:cNvSpPr>
          <p:nvPr/>
        </p:nvSpPr>
        <p:spPr bwMode="auto">
          <a:xfrm flipV="1">
            <a:off x="4724400" y="2286000"/>
            <a:ext cx="228600" cy="1524000"/>
          </a:xfrm>
          <a:prstGeom prst="line">
            <a:avLst/>
          </a:prstGeom>
          <a:noFill/>
          <a:ln w="76200">
            <a:solidFill>
              <a:schemeClr val="tx1"/>
            </a:solidFill>
            <a:round/>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a:lstStyle/>
          <a:p>
            <a:endParaRPr lang="en-US"/>
          </a:p>
        </p:txBody>
      </p:sp>
      <p:sp>
        <p:nvSpPr>
          <p:cNvPr id="144395" name="Line 20"/>
          <p:cNvSpPr>
            <a:spLocks noChangeShapeType="1"/>
          </p:cNvSpPr>
          <p:nvPr/>
        </p:nvSpPr>
        <p:spPr bwMode="auto">
          <a:xfrm flipV="1">
            <a:off x="5638800" y="2286000"/>
            <a:ext cx="609600" cy="1524000"/>
          </a:xfrm>
          <a:prstGeom prst="line">
            <a:avLst/>
          </a:prstGeom>
          <a:noFill/>
          <a:ln w="76200">
            <a:solidFill>
              <a:schemeClr val="tx1"/>
            </a:solidFill>
            <a:round/>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a:lstStyle/>
          <a:p>
            <a:endParaRPr lang="en-US"/>
          </a:p>
        </p:txBody>
      </p:sp>
      <p:sp>
        <p:nvSpPr>
          <p:cNvPr id="144396" name="Line 21"/>
          <p:cNvSpPr>
            <a:spLocks noChangeShapeType="1"/>
          </p:cNvSpPr>
          <p:nvPr/>
        </p:nvSpPr>
        <p:spPr bwMode="auto">
          <a:xfrm flipV="1">
            <a:off x="6324600" y="2286000"/>
            <a:ext cx="1295400" cy="1524000"/>
          </a:xfrm>
          <a:prstGeom prst="line">
            <a:avLst/>
          </a:prstGeom>
          <a:noFill/>
          <a:ln w="76200">
            <a:solidFill>
              <a:schemeClr val="tx1"/>
            </a:solidFill>
            <a:round/>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a:lstStyle/>
          <a:p>
            <a:endParaRPr lang="en-US"/>
          </a:p>
        </p:txBody>
      </p:sp>
      <p:sp>
        <p:nvSpPr>
          <p:cNvPr id="144397" name="Text Box 22"/>
          <p:cNvSpPr txBox="1">
            <a:spLocks noChangeArrowheads="1"/>
          </p:cNvSpPr>
          <p:nvPr/>
        </p:nvSpPr>
        <p:spPr bwMode="auto">
          <a:xfrm>
            <a:off x="2971800" y="3770313"/>
            <a:ext cx="3581400" cy="376237"/>
          </a:xfrm>
          <a:prstGeom prst="rect">
            <a:avLst/>
          </a:prstGeom>
          <a:solidFill>
            <a:srgbClr val="FFFF00">
              <a:alpha val="95000"/>
            </a:srgbClr>
          </a:solidFill>
          <a:ln w="63500">
            <a:solidFill>
              <a:schemeClr val="tx1"/>
            </a:solidFill>
            <a:miter lim="800000"/>
            <a:headEnd/>
            <a:tailEnd/>
          </a:ln>
          <a:effectLst>
            <a:outerShdw blurRad="50800" dist="38100" dir="2700000" algn="tl" rotWithShape="0">
              <a:prstClr val="black">
                <a:alpha val="40000"/>
              </a:prstClr>
            </a:outerShdw>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t>FAST</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descr="Vostok_420ky_4curves_insol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990600"/>
            <a:ext cx="8126413" cy="554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1" name="Oval 3"/>
          <p:cNvSpPr>
            <a:spLocks noChangeArrowheads="1"/>
          </p:cNvSpPr>
          <p:nvPr/>
        </p:nvSpPr>
        <p:spPr bwMode="auto">
          <a:xfrm>
            <a:off x="3352800" y="2514600"/>
            <a:ext cx="685800" cy="609600"/>
          </a:xfrm>
          <a:prstGeom prst="ellipse">
            <a:avLst/>
          </a:prstGeom>
          <a:solidFill>
            <a:schemeClr val="accent1">
              <a:alpha val="0"/>
            </a:schemeClr>
          </a:solidFill>
          <a:ln w="63500">
            <a:solidFill>
              <a:schemeClr val="tx1"/>
            </a:solidFill>
            <a:round/>
            <a:headEnd/>
            <a:tailEnd/>
          </a:ln>
          <a:effectLst>
            <a:outerShdw blurRad="50800" dist="38100" dir="2700000" algn="tl" rotWithShape="0">
              <a:prstClr val="black">
                <a:alpha val="40000"/>
              </a:prst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chemeClr val="bg1"/>
              </a:solidFill>
            </a:endParaRPr>
          </a:p>
        </p:txBody>
      </p:sp>
      <p:sp>
        <p:nvSpPr>
          <p:cNvPr id="145412" name="Oval 4"/>
          <p:cNvSpPr>
            <a:spLocks noChangeArrowheads="1"/>
          </p:cNvSpPr>
          <p:nvPr/>
        </p:nvSpPr>
        <p:spPr bwMode="auto">
          <a:xfrm>
            <a:off x="1447800" y="2590800"/>
            <a:ext cx="685800" cy="609600"/>
          </a:xfrm>
          <a:prstGeom prst="ellipse">
            <a:avLst/>
          </a:prstGeom>
          <a:solidFill>
            <a:schemeClr val="accent1">
              <a:alpha val="0"/>
            </a:schemeClr>
          </a:solidFill>
          <a:ln w="63500">
            <a:solidFill>
              <a:schemeClr val="tx1"/>
            </a:solidFill>
            <a:round/>
            <a:headEnd/>
            <a:tailEnd/>
          </a:ln>
          <a:effectLst>
            <a:outerShdw blurRad="50800" dist="38100" dir="2700000" algn="tl" rotWithShape="0">
              <a:prstClr val="black">
                <a:alpha val="40000"/>
              </a:prst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chemeClr val="bg1"/>
              </a:solidFill>
            </a:endParaRPr>
          </a:p>
        </p:txBody>
      </p:sp>
      <p:sp>
        <p:nvSpPr>
          <p:cNvPr id="145413" name="Oval 5"/>
          <p:cNvSpPr>
            <a:spLocks noChangeArrowheads="1"/>
          </p:cNvSpPr>
          <p:nvPr/>
        </p:nvSpPr>
        <p:spPr bwMode="auto">
          <a:xfrm>
            <a:off x="4953000" y="2438400"/>
            <a:ext cx="685800" cy="609600"/>
          </a:xfrm>
          <a:prstGeom prst="ellipse">
            <a:avLst/>
          </a:prstGeom>
          <a:solidFill>
            <a:schemeClr val="accent1">
              <a:alpha val="0"/>
            </a:schemeClr>
          </a:solidFill>
          <a:ln w="63500">
            <a:solidFill>
              <a:schemeClr val="tx1"/>
            </a:solidFill>
            <a:round/>
            <a:headEnd/>
            <a:tailEnd/>
          </a:ln>
          <a:effectLst>
            <a:outerShdw blurRad="50800" dist="38100" dir="2700000" algn="tl" rotWithShape="0">
              <a:prstClr val="black">
                <a:alpha val="40000"/>
              </a:prst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chemeClr val="bg1"/>
              </a:solidFill>
            </a:endParaRPr>
          </a:p>
        </p:txBody>
      </p:sp>
      <p:sp>
        <p:nvSpPr>
          <p:cNvPr id="145414" name="Oval 6"/>
          <p:cNvSpPr>
            <a:spLocks noChangeArrowheads="1"/>
          </p:cNvSpPr>
          <p:nvPr/>
        </p:nvSpPr>
        <p:spPr bwMode="auto">
          <a:xfrm>
            <a:off x="6400800" y="2438400"/>
            <a:ext cx="685800" cy="609600"/>
          </a:xfrm>
          <a:prstGeom prst="ellipse">
            <a:avLst/>
          </a:prstGeom>
          <a:solidFill>
            <a:schemeClr val="accent1">
              <a:alpha val="0"/>
            </a:schemeClr>
          </a:solidFill>
          <a:ln w="63500">
            <a:solidFill>
              <a:schemeClr val="tx1"/>
            </a:solidFill>
            <a:round/>
            <a:headEnd/>
            <a:tailEnd/>
          </a:ln>
          <a:effectLst>
            <a:outerShdw blurRad="50800" dist="38100" dir="2700000" algn="tl" rotWithShape="0">
              <a:prstClr val="black">
                <a:alpha val="40000"/>
              </a:prst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chemeClr val="bg1"/>
              </a:solidFill>
            </a:endParaRPr>
          </a:p>
        </p:txBody>
      </p:sp>
      <p:sp>
        <p:nvSpPr>
          <p:cNvPr id="145415" name="Line 8"/>
          <p:cNvSpPr>
            <a:spLocks noChangeShapeType="1"/>
          </p:cNvSpPr>
          <p:nvPr/>
        </p:nvSpPr>
        <p:spPr bwMode="auto">
          <a:xfrm flipH="1" flipV="1">
            <a:off x="2209800" y="3124200"/>
            <a:ext cx="1143000" cy="685800"/>
          </a:xfrm>
          <a:prstGeom prst="line">
            <a:avLst/>
          </a:prstGeom>
          <a:noFill/>
          <a:ln w="76200">
            <a:solidFill>
              <a:schemeClr val="tx1"/>
            </a:solidFill>
            <a:round/>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a:lstStyle/>
          <a:p>
            <a:endParaRPr lang="en-US"/>
          </a:p>
        </p:txBody>
      </p:sp>
      <p:sp>
        <p:nvSpPr>
          <p:cNvPr id="145416" name="Line 9"/>
          <p:cNvSpPr>
            <a:spLocks noChangeShapeType="1"/>
          </p:cNvSpPr>
          <p:nvPr/>
        </p:nvSpPr>
        <p:spPr bwMode="auto">
          <a:xfrm flipH="1" flipV="1">
            <a:off x="3810000" y="3200400"/>
            <a:ext cx="152400" cy="609600"/>
          </a:xfrm>
          <a:prstGeom prst="line">
            <a:avLst/>
          </a:prstGeom>
          <a:noFill/>
          <a:ln w="76200">
            <a:solidFill>
              <a:schemeClr val="tx1"/>
            </a:solidFill>
            <a:round/>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a:lstStyle/>
          <a:p>
            <a:endParaRPr lang="en-US"/>
          </a:p>
        </p:txBody>
      </p:sp>
      <p:sp>
        <p:nvSpPr>
          <p:cNvPr id="145417" name="Line 10"/>
          <p:cNvSpPr>
            <a:spLocks noChangeShapeType="1"/>
          </p:cNvSpPr>
          <p:nvPr/>
        </p:nvSpPr>
        <p:spPr bwMode="auto">
          <a:xfrm flipV="1">
            <a:off x="4724400" y="3124200"/>
            <a:ext cx="457200" cy="685800"/>
          </a:xfrm>
          <a:prstGeom prst="line">
            <a:avLst/>
          </a:prstGeom>
          <a:noFill/>
          <a:ln w="76200">
            <a:solidFill>
              <a:schemeClr val="tx1"/>
            </a:solidFill>
            <a:round/>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a:lstStyle/>
          <a:p>
            <a:endParaRPr lang="en-US"/>
          </a:p>
        </p:txBody>
      </p:sp>
      <p:sp>
        <p:nvSpPr>
          <p:cNvPr id="145418" name="Line 11"/>
          <p:cNvSpPr>
            <a:spLocks noChangeShapeType="1"/>
          </p:cNvSpPr>
          <p:nvPr/>
        </p:nvSpPr>
        <p:spPr bwMode="auto">
          <a:xfrm flipV="1">
            <a:off x="5638800" y="3048000"/>
            <a:ext cx="838200" cy="762000"/>
          </a:xfrm>
          <a:prstGeom prst="line">
            <a:avLst/>
          </a:prstGeom>
          <a:noFill/>
          <a:ln w="76200">
            <a:solidFill>
              <a:schemeClr val="tx1"/>
            </a:solidFill>
            <a:round/>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a:lstStyle/>
          <a:p>
            <a:endParaRPr lang="en-US"/>
          </a:p>
        </p:txBody>
      </p:sp>
      <p:sp>
        <p:nvSpPr>
          <p:cNvPr id="145419" name="Text Box 13"/>
          <p:cNvSpPr txBox="1">
            <a:spLocks noChangeArrowheads="1"/>
          </p:cNvSpPr>
          <p:nvPr/>
        </p:nvSpPr>
        <p:spPr bwMode="auto">
          <a:xfrm>
            <a:off x="2971800" y="3770313"/>
            <a:ext cx="3581400" cy="376237"/>
          </a:xfrm>
          <a:prstGeom prst="rect">
            <a:avLst/>
          </a:prstGeom>
          <a:solidFill>
            <a:srgbClr val="FFFF00">
              <a:alpha val="95000"/>
            </a:srgbClr>
          </a:solidFill>
          <a:ln w="63500">
            <a:solidFill>
              <a:schemeClr val="tx1"/>
            </a:solidFill>
            <a:miter lim="800000"/>
            <a:headEnd/>
            <a:tailEnd/>
          </a:ln>
          <a:effectLst>
            <a:outerShdw blurRad="50800" dist="38100" dir="2700000" algn="tl" rotWithShape="0">
              <a:prstClr val="black">
                <a:alpha val="40000"/>
              </a:prstClr>
            </a:outerShdw>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t>SLOW</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2" descr="Vostok_420ky_4curves_insol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990600"/>
            <a:ext cx="8126413" cy="554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5" name="Oval 4"/>
          <p:cNvSpPr>
            <a:spLocks noChangeArrowheads="1"/>
          </p:cNvSpPr>
          <p:nvPr/>
        </p:nvSpPr>
        <p:spPr bwMode="auto">
          <a:xfrm>
            <a:off x="1219200" y="1905000"/>
            <a:ext cx="381000" cy="381000"/>
          </a:xfrm>
          <a:prstGeom prst="ellipse">
            <a:avLst/>
          </a:prstGeom>
          <a:solidFill>
            <a:schemeClr val="accent1">
              <a:alpha val="0"/>
            </a:schemeClr>
          </a:solidFill>
          <a:ln w="63500">
            <a:solidFill>
              <a:schemeClr val="tx1"/>
            </a:solidFill>
            <a:round/>
            <a:headEnd/>
            <a:tailEnd/>
          </a:ln>
          <a:effectLst>
            <a:outerShdw blurRad="50800" dist="38100" dir="2700000" algn="tl" rotWithShape="0">
              <a:prstClr val="black">
                <a:alpha val="40000"/>
              </a:prst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chemeClr val="bg1"/>
              </a:solidFill>
            </a:endParaRPr>
          </a:p>
        </p:txBody>
      </p:sp>
      <p:sp>
        <p:nvSpPr>
          <p:cNvPr id="146436" name="Line 12"/>
          <p:cNvSpPr>
            <a:spLocks noChangeShapeType="1"/>
          </p:cNvSpPr>
          <p:nvPr/>
        </p:nvSpPr>
        <p:spPr bwMode="auto">
          <a:xfrm flipH="1" flipV="1">
            <a:off x="1524000" y="2133600"/>
            <a:ext cx="609600" cy="0"/>
          </a:xfrm>
          <a:prstGeom prst="line">
            <a:avLst/>
          </a:prstGeom>
          <a:noFill/>
          <a:ln w="76200">
            <a:solidFill>
              <a:schemeClr val="tx1"/>
            </a:solidFill>
            <a:round/>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a:lstStyle/>
          <a:p>
            <a:endParaRPr lang="en-US"/>
          </a:p>
        </p:txBody>
      </p:sp>
      <p:sp>
        <p:nvSpPr>
          <p:cNvPr id="146437" name="Text Box 11"/>
          <p:cNvSpPr txBox="1">
            <a:spLocks noChangeArrowheads="1"/>
          </p:cNvSpPr>
          <p:nvPr/>
        </p:nvSpPr>
        <p:spPr bwMode="auto">
          <a:xfrm>
            <a:off x="2057400" y="1905000"/>
            <a:ext cx="3581400" cy="376238"/>
          </a:xfrm>
          <a:prstGeom prst="rect">
            <a:avLst/>
          </a:prstGeom>
          <a:solidFill>
            <a:srgbClr val="FFFF00">
              <a:alpha val="95000"/>
            </a:srgbClr>
          </a:solidFill>
          <a:ln w="63500">
            <a:solidFill>
              <a:schemeClr val="tx1"/>
            </a:solidFill>
            <a:miter lim="800000"/>
            <a:headEnd/>
            <a:tailEnd/>
          </a:ln>
          <a:effectLst>
            <a:outerShdw blurRad="50800" dist="38100" dir="2700000" algn="tl" rotWithShape="0">
              <a:prstClr val="black">
                <a:alpha val="40000"/>
              </a:prstClr>
            </a:outerShdw>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t>NOTE</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9" name="Text Box 3"/>
          <p:cNvSpPr txBox="1">
            <a:spLocks noChangeArrowheads="1"/>
          </p:cNvSpPr>
          <p:nvPr/>
        </p:nvSpPr>
        <p:spPr bwMode="auto">
          <a:xfrm>
            <a:off x="2645719" y="533400"/>
            <a:ext cx="4039888" cy="52322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dirty="0">
                <a:solidFill>
                  <a:schemeClr val="bg1"/>
                </a:solidFill>
                <a:latin typeface="Book Antiqua" panose="02040602050305030304" pitchFamily="18" charset="0"/>
              </a:rPr>
              <a:t>Close up on that period</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62175"/>
            <a:ext cx="9144000" cy="2533650"/>
          </a:xfrm>
          <a:prstGeom prst="rect">
            <a:avLst/>
          </a:prstGeom>
        </p:spPr>
      </p:pic>
      <p:sp>
        <p:nvSpPr>
          <p:cNvPr id="3" name="Right Arrow 2"/>
          <p:cNvSpPr/>
          <p:nvPr/>
        </p:nvSpPr>
        <p:spPr bwMode="auto">
          <a:xfrm rot="18050543">
            <a:off x="8367680" y="4429126"/>
            <a:ext cx="685800" cy="533400"/>
          </a:xfrm>
          <a:prstGeom prst="rightArrow">
            <a:avLst/>
          </a:prstGeom>
          <a:solidFill>
            <a:srgbClr val="FFFF00"/>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bg1"/>
              </a:solidFill>
              <a:effectLst/>
              <a:latin typeface="Arial" charset="0"/>
            </a:endParaRPr>
          </a:p>
        </p:txBody>
      </p:sp>
      <p:sp>
        <p:nvSpPr>
          <p:cNvPr id="6" name="Text Box 3"/>
          <p:cNvSpPr txBox="1">
            <a:spLocks noChangeArrowheads="1"/>
          </p:cNvSpPr>
          <p:nvPr/>
        </p:nvSpPr>
        <p:spPr bwMode="auto">
          <a:xfrm>
            <a:off x="7995524" y="5093098"/>
            <a:ext cx="748923" cy="369332"/>
          </a:xfrm>
          <a:prstGeom prst="rect">
            <a:avLst/>
          </a:prstGeom>
          <a:solidFill>
            <a:schemeClr val="tx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dirty="0">
                <a:solidFill>
                  <a:schemeClr val="bg1"/>
                </a:solidFill>
              </a:rPr>
              <a:t>NOW</a:t>
            </a:r>
          </a:p>
        </p:txBody>
      </p:sp>
      <p:sp>
        <p:nvSpPr>
          <p:cNvPr id="7" name="Right Arrow 6"/>
          <p:cNvSpPr/>
          <p:nvPr/>
        </p:nvSpPr>
        <p:spPr bwMode="auto">
          <a:xfrm rot="13604341">
            <a:off x="467318" y="4382267"/>
            <a:ext cx="685800" cy="533400"/>
          </a:xfrm>
          <a:prstGeom prst="rightArrow">
            <a:avLst/>
          </a:prstGeom>
          <a:solidFill>
            <a:srgbClr val="FFFF00"/>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bg1"/>
              </a:solidFill>
              <a:effectLst/>
              <a:latin typeface="Arial" charset="0"/>
            </a:endParaRPr>
          </a:p>
        </p:txBody>
      </p:sp>
      <p:sp>
        <p:nvSpPr>
          <p:cNvPr id="8" name="Text Box 3"/>
          <p:cNvSpPr txBox="1">
            <a:spLocks noChangeArrowheads="1"/>
          </p:cNvSpPr>
          <p:nvPr/>
        </p:nvSpPr>
        <p:spPr bwMode="auto">
          <a:xfrm>
            <a:off x="416858" y="5117068"/>
            <a:ext cx="2326342" cy="369332"/>
          </a:xfrm>
          <a:prstGeom prst="rect">
            <a:avLst/>
          </a:prstGeom>
          <a:solidFill>
            <a:schemeClr val="tx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dirty="0">
                <a:solidFill>
                  <a:schemeClr val="bg1"/>
                </a:solidFill>
              </a:rPr>
              <a:t>20,000 YEARS AGO</a:t>
            </a:r>
          </a:p>
        </p:txBody>
      </p:sp>
      <p:sp>
        <p:nvSpPr>
          <p:cNvPr id="4" name="Rectangle 3"/>
          <p:cNvSpPr/>
          <p:nvPr/>
        </p:nvSpPr>
        <p:spPr bwMode="auto">
          <a:xfrm>
            <a:off x="3352800" y="4264687"/>
            <a:ext cx="914400" cy="43113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bg1"/>
              </a:solidFill>
              <a:effectLst/>
              <a:latin typeface="Arial" charset="0"/>
            </a:endParaRP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9" name="Text Box 3"/>
          <p:cNvSpPr txBox="1">
            <a:spLocks noChangeArrowheads="1"/>
          </p:cNvSpPr>
          <p:nvPr/>
        </p:nvSpPr>
        <p:spPr bwMode="auto">
          <a:xfrm>
            <a:off x="2645719" y="533400"/>
            <a:ext cx="4039888" cy="52322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dirty="0">
                <a:solidFill>
                  <a:schemeClr val="bg1"/>
                </a:solidFill>
                <a:latin typeface="Book Antiqua" panose="02040602050305030304" pitchFamily="18" charset="0"/>
              </a:rPr>
              <a:t>Close up on that period</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62175"/>
            <a:ext cx="9144000" cy="2533650"/>
          </a:xfrm>
          <a:prstGeom prst="rect">
            <a:avLst/>
          </a:prstGeom>
        </p:spPr>
      </p:pic>
      <p:sp>
        <p:nvSpPr>
          <p:cNvPr id="4" name="Rounded Rectangle 4"/>
          <p:cNvSpPr>
            <a:spLocks noChangeArrowheads="1"/>
          </p:cNvSpPr>
          <p:nvPr/>
        </p:nvSpPr>
        <p:spPr bwMode="auto">
          <a:xfrm>
            <a:off x="304800" y="1638300"/>
            <a:ext cx="2438400" cy="3467100"/>
          </a:xfrm>
          <a:prstGeom prst="roundRect">
            <a:avLst>
              <a:gd name="adj" fmla="val 16667"/>
            </a:avLst>
          </a:prstGeom>
          <a:noFill/>
          <a:ln w="50800" algn="ctr">
            <a:solidFill>
              <a:srgbClr val="FFFF00"/>
            </a:solidFill>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chemeClr val="bg1"/>
              </a:solidFill>
            </a:endParaRPr>
          </a:p>
        </p:txBody>
      </p:sp>
      <p:sp>
        <p:nvSpPr>
          <p:cNvPr id="6" name="Text Box 3"/>
          <p:cNvSpPr txBox="1">
            <a:spLocks noChangeArrowheads="1"/>
          </p:cNvSpPr>
          <p:nvPr/>
        </p:nvSpPr>
        <p:spPr bwMode="auto">
          <a:xfrm>
            <a:off x="33867" y="5220229"/>
            <a:ext cx="3065462" cy="369888"/>
          </a:xfrm>
          <a:prstGeom prst="rect">
            <a:avLst/>
          </a:prstGeom>
          <a:solidFill>
            <a:schemeClr val="tx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dirty="0">
                <a:solidFill>
                  <a:srgbClr val="FFFF00"/>
                </a:solidFill>
              </a:rPr>
              <a:t>LAST GLACIAL MAXIMUM</a:t>
            </a:r>
          </a:p>
        </p:txBody>
      </p:sp>
      <p:sp>
        <p:nvSpPr>
          <p:cNvPr id="7" name="Rectangle 6"/>
          <p:cNvSpPr/>
          <p:nvPr/>
        </p:nvSpPr>
        <p:spPr bwMode="auto">
          <a:xfrm>
            <a:off x="3352800" y="4264687"/>
            <a:ext cx="914400" cy="43113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bg1"/>
              </a:solidFill>
              <a:effectLst/>
              <a:latin typeface="Arial" charset="0"/>
            </a:endParaRPr>
          </a:p>
        </p:txBody>
      </p:sp>
    </p:spTree>
    <p:extLst>
      <p:ext uri="{BB962C8B-B14F-4D97-AF65-F5344CB8AC3E}">
        <p14:creationId xmlns:p14="http://schemas.microsoft.com/office/powerpoint/2010/main" val="42903936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1027"/>
          <p:cNvSpPr txBox="1">
            <a:spLocks noChangeArrowheads="1"/>
          </p:cNvSpPr>
          <p:nvPr/>
        </p:nvSpPr>
        <p:spPr bwMode="auto">
          <a:xfrm>
            <a:off x="1676400" y="609600"/>
            <a:ext cx="6096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600" b="1">
                <a:solidFill>
                  <a:schemeClr val="bg1"/>
                </a:solidFill>
                <a:latin typeface="Book Antiqua" panose="02040602050305030304" pitchFamily="18" charset="0"/>
              </a:rPr>
              <a:t>MILANKOVITCH CYCLES</a:t>
            </a:r>
          </a:p>
        </p:txBody>
      </p:sp>
      <p:sp>
        <p:nvSpPr>
          <p:cNvPr id="16387" name="Text Box 1028"/>
          <p:cNvSpPr txBox="1">
            <a:spLocks noChangeArrowheads="1"/>
          </p:cNvSpPr>
          <p:nvPr/>
        </p:nvSpPr>
        <p:spPr bwMode="auto">
          <a:xfrm>
            <a:off x="457200" y="1828800"/>
            <a:ext cx="8382000"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en-US" altLang="en-US" sz="2800" b="1">
                <a:solidFill>
                  <a:schemeClr val="bg1"/>
                </a:solidFill>
                <a:latin typeface="Book Antiqua" panose="02040602050305030304" pitchFamily="18" charset="0"/>
              </a:rPr>
              <a:t>Originally formulated in an attempt to explain ice ages noted in the geologic record</a:t>
            </a:r>
          </a:p>
          <a:p>
            <a:pPr eaLnBrk="1" hangingPunct="1">
              <a:spcBef>
                <a:spcPct val="0"/>
              </a:spcBef>
            </a:pPr>
            <a:endParaRPr lang="en-US" altLang="en-US" sz="2800" b="1">
              <a:solidFill>
                <a:schemeClr val="bg1"/>
              </a:solidFill>
              <a:latin typeface="Book Antiqua" panose="02040602050305030304" pitchFamily="18" charset="0"/>
            </a:endParaRPr>
          </a:p>
          <a:p>
            <a:pPr eaLnBrk="1" hangingPunct="1">
              <a:spcBef>
                <a:spcPct val="0"/>
              </a:spcBef>
            </a:pPr>
            <a:r>
              <a:rPr lang="en-US" altLang="en-US" sz="2800" b="1">
                <a:solidFill>
                  <a:schemeClr val="bg1"/>
                </a:solidFill>
                <a:latin typeface="Book Antiqua" panose="02040602050305030304" pitchFamily="18" charset="0"/>
              </a:rPr>
              <a:t>Astronomical variations that cause changes in the amount of sunlight reaching a given point on the Earth’s surface</a:t>
            </a:r>
          </a:p>
          <a:p>
            <a:pPr eaLnBrk="1" hangingPunct="1">
              <a:spcBef>
                <a:spcPct val="0"/>
              </a:spcBef>
              <a:buFontTx/>
              <a:buNone/>
            </a:pPr>
            <a:endParaRPr lang="en-US" altLang="en-US" sz="2800" b="1">
              <a:solidFill>
                <a:schemeClr val="bg1"/>
              </a:solidFill>
              <a:latin typeface="Book Antiqua" panose="02040602050305030304" pitchFamily="18" charset="0"/>
            </a:endParaRPr>
          </a:p>
          <a:p>
            <a:pPr eaLnBrk="1" hangingPunct="1">
              <a:spcBef>
                <a:spcPct val="0"/>
              </a:spcBef>
            </a:pPr>
            <a:r>
              <a:rPr lang="en-US" altLang="en-US" sz="2800" b="1">
                <a:solidFill>
                  <a:schemeClr val="bg1"/>
                </a:solidFill>
                <a:latin typeface="Book Antiqua" panose="02040602050305030304" pitchFamily="18" charset="0"/>
              </a:rPr>
              <a:t>Account for some (more than half) – but NOT all – of natural range of climate variation</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9" name="Text Box 3"/>
          <p:cNvSpPr txBox="1">
            <a:spLocks noChangeArrowheads="1"/>
          </p:cNvSpPr>
          <p:nvPr/>
        </p:nvSpPr>
        <p:spPr bwMode="auto">
          <a:xfrm>
            <a:off x="2645719" y="533400"/>
            <a:ext cx="4039888" cy="52322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dirty="0">
                <a:solidFill>
                  <a:schemeClr val="bg1"/>
                </a:solidFill>
                <a:latin typeface="Book Antiqua" panose="02040602050305030304" pitchFamily="18" charset="0"/>
              </a:rPr>
              <a:t>Close up on that period</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62175"/>
            <a:ext cx="9144000" cy="2533650"/>
          </a:xfrm>
          <a:prstGeom prst="rect">
            <a:avLst/>
          </a:prstGeom>
        </p:spPr>
      </p:pic>
      <p:sp>
        <p:nvSpPr>
          <p:cNvPr id="6" name="Text Box 3"/>
          <p:cNvSpPr txBox="1">
            <a:spLocks noChangeArrowheads="1"/>
          </p:cNvSpPr>
          <p:nvPr/>
        </p:nvSpPr>
        <p:spPr bwMode="auto">
          <a:xfrm>
            <a:off x="1523260" y="5105400"/>
            <a:ext cx="3185487" cy="646331"/>
          </a:xfrm>
          <a:prstGeom prst="rect">
            <a:avLst/>
          </a:prstGeom>
          <a:solidFill>
            <a:schemeClr val="tx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sz="1800" b="1" dirty="0" err="1">
                <a:solidFill>
                  <a:srgbClr val="FFFF00"/>
                </a:solidFill>
              </a:rPr>
              <a:t>Bølling</a:t>
            </a:r>
            <a:r>
              <a:rPr lang="en-US" sz="1800" b="1" dirty="0">
                <a:solidFill>
                  <a:srgbClr val="FFFF00"/>
                </a:solidFill>
              </a:rPr>
              <a:t>–</a:t>
            </a:r>
            <a:r>
              <a:rPr lang="en-US" sz="1800" b="1" dirty="0" err="1">
                <a:solidFill>
                  <a:srgbClr val="FFFF00"/>
                </a:solidFill>
              </a:rPr>
              <a:t>Allerød</a:t>
            </a:r>
            <a:r>
              <a:rPr lang="en-US" sz="1800" b="1" dirty="0">
                <a:solidFill>
                  <a:srgbClr val="FFFF00"/>
                </a:solidFill>
              </a:rPr>
              <a:t> interstadial</a:t>
            </a:r>
          </a:p>
          <a:p>
            <a:pPr algn="ctr" eaLnBrk="1" hangingPunct="1">
              <a:spcBef>
                <a:spcPct val="0"/>
              </a:spcBef>
              <a:buFontTx/>
              <a:buNone/>
            </a:pPr>
            <a:r>
              <a:rPr lang="en-US" sz="1800" b="1" dirty="0">
                <a:solidFill>
                  <a:srgbClr val="FFFF00"/>
                </a:solidFill>
              </a:rPr>
              <a:t>(Abrupt Warming)</a:t>
            </a:r>
            <a:r>
              <a:rPr lang="en-US" sz="1800" dirty="0">
                <a:solidFill>
                  <a:srgbClr val="FFFF00"/>
                </a:solidFill>
              </a:rPr>
              <a:t> </a:t>
            </a:r>
            <a:endParaRPr lang="en-US" altLang="en-US" sz="1100" b="1" dirty="0">
              <a:solidFill>
                <a:srgbClr val="FFFF00"/>
              </a:solidFill>
            </a:endParaRPr>
          </a:p>
        </p:txBody>
      </p:sp>
      <p:sp>
        <p:nvSpPr>
          <p:cNvPr id="7" name="Rectangle 6"/>
          <p:cNvSpPr/>
          <p:nvPr/>
        </p:nvSpPr>
        <p:spPr bwMode="auto">
          <a:xfrm>
            <a:off x="3352800" y="4264687"/>
            <a:ext cx="914400" cy="43113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bg1"/>
              </a:solidFill>
              <a:effectLst/>
              <a:latin typeface="Arial" charset="0"/>
            </a:endParaRPr>
          </a:p>
        </p:txBody>
      </p:sp>
      <p:sp>
        <p:nvSpPr>
          <p:cNvPr id="4" name="Rounded Rectangle 4"/>
          <p:cNvSpPr>
            <a:spLocks noChangeArrowheads="1"/>
          </p:cNvSpPr>
          <p:nvPr/>
        </p:nvSpPr>
        <p:spPr bwMode="auto">
          <a:xfrm>
            <a:off x="2514600" y="1564745"/>
            <a:ext cx="1066800" cy="3467100"/>
          </a:xfrm>
          <a:prstGeom prst="roundRect">
            <a:avLst>
              <a:gd name="adj" fmla="val 16667"/>
            </a:avLst>
          </a:prstGeom>
          <a:noFill/>
          <a:ln w="50800" algn="ctr">
            <a:solidFill>
              <a:srgbClr val="FFFF00"/>
            </a:solidFill>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chemeClr val="bg1"/>
              </a:solidFill>
            </a:endParaRPr>
          </a:p>
        </p:txBody>
      </p:sp>
    </p:spTree>
    <p:extLst>
      <p:ext uri="{BB962C8B-B14F-4D97-AF65-F5344CB8AC3E}">
        <p14:creationId xmlns:p14="http://schemas.microsoft.com/office/powerpoint/2010/main" val="1648445849"/>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9" name="Text Box 3"/>
          <p:cNvSpPr txBox="1">
            <a:spLocks noChangeArrowheads="1"/>
          </p:cNvSpPr>
          <p:nvPr/>
        </p:nvSpPr>
        <p:spPr bwMode="auto">
          <a:xfrm>
            <a:off x="2645719" y="533400"/>
            <a:ext cx="4039888" cy="52322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dirty="0">
                <a:solidFill>
                  <a:schemeClr val="bg1"/>
                </a:solidFill>
                <a:latin typeface="Book Antiqua" panose="02040602050305030304" pitchFamily="18" charset="0"/>
              </a:rPr>
              <a:t>Close up on that period</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62175"/>
            <a:ext cx="9144000" cy="2533650"/>
          </a:xfrm>
          <a:prstGeom prst="rect">
            <a:avLst/>
          </a:prstGeom>
        </p:spPr>
      </p:pic>
      <p:sp>
        <p:nvSpPr>
          <p:cNvPr id="6" name="Text Box 3"/>
          <p:cNvSpPr txBox="1">
            <a:spLocks noChangeArrowheads="1"/>
          </p:cNvSpPr>
          <p:nvPr/>
        </p:nvSpPr>
        <p:spPr bwMode="auto">
          <a:xfrm>
            <a:off x="2226142" y="5221069"/>
            <a:ext cx="3027495" cy="646331"/>
          </a:xfrm>
          <a:prstGeom prst="rect">
            <a:avLst/>
          </a:prstGeom>
          <a:solidFill>
            <a:schemeClr val="tx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dirty="0">
                <a:solidFill>
                  <a:srgbClr val="FFFF00"/>
                </a:solidFill>
              </a:rPr>
              <a:t>YOUNGER DRYAS EVENT</a:t>
            </a:r>
          </a:p>
          <a:p>
            <a:pPr algn="ctr" eaLnBrk="1" hangingPunct="1">
              <a:spcBef>
                <a:spcPct val="0"/>
              </a:spcBef>
              <a:buNone/>
            </a:pPr>
            <a:r>
              <a:rPr lang="en-US" altLang="en-US" sz="1800" b="1" dirty="0">
                <a:solidFill>
                  <a:srgbClr val="FFFF00"/>
                </a:solidFill>
              </a:rPr>
              <a:t>(</a:t>
            </a:r>
            <a:r>
              <a:rPr lang="en-US" sz="1800" b="1" dirty="0" err="1">
                <a:solidFill>
                  <a:srgbClr val="FFFF00"/>
                </a:solidFill>
              </a:rPr>
              <a:t>Göbekli</a:t>
            </a:r>
            <a:r>
              <a:rPr lang="en-US" sz="1800" b="1" dirty="0">
                <a:solidFill>
                  <a:srgbClr val="FFFF00"/>
                </a:solidFill>
              </a:rPr>
              <a:t> </a:t>
            </a:r>
            <a:r>
              <a:rPr lang="en-US" sz="1800" b="1" dirty="0" err="1">
                <a:solidFill>
                  <a:srgbClr val="FFFF00"/>
                </a:solidFill>
              </a:rPr>
              <a:t>Tepe</a:t>
            </a:r>
            <a:r>
              <a:rPr lang="en-US" altLang="en-US" sz="1800" b="1" dirty="0">
                <a:solidFill>
                  <a:srgbClr val="FFFF00"/>
                </a:solidFill>
              </a:rPr>
              <a:t>)</a:t>
            </a:r>
          </a:p>
        </p:txBody>
      </p:sp>
      <p:sp>
        <p:nvSpPr>
          <p:cNvPr id="7" name="Rectangle 6"/>
          <p:cNvSpPr/>
          <p:nvPr/>
        </p:nvSpPr>
        <p:spPr bwMode="auto">
          <a:xfrm>
            <a:off x="3352800" y="4264687"/>
            <a:ext cx="914400" cy="43113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bg1"/>
              </a:solidFill>
              <a:effectLst/>
              <a:latin typeface="Arial" charset="0"/>
            </a:endParaRPr>
          </a:p>
        </p:txBody>
      </p:sp>
      <p:sp>
        <p:nvSpPr>
          <p:cNvPr id="4" name="Rounded Rectangle 4"/>
          <p:cNvSpPr>
            <a:spLocks noChangeArrowheads="1"/>
          </p:cNvSpPr>
          <p:nvPr/>
        </p:nvSpPr>
        <p:spPr bwMode="auto">
          <a:xfrm>
            <a:off x="3276600" y="1581678"/>
            <a:ext cx="926570" cy="3467100"/>
          </a:xfrm>
          <a:prstGeom prst="roundRect">
            <a:avLst>
              <a:gd name="adj" fmla="val 16667"/>
            </a:avLst>
          </a:prstGeom>
          <a:noFill/>
          <a:ln w="50800" algn="ctr">
            <a:solidFill>
              <a:srgbClr val="FFFF00"/>
            </a:solidFill>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chemeClr val="bg1"/>
              </a:solidFill>
            </a:endParaRPr>
          </a:p>
        </p:txBody>
      </p:sp>
      <p:cxnSp>
        <p:nvCxnSpPr>
          <p:cNvPr id="5" name="Straight Arrow Connector 4"/>
          <p:cNvCxnSpPr/>
          <p:nvPr/>
        </p:nvCxnSpPr>
        <p:spPr bwMode="auto">
          <a:xfrm flipH="1" flipV="1">
            <a:off x="5486400" y="3429000"/>
            <a:ext cx="533400" cy="1981200"/>
          </a:xfrm>
          <a:prstGeom prst="straightConnector1">
            <a:avLst/>
          </a:prstGeom>
          <a:solidFill>
            <a:schemeClr val="accent1"/>
          </a:solidFill>
          <a:ln w="63500" cap="flat" cmpd="sng" algn="ctr">
            <a:solidFill>
              <a:srgbClr val="FFFF00"/>
            </a:solidFill>
            <a:prstDash val="solid"/>
            <a:round/>
            <a:headEnd type="none" w="med" len="med"/>
            <a:tailEnd type="triangle"/>
          </a:ln>
          <a:effectLst>
            <a:outerShdw blurRad="50800" dist="38100" dir="2700000" algn="tl" rotWithShape="0">
              <a:prstClr val="black">
                <a:alpha val="40000"/>
              </a:prstClr>
            </a:outerShdw>
          </a:effectLst>
        </p:spPr>
      </p:cxnSp>
      <p:sp>
        <p:nvSpPr>
          <p:cNvPr id="9" name="Text Box 3"/>
          <p:cNvSpPr txBox="1">
            <a:spLocks noChangeArrowheads="1"/>
          </p:cNvSpPr>
          <p:nvPr/>
        </p:nvSpPr>
        <p:spPr bwMode="auto">
          <a:xfrm>
            <a:off x="5306830" y="5486400"/>
            <a:ext cx="1672254" cy="369332"/>
          </a:xfrm>
          <a:prstGeom prst="rect">
            <a:avLst/>
          </a:prstGeom>
          <a:solidFill>
            <a:schemeClr val="tx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None/>
            </a:pPr>
            <a:r>
              <a:rPr lang="en-US" altLang="en-US" sz="1800" b="1" dirty="0">
                <a:solidFill>
                  <a:srgbClr val="FFFF00"/>
                </a:solidFill>
              </a:rPr>
              <a:t>(</a:t>
            </a:r>
            <a:r>
              <a:rPr lang="en-US" sz="1800" b="1" dirty="0" err="1">
                <a:solidFill>
                  <a:srgbClr val="FFFF00"/>
                </a:solidFill>
              </a:rPr>
              <a:t>Çatal</a:t>
            </a:r>
            <a:r>
              <a:rPr lang="en-US" sz="1800" b="1" dirty="0">
                <a:solidFill>
                  <a:srgbClr val="FFFF00"/>
                </a:solidFill>
              </a:rPr>
              <a:t> </a:t>
            </a:r>
            <a:r>
              <a:rPr lang="en-US" sz="1800" b="1" dirty="0" err="1">
                <a:solidFill>
                  <a:srgbClr val="FFFF00"/>
                </a:solidFill>
              </a:rPr>
              <a:t>Höyük</a:t>
            </a:r>
            <a:r>
              <a:rPr lang="en-US" altLang="en-US" sz="1800" b="1" dirty="0">
                <a:solidFill>
                  <a:srgbClr val="FFFF00"/>
                </a:solidFill>
              </a:rPr>
              <a:t>)</a:t>
            </a:r>
          </a:p>
        </p:txBody>
      </p:sp>
    </p:spTree>
    <p:extLst>
      <p:ext uri="{BB962C8B-B14F-4D97-AF65-F5344CB8AC3E}">
        <p14:creationId xmlns:p14="http://schemas.microsoft.com/office/powerpoint/2010/main" val="3673465493"/>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9" name="Text Box 3"/>
          <p:cNvSpPr txBox="1">
            <a:spLocks noChangeArrowheads="1"/>
          </p:cNvSpPr>
          <p:nvPr/>
        </p:nvSpPr>
        <p:spPr bwMode="auto">
          <a:xfrm>
            <a:off x="2645719" y="533400"/>
            <a:ext cx="4039888" cy="52322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dirty="0">
                <a:solidFill>
                  <a:schemeClr val="bg1"/>
                </a:solidFill>
                <a:latin typeface="Book Antiqua" panose="02040602050305030304" pitchFamily="18" charset="0"/>
              </a:rPr>
              <a:t>Close up on that period</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62175"/>
            <a:ext cx="9144000" cy="2533650"/>
          </a:xfrm>
          <a:prstGeom prst="rect">
            <a:avLst/>
          </a:prstGeom>
        </p:spPr>
      </p:pic>
      <p:sp>
        <p:nvSpPr>
          <p:cNvPr id="6" name="Text Box 3"/>
          <p:cNvSpPr txBox="1">
            <a:spLocks noChangeArrowheads="1"/>
          </p:cNvSpPr>
          <p:nvPr/>
        </p:nvSpPr>
        <p:spPr bwMode="auto">
          <a:xfrm>
            <a:off x="2226142" y="5221069"/>
            <a:ext cx="3027495" cy="646331"/>
          </a:xfrm>
          <a:prstGeom prst="rect">
            <a:avLst/>
          </a:prstGeom>
          <a:solidFill>
            <a:schemeClr val="tx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dirty="0">
                <a:solidFill>
                  <a:srgbClr val="FFFF00"/>
                </a:solidFill>
              </a:rPr>
              <a:t>YOUNGER DRYAS EVENT</a:t>
            </a:r>
          </a:p>
          <a:p>
            <a:pPr algn="ctr" eaLnBrk="1" hangingPunct="1">
              <a:spcBef>
                <a:spcPct val="0"/>
              </a:spcBef>
              <a:buNone/>
            </a:pPr>
            <a:r>
              <a:rPr lang="en-US" altLang="en-US" sz="1800" b="1" dirty="0">
                <a:solidFill>
                  <a:srgbClr val="FFFF00"/>
                </a:solidFill>
              </a:rPr>
              <a:t>(</a:t>
            </a:r>
            <a:r>
              <a:rPr lang="en-US" sz="1800" b="1" dirty="0" err="1">
                <a:solidFill>
                  <a:srgbClr val="FFFF00"/>
                </a:solidFill>
              </a:rPr>
              <a:t>Göbekli</a:t>
            </a:r>
            <a:r>
              <a:rPr lang="en-US" sz="1800" b="1" dirty="0">
                <a:solidFill>
                  <a:srgbClr val="FFFF00"/>
                </a:solidFill>
              </a:rPr>
              <a:t> </a:t>
            </a:r>
            <a:r>
              <a:rPr lang="en-US" sz="1800" b="1" dirty="0" err="1">
                <a:solidFill>
                  <a:srgbClr val="FFFF00"/>
                </a:solidFill>
              </a:rPr>
              <a:t>Tepe</a:t>
            </a:r>
            <a:r>
              <a:rPr lang="en-US" altLang="en-US" sz="1800" b="1" dirty="0">
                <a:solidFill>
                  <a:srgbClr val="FFFF00"/>
                </a:solidFill>
              </a:rPr>
              <a:t>)</a:t>
            </a:r>
          </a:p>
        </p:txBody>
      </p:sp>
      <p:sp>
        <p:nvSpPr>
          <p:cNvPr id="7" name="Rectangle 6"/>
          <p:cNvSpPr/>
          <p:nvPr/>
        </p:nvSpPr>
        <p:spPr bwMode="auto">
          <a:xfrm>
            <a:off x="3352800" y="4264687"/>
            <a:ext cx="914400" cy="43113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bg1"/>
              </a:solidFill>
              <a:effectLst/>
              <a:latin typeface="Arial" charset="0"/>
            </a:endParaRPr>
          </a:p>
        </p:txBody>
      </p:sp>
      <p:sp>
        <p:nvSpPr>
          <p:cNvPr id="4" name="Rounded Rectangle 4"/>
          <p:cNvSpPr>
            <a:spLocks noChangeArrowheads="1"/>
          </p:cNvSpPr>
          <p:nvPr/>
        </p:nvSpPr>
        <p:spPr bwMode="auto">
          <a:xfrm>
            <a:off x="3276600" y="1581678"/>
            <a:ext cx="926570" cy="3467100"/>
          </a:xfrm>
          <a:prstGeom prst="roundRect">
            <a:avLst>
              <a:gd name="adj" fmla="val 16667"/>
            </a:avLst>
          </a:prstGeom>
          <a:noFill/>
          <a:ln w="50800" algn="ctr">
            <a:solidFill>
              <a:srgbClr val="FFFF00"/>
            </a:solidFill>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chemeClr val="bg1"/>
              </a:solidFill>
            </a:endParaRPr>
          </a:p>
        </p:txBody>
      </p:sp>
      <p:cxnSp>
        <p:nvCxnSpPr>
          <p:cNvPr id="5" name="Straight Arrow Connector 4"/>
          <p:cNvCxnSpPr/>
          <p:nvPr/>
        </p:nvCxnSpPr>
        <p:spPr bwMode="auto">
          <a:xfrm flipH="1" flipV="1">
            <a:off x="5486400" y="3429000"/>
            <a:ext cx="533400" cy="1981200"/>
          </a:xfrm>
          <a:prstGeom prst="straightConnector1">
            <a:avLst/>
          </a:prstGeom>
          <a:solidFill>
            <a:schemeClr val="accent1"/>
          </a:solidFill>
          <a:ln w="63500" cap="flat" cmpd="sng" algn="ctr">
            <a:solidFill>
              <a:srgbClr val="FFFF00"/>
            </a:solidFill>
            <a:prstDash val="solid"/>
            <a:round/>
            <a:headEnd type="none" w="med" len="med"/>
            <a:tailEnd type="triangle"/>
          </a:ln>
          <a:effectLst>
            <a:outerShdw blurRad="50800" dist="38100" dir="2700000" algn="tl" rotWithShape="0">
              <a:prstClr val="black">
                <a:alpha val="40000"/>
              </a:prstClr>
            </a:outerShdw>
          </a:effectLst>
        </p:spPr>
      </p:cxnSp>
      <p:sp>
        <p:nvSpPr>
          <p:cNvPr id="9" name="Text Box 3"/>
          <p:cNvSpPr txBox="1">
            <a:spLocks noChangeArrowheads="1"/>
          </p:cNvSpPr>
          <p:nvPr/>
        </p:nvSpPr>
        <p:spPr bwMode="auto">
          <a:xfrm>
            <a:off x="5306830" y="5486400"/>
            <a:ext cx="1672254" cy="369332"/>
          </a:xfrm>
          <a:prstGeom prst="rect">
            <a:avLst/>
          </a:prstGeom>
          <a:solidFill>
            <a:schemeClr val="tx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None/>
            </a:pPr>
            <a:r>
              <a:rPr lang="en-US" altLang="en-US" sz="1800" b="1" dirty="0">
                <a:solidFill>
                  <a:srgbClr val="FFFF00"/>
                </a:solidFill>
              </a:rPr>
              <a:t>(</a:t>
            </a:r>
            <a:r>
              <a:rPr lang="en-US" sz="1800" b="1" dirty="0" err="1">
                <a:solidFill>
                  <a:srgbClr val="FFFF00"/>
                </a:solidFill>
              </a:rPr>
              <a:t>Çatal</a:t>
            </a:r>
            <a:r>
              <a:rPr lang="en-US" sz="1800" b="1" dirty="0">
                <a:solidFill>
                  <a:srgbClr val="FFFF00"/>
                </a:solidFill>
              </a:rPr>
              <a:t> </a:t>
            </a:r>
            <a:r>
              <a:rPr lang="en-US" sz="1800" b="1" dirty="0" err="1">
                <a:solidFill>
                  <a:srgbClr val="FFFF00"/>
                </a:solidFill>
              </a:rPr>
              <a:t>Höyük</a:t>
            </a:r>
            <a:r>
              <a:rPr lang="en-US" altLang="en-US" sz="1800" b="1" dirty="0">
                <a:solidFill>
                  <a:srgbClr val="FFFF00"/>
                </a:solidFill>
              </a:rPr>
              <a:t>)</a:t>
            </a:r>
          </a:p>
        </p:txBody>
      </p:sp>
      <p:sp>
        <p:nvSpPr>
          <p:cNvPr id="10" name="Text Box 11">
            <a:extLst>
              <a:ext uri="{FF2B5EF4-FFF2-40B4-BE49-F238E27FC236}">
                <a16:creationId xmlns:a16="http://schemas.microsoft.com/office/drawing/2014/main" id="{1CD42635-E96F-F441-857A-4EA77BBB4B59}"/>
              </a:ext>
            </a:extLst>
          </p:cNvPr>
          <p:cNvSpPr txBox="1">
            <a:spLocks noChangeArrowheads="1"/>
          </p:cNvSpPr>
          <p:nvPr/>
        </p:nvSpPr>
        <p:spPr bwMode="auto">
          <a:xfrm>
            <a:off x="4876800" y="5984791"/>
            <a:ext cx="2590800" cy="376238"/>
          </a:xfrm>
          <a:prstGeom prst="rect">
            <a:avLst/>
          </a:prstGeom>
          <a:solidFill>
            <a:srgbClr val="FFFF00">
              <a:alpha val="95000"/>
            </a:srgbClr>
          </a:solidFill>
          <a:ln w="63500">
            <a:solidFill>
              <a:schemeClr val="tx1"/>
            </a:solidFill>
            <a:miter lim="800000"/>
            <a:headEnd/>
            <a:tailEnd/>
          </a:ln>
          <a:effectLst>
            <a:outerShdw blurRad="50800" dist="38100" dir="2700000" algn="tl" rotWithShape="0">
              <a:prstClr val="black">
                <a:alpha val="40000"/>
              </a:prstClr>
            </a:outerShdw>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dirty="0"/>
              <a:t>“FORK MOUND”</a:t>
            </a:r>
          </a:p>
        </p:txBody>
      </p:sp>
      <p:sp>
        <p:nvSpPr>
          <p:cNvPr id="11" name="Text Box 11">
            <a:extLst>
              <a:ext uri="{FF2B5EF4-FFF2-40B4-BE49-F238E27FC236}">
                <a16:creationId xmlns:a16="http://schemas.microsoft.com/office/drawing/2014/main" id="{47ECA1E7-70F7-A24F-8474-BDAE6B1B3ED3}"/>
              </a:ext>
            </a:extLst>
          </p:cNvPr>
          <p:cNvSpPr txBox="1">
            <a:spLocks noChangeArrowheads="1"/>
          </p:cNvSpPr>
          <p:nvPr/>
        </p:nvSpPr>
        <p:spPr bwMode="auto">
          <a:xfrm>
            <a:off x="2438400" y="5984791"/>
            <a:ext cx="2590800" cy="376238"/>
          </a:xfrm>
          <a:prstGeom prst="rect">
            <a:avLst/>
          </a:prstGeom>
          <a:solidFill>
            <a:srgbClr val="FFFF00">
              <a:alpha val="95000"/>
            </a:srgbClr>
          </a:solidFill>
          <a:ln w="63500">
            <a:solidFill>
              <a:schemeClr val="tx1"/>
            </a:solidFill>
            <a:miter lim="800000"/>
            <a:headEnd/>
            <a:tailEnd/>
          </a:ln>
          <a:effectLst>
            <a:outerShdw blurRad="50800" dist="38100" dir="2700000" algn="tl" rotWithShape="0">
              <a:prstClr val="black">
                <a:alpha val="40000"/>
              </a:prstClr>
            </a:outerShdw>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dirty="0"/>
              <a:t>“BELLY HILL”</a:t>
            </a:r>
          </a:p>
        </p:txBody>
      </p:sp>
    </p:spTree>
    <p:extLst>
      <p:ext uri="{BB962C8B-B14F-4D97-AF65-F5344CB8AC3E}">
        <p14:creationId xmlns:p14="http://schemas.microsoft.com/office/powerpoint/2010/main" val="2218853763"/>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9" name="Text Box 3"/>
          <p:cNvSpPr txBox="1">
            <a:spLocks noChangeArrowheads="1"/>
          </p:cNvSpPr>
          <p:nvPr/>
        </p:nvSpPr>
        <p:spPr bwMode="auto">
          <a:xfrm>
            <a:off x="2595563" y="533400"/>
            <a:ext cx="4140200" cy="5238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chemeClr val="bg1"/>
                </a:solidFill>
                <a:latin typeface="Book Antiqua" panose="02040602050305030304" pitchFamily="18" charset="0"/>
              </a:rPr>
              <a:t>Close up on than period</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62175"/>
            <a:ext cx="9144000" cy="2533650"/>
          </a:xfrm>
          <a:prstGeom prst="rect">
            <a:avLst/>
          </a:prstGeom>
        </p:spPr>
      </p:pic>
      <p:sp>
        <p:nvSpPr>
          <p:cNvPr id="6" name="Text Box 3"/>
          <p:cNvSpPr txBox="1">
            <a:spLocks noChangeArrowheads="1"/>
          </p:cNvSpPr>
          <p:nvPr/>
        </p:nvSpPr>
        <p:spPr bwMode="auto">
          <a:xfrm>
            <a:off x="2226142" y="5186916"/>
            <a:ext cx="3027495" cy="646331"/>
          </a:xfrm>
          <a:prstGeom prst="rect">
            <a:avLst/>
          </a:prstGeom>
          <a:solidFill>
            <a:schemeClr val="tx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dirty="0">
                <a:solidFill>
                  <a:schemeClr val="bg1"/>
                </a:solidFill>
              </a:rPr>
              <a:t>YOUNGER DRYAS EVENT</a:t>
            </a:r>
          </a:p>
          <a:p>
            <a:pPr algn="ctr" eaLnBrk="1" hangingPunct="1">
              <a:spcBef>
                <a:spcPct val="0"/>
              </a:spcBef>
              <a:buNone/>
            </a:pPr>
            <a:r>
              <a:rPr lang="en-US" altLang="en-US" sz="1800" b="1" dirty="0">
                <a:solidFill>
                  <a:schemeClr val="bg1"/>
                </a:solidFill>
              </a:rPr>
              <a:t>(</a:t>
            </a:r>
            <a:r>
              <a:rPr lang="en-US" sz="1800" b="1" dirty="0" err="1">
                <a:solidFill>
                  <a:schemeClr val="bg1"/>
                </a:solidFill>
              </a:rPr>
              <a:t>Göbekli</a:t>
            </a:r>
            <a:r>
              <a:rPr lang="en-US" sz="1800" b="1" dirty="0">
                <a:solidFill>
                  <a:schemeClr val="bg1"/>
                </a:solidFill>
              </a:rPr>
              <a:t> </a:t>
            </a:r>
            <a:r>
              <a:rPr lang="en-US" sz="1800" b="1" dirty="0" err="1">
                <a:solidFill>
                  <a:schemeClr val="bg1"/>
                </a:solidFill>
              </a:rPr>
              <a:t>Tepe</a:t>
            </a:r>
            <a:r>
              <a:rPr lang="en-US" altLang="en-US" sz="1800" b="1" dirty="0">
                <a:solidFill>
                  <a:schemeClr val="bg1"/>
                </a:solidFill>
              </a:rPr>
              <a:t>)</a:t>
            </a:r>
          </a:p>
        </p:txBody>
      </p:sp>
      <p:sp>
        <p:nvSpPr>
          <p:cNvPr id="7" name="Rectangle 6"/>
          <p:cNvSpPr/>
          <p:nvPr/>
        </p:nvSpPr>
        <p:spPr bwMode="auto">
          <a:xfrm>
            <a:off x="3352800" y="4264687"/>
            <a:ext cx="914400" cy="43113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bg1"/>
              </a:solidFill>
              <a:effectLst/>
              <a:latin typeface="Arial" charset="0"/>
            </a:endParaRPr>
          </a:p>
        </p:txBody>
      </p:sp>
      <p:sp>
        <p:nvSpPr>
          <p:cNvPr id="4" name="Rounded Rectangle 4"/>
          <p:cNvSpPr>
            <a:spLocks noChangeArrowheads="1"/>
          </p:cNvSpPr>
          <p:nvPr/>
        </p:nvSpPr>
        <p:spPr bwMode="auto">
          <a:xfrm>
            <a:off x="3276600" y="1581678"/>
            <a:ext cx="926570" cy="3467100"/>
          </a:xfrm>
          <a:prstGeom prst="roundRect">
            <a:avLst>
              <a:gd name="adj" fmla="val 16667"/>
            </a:avLst>
          </a:prstGeom>
          <a:noFill/>
          <a:ln w="50800" algn="ctr">
            <a:solidFill>
              <a:srgbClr val="FFFF00"/>
            </a:solidFill>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chemeClr val="bg1"/>
              </a:solidFill>
            </a:endParaRPr>
          </a:p>
        </p:txBody>
      </p:sp>
      <p:cxnSp>
        <p:nvCxnSpPr>
          <p:cNvPr id="5" name="Straight Arrow Connector 4"/>
          <p:cNvCxnSpPr/>
          <p:nvPr/>
        </p:nvCxnSpPr>
        <p:spPr bwMode="auto">
          <a:xfrm flipH="1" flipV="1">
            <a:off x="5486400" y="3429000"/>
            <a:ext cx="533400" cy="1981200"/>
          </a:xfrm>
          <a:prstGeom prst="straightConnector1">
            <a:avLst/>
          </a:prstGeom>
          <a:solidFill>
            <a:schemeClr val="accent1"/>
          </a:solidFill>
          <a:ln w="63500" cap="flat" cmpd="sng" algn="ctr">
            <a:solidFill>
              <a:srgbClr val="FFFF00"/>
            </a:solidFill>
            <a:prstDash val="solid"/>
            <a:round/>
            <a:headEnd type="none" w="med" len="med"/>
            <a:tailEnd type="triangle"/>
          </a:ln>
          <a:effectLst>
            <a:outerShdw blurRad="50800" dist="38100" dir="2700000" algn="tl" rotWithShape="0">
              <a:prstClr val="black">
                <a:alpha val="40000"/>
              </a:prstClr>
            </a:outerShdw>
          </a:effectLst>
        </p:spPr>
      </p:cxnSp>
      <p:sp>
        <p:nvSpPr>
          <p:cNvPr id="9" name="Text Box 3"/>
          <p:cNvSpPr txBox="1">
            <a:spLocks noChangeArrowheads="1"/>
          </p:cNvSpPr>
          <p:nvPr/>
        </p:nvSpPr>
        <p:spPr bwMode="auto">
          <a:xfrm>
            <a:off x="5351714" y="5486400"/>
            <a:ext cx="1582486" cy="369332"/>
          </a:xfrm>
          <a:prstGeom prst="rect">
            <a:avLst/>
          </a:prstGeom>
          <a:solidFill>
            <a:schemeClr val="tx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None/>
            </a:pPr>
            <a:r>
              <a:rPr lang="en-US" altLang="en-US" sz="1800" b="1" dirty="0">
                <a:solidFill>
                  <a:schemeClr val="bg1"/>
                </a:solidFill>
              </a:rPr>
              <a:t>(</a:t>
            </a:r>
            <a:r>
              <a:rPr lang="en-US" sz="1800" b="1" dirty="0" err="1">
                <a:solidFill>
                  <a:schemeClr val="bg1"/>
                </a:solidFill>
              </a:rPr>
              <a:t>Çatalhöyük</a:t>
            </a:r>
            <a:r>
              <a:rPr lang="en-US" altLang="en-US" sz="1800" b="1" dirty="0">
                <a:solidFill>
                  <a:schemeClr val="bg1"/>
                </a:solidFill>
              </a:rPr>
              <a:t>)</a:t>
            </a:r>
          </a:p>
        </p:txBody>
      </p:sp>
      <p:pic>
        <p:nvPicPr>
          <p:cNvPr id="8" name="Picture 7" descr="Map&#10;&#10;Description automatically generated">
            <a:extLst>
              <a:ext uri="{FF2B5EF4-FFF2-40B4-BE49-F238E27FC236}">
                <a16:creationId xmlns:a16="http://schemas.microsoft.com/office/drawing/2014/main" id="{6ACB3BE3-1350-4648-A49B-C2F270564D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3105" y="304800"/>
            <a:ext cx="6217789" cy="5440565"/>
          </a:xfrm>
          <a:prstGeom prst="rect">
            <a:avLst/>
          </a:prstGeom>
          <a:ln w="12700">
            <a:solidFill>
              <a:srgbClr val="FFFF00"/>
            </a:solidFill>
          </a:ln>
          <a:effectLst>
            <a:outerShdw blurRad="50800" dist="38100" dir="2700000" algn="tl" rotWithShape="0">
              <a:prstClr val="black">
                <a:alpha val="40000"/>
              </a:prstClr>
            </a:outerShdw>
          </a:effectLst>
        </p:spPr>
      </p:pic>
      <p:sp>
        <p:nvSpPr>
          <p:cNvPr id="11" name="Rectangle 10">
            <a:extLst>
              <a:ext uri="{FF2B5EF4-FFF2-40B4-BE49-F238E27FC236}">
                <a16:creationId xmlns:a16="http://schemas.microsoft.com/office/drawing/2014/main" id="{37451E86-0F5F-1443-8CB6-1EDE072137CB}"/>
              </a:ext>
            </a:extLst>
          </p:cNvPr>
          <p:cNvSpPr/>
          <p:nvPr/>
        </p:nvSpPr>
        <p:spPr>
          <a:xfrm>
            <a:off x="1963641" y="5855732"/>
            <a:ext cx="5404043" cy="923330"/>
          </a:xfrm>
          <a:prstGeom prst="rect">
            <a:avLst/>
          </a:prstGeom>
        </p:spPr>
        <p:txBody>
          <a:bodyPr wrap="none">
            <a:spAutoFit/>
          </a:bodyPr>
          <a:lstStyle/>
          <a:p>
            <a:pPr algn="ctr"/>
            <a:r>
              <a:rPr lang="en-US" b="1" dirty="0" err="1">
                <a:solidFill>
                  <a:srgbClr val="FFFF00"/>
                </a:solidFill>
              </a:rPr>
              <a:t>Göbekli</a:t>
            </a:r>
            <a:r>
              <a:rPr lang="en-US" b="1" dirty="0">
                <a:solidFill>
                  <a:srgbClr val="FFFF00"/>
                </a:solidFill>
              </a:rPr>
              <a:t> </a:t>
            </a:r>
            <a:r>
              <a:rPr lang="en-US" b="1" dirty="0" err="1">
                <a:solidFill>
                  <a:srgbClr val="FFFF00"/>
                </a:solidFill>
              </a:rPr>
              <a:t>Tepe</a:t>
            </a:r>
            <a:endParaRPr lang="en-US" b="1" dirty="0">
              <a:solidFill>
                <a:srgbClr val="FFFF00"/>
              </a:solidFill>
            </a:endParaRPr>
          </a:p>
          <a:p>
            <a:pPr algn="ctr"/>
            <a:r>
              <a:rPr lang="en-US" b="1" dirty="0">
                <a:solidFill>
                  <a:srgbClr val="FFFF00"/>
                </a:solidFill>
              </a:rPr>
              <a:t>Settled by people from Ukraine and Kazakhstan</a:t>
            </a:r>
          </a:p>
          <a:p>
            <a:pPr algn="ctr"/>
            <a:r>
              <a:rPr lang="en-US" b="1" dirty="0">
                <a:solidFill>
                  <a:srgbClr val="FFFF00"/>
                </a:solidFill>
              </a:rPr>
              <a:t>during the Younger Dryas Event</a:t>
            </a:r>
            <a:endParaRPr lang="en-US" dirty="0">
              <a:solidFill>
                <a:srgbClr val="FFFF00"/>
              </a:solidFill>
            </a:endParaRPr>
          </a:p>
        </p:txBody>
      </p:sp>
    </p:spTree>
    <p:extLst>
      <p:ext uri="{BB962C8B-B14F-4D97-AF65-F5344CB8AC3E}">
        <p14:creationId xmlns:p14="http://schemas.microsoft.com/office/powerpoint/2010/main" val="1198881822"/>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9" name="Text Box 3"/>
          <p:cNvSpPr txBox="1">
            <a:spLocks noChangeArrowheads="1"/>
          </p:cNvSpPr>
          <p:nvPr/>
        </p:nvSpPr>
        <p:spPr bwMode="auto">
          <a:xfrm>
            <a:off x="2595563" y="533400"/>
            <a:ext cx="4140200" cy="5238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chemeClr val="bg1"/>
                </a:solidFill>
                <a:latin typeface="Book Antiqua" panose="02040602050305030304" pitchFamily="18" charset="0"/>
              </a:rPr>
              <a:t>Close up on than period</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62175"/>
            <a:ext cx="9144000" cy="2533650"/>
          </a:xfrm>
          <a:prstGeom prst="rect">
            <a:avLst/>
          </a:prstGeom>
        </p:spPr>
      </p:pic>
      <p:sp>
        <p:nvSpPr>
          <p:cNvPr id="6" name="Text Box 3"/>
          <p:cNvSpPr txBox="1">
            <a:spLocks noChangeArrowheads="1"/>
          </p:cNvSpPr>
          <p:nvPr/>
        </p:nvSpPr>
        <p:spPr bwMode="auto">
          <a:xfrm>
            <a:off x="2226142" y="5186916"/>
            <a:ext cx="3027495" cy="646331"/>
          </a:xfrm>
          <a:prstGeom prst="rect">
            <a:avLst/>
          </a:prstGeom>
          <a:solidFill>
            <a:schemeClr val="tx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dirty="0">
                <a:solidFill>
                  <a:schemeClr val="bg1"/>
                </a:solidFill>
              </a:rPr>
              <a:t>YOUNGER DRYAS EVENT</a:t>
            </a:r>
          </a:p>
          <a:p>
            <a:pPr algn="ctr" eaLnBrk="1" hangingPunct="1">
              <a:spcBef>
                <a:spcPct val="0"/>
              </a:spcBef>
              <a:buNone/>
            </a:pPr>
            <a:r>
              <a:rPr lang="en-US" altLang="en-US" sz="1800" b="1" dirty="0">
                <a:solidFill>
                  <a:schemeClr val="bg1"/>
                </a:solidFill>
              </a:rPr>
              <a:t>(</a:t>
            </a:r>
            <a:r>
              <a:rPr lang="en-US" sz="1800" b="1" dirty="0" err="1">
                <a:solidFill>
                  <a:schemeClr val="bg1"/>
                </a:solidFill>
              </a:rPr>
              <a:t>Göbekli</a:t>
            </a:r>
            <a:r>
              <a:rPr lang="en-US" sz="1800" b="1" dirty="0">
                <a:solidFill>
                  <a:schemeClr val="bg1"/>
                </a:solidFill>
              </a:rPr>
              <a:t> </a:t>
            </a:r>
            <a:r>
              <a:rPr lang="en-US" sz="1800" b="1" dirty="0" err="1">
                <a:solidFill>
                  <a:schemeClr val="bg1"/>
                </a:solidFill>
              </a:rPr>
              <a:t>Tepe</a:t>
            </a:r>
            <a:r>
              <a:rPr lang="en-US" altLang="en-US" sz="1800" b="1" dirty="0">
                <a:solidFill>
                  <a:schemeClr val="bg1"/>
                </a:solidFill>
              </a:rPr>
              <a:t>)</a:t>
            </a:r>
          </a:p>
        </p:txBody>
      </p:sp>
      <p:sp>
        <p:nvSpPr>
          <p:cNvPr id="7" name="Rectangle 6"/>
          <p:cNvSpPr/>
          <p:nvPr/>
        </p:nvSpPr>
        <p:spPr bwMode="auto">
          <a:xfrm>
            <a:off x="3352800" y="4264687"/>
            <a:ext cx="914400" cy="43113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bg1"/>
              </a:solidFill>
              <a:effectLst/>
              <a:latin typeface="Arial" charset="0"/>
            </a:endParaRPr>
          </a:p>
        </p:txBody>
      </p:sp>
      <p:sp>
        <p:nvSpPr>
          <p:cNvPr id="4" name="Rounded Rectangle 4"/>
          <p:cNvSpPr>
            <a:spLocks noChangeArrowheads="1"/>
          </p:cNvSpPr>
          <p:nvPr/>
        </p:nvSpPr>
        <p:spPr bwMode="auto">
          <a:xfrm>
            <a:off x="3276600" y="1581678"/>
            <a:ext cx="926570" cy="3467100"/>
          </a:xfrm>
          <a:prstGeom prst="roundRect">
            <a:avLst>
              <a:gd name="adj" fmla="val 16667"/>
            </a:avLst>
          </a:prstGeom>
          <a:noFill/>
          <a:ln w="50800" algn="ctr">
            <a:solidFill>
              <a:srgbClr val="FFFF00"/>
            </a:solidFill>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chemeClr val="bg1"/>
              </a:solidFill>
            </a:endParaRPr>
          </a:p>
        </p:txBody>
      </p:sp>
      <p:cxnSp>
        <p:nvCxnSpPr>
          <p:cNvPr id="5" name="Straight Arrow Connector 4"/>
          <p:cNvCxnSpPr/>
          <p:nvPr/>
        </p:nvCxnSpPr>
        <p:spPr bwMode="auto">
          <a:xfrm flipH="1" flipV="1">
            <a:off x="5486400" y="3429000"/>
            <a:ext cx="533400" cy="1981200"/>
          </a:xfrm>
          <a:prstGeom prst="straightConnector1">
            <a:avLst/>
          </a:prstGeom>
          <a:solidFill>
            <a:schemeClr val="accent1"/>
          </a:solidFill>
          <a:ln w="63500" cap="flat" cmpd="sng" algn="ctr">
            <a:solidFill>
              <a:srgbClr val="FFFF00"/>
            </a:solidFill>
            <a:prstDash val="solid"/>
            <a:round/>
            <a:headEnd type="none" w="med" len="med"/>
            <a:tailEnd type="triangle"/>
          </a:ln>
          <a:effectLst>
            <a:outerShdw blurRad="50800" dist="38100" dir="2700000" algn="tl" rotWithShape="0">
              <a:prstClr val="black">
                <a:alpha val="40000"/>
              </a:prstClr>
            </a:outerShdw>
          </a:effectLst>
        </p:spPr>
      </p:cxnSp>
      <p:sp>
        <p:nvSpPr>
          <p:cNvPr id="9" name="Text Box 3"/>
          <p:cNvSpPr txBox="1">
            <a:spLocks noChangeArrowheads="1"/>
          </p:cNvSpPr>
          <p:nvPr/>
        </p:nvSpPr>
        <p:spPr bwMode="auto">
          <a:xfrm>
            <a:off x="5351714" y="5486400"/>
            <a:ext cx="1582486" cy="369332"/>
          </a:xfrm>
          <a:prstGeom prst="rect">
            <a:avLst/>
          </a:prstGeom>
          <a:solidFill>
            <a:schemeClr val="tx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None/>
            </a:pPr>
            <a:r>
              <a:rPr lang="en-US" altLang="en-US" sz="1800" b="1" dirty="0">
                <a:solidFill>
                  <a:schemeClr val="bg1"/>
                </a:solidFill>
              </a:rPr>
              <a:t>(</a:t>
            </a:r>
            <a:r>
              <a:rPr lang="en-US" sz="1800" b="1" dirty="0" err="1">
                <a:solidFill>
                  <a:schemeClr val="bg1"/>
                </a:solidFill>
              </a:rPr>
              <a:t>Çatalhöyük</a:t>
            </a:r>
            <a:r>
              <a:rPr lang="en-US" altLang="en-US" sz="1800" b="1" dirty="0">
                <a:solidFill>
                  <a:schemeClr val="bg1"/>
                </a:solidFill>
              </a:rPr>
              <a:t>)</a:t>
            </a:r>
          </a:p>
        </p:txBody>
      </p:sp>
      <p:pic>
        <p:nvPicPr>
          <p:cNvPr id="8" name="Picture 7" descr="A picture containing outdoor, rock, old, stone&#10;&#10;Description automatically generated">
            <a:extLst>
              <a:ext uri="{FF2B5EF4-FFF2-40B4-BE49-F238E27FC236}">
                <a16:creationId xmlns:a16="http://schemas.microsoft.com/office/drawing/2014/main" id="{7F1E2752-0DF7-7943-8BFF-57BDDE310D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476" y="323873"/>
            <a:ext cx="8359048" cy="5550408"/>
          </a:xfrm>
          <a:prstGeom prst="rect">
            <a:avLst/>
          </a:prstGeom>
          <a:ln w="12700">
            <a:solidFill>
              <a:srgbClr val="FFFF00"/>
            </a:solidFill>
          </a:ln>
          <a:effectLst>
            <a:outerShdw blurRad="50800" dist="38100" dir="2700000" algn="tl" rotWithShape="0">
              <a:prstClr val="black">
                <a:alpha val="40000"/>
              </a:prstClr>
            </a:outerShdw>
          </a:effectLst>
        </p:spPr>
      </p:pic>
      <p:sp>
        <p:nvSpPr>
          <p:cNvPr id="10" name="Rectangle 9">
            <a:extLst>
              <a:ext uri="{FF2B5EF4-FFF2-40B4-BE49-F238E27FC236}">
                <a16:creationId xmlns:a16="http://schemas.microsoft.com/office/drawing/2014/main" id="{829A8220-EBB6-4E42-95EA-D5D228B239C0}"/>
              </a:ext>
            </a:extLst>
          </p:cNvPr>
          <p:cNvSpPr/>
          <p:nvPr/>
        </p:nvSpPr>
        <p:spPr>
          <a:xfrm>
            <a:off x="1963641" y="5855732"/>
            <a:ext cx="5404043" cy="923330"/>
          </a:xfrm>
          <a:prstGeom prst="rect">
            <a:avLst/>
          </a:prstGeom>
        </p:spPr>
        <p:txBody>
          <a:bodyPr wrap="none">
            <a:spAutoFit/>
          </a:bodyPr>
          <a:lstStyle/>
          <a:p>
            <a:pPr algn="ctr"/>
            <a:r>
              <a:rPr lang="en-US" b="1" dirty="0" err="1">
                <a:solidFill>
                  <a:srgbClr val="FFFF00"/>
                </a:solidFill>
              </a:rPr>
              <a:t>Göbekli</a:t>
            </a:r>
            <a:r>
              <a:rPr lang="en-US" b="1" dirty="0">
                <a:solidFill>
                  <a:srgbClr val="FFFF00"/>
                </a:solidFill>
              </a:rPr>
              <a:t> </a:t>
            </a:r>
            <a:r>
              <a:rPr lang="en-US" b="1" dirty="0" err="1">
                <a:solidFill>
                  <a:srgbClr val="FFFF00"/>
                </a:solidFill>
              </a:rPr>
              <a:t>Tepe</a:t>
            </a:r>
            <a:endParaRPr lang="en-US" b="1" dirty="0">
              <a:solidFill>
                <a:srgbClr val="FFFF00"/>
              </a:solidFill>
            </a:endParaRPr>
          </a:p>
          <a:p>
            <a:pPr algn="ctr"/>
            <a:r>
              <a:rPr lang="en-US" b="1" dirty="0">
                <a:solidFill>
                  <a:srgbClr val="FFFF00"/>
                </a:solidFill>
              </a:rPr>
              <a:t>Settled by people from Ukraine and </a:t>
            </a:r>
            <a:r>
              <a:rPr lang="en-US" b="1" dirty="0" err="1">
                <a:solidFill>
                  <a:srgbClr val="FFFF00"/>
                </a:solidFill>
              </a:rPr>
              <a:t>Kazahkstan</a:t>
            </a:r>
            <a:endParaRPr lang="en-US" b="1" dirty="0">
              <a:solidFill>
                <a:srgbClr val="FFFF00"/>
              </a:solidFill>
            </a:endParaRPr>
          </a:p>
          <a:p>
            <a:pPr algn="ctr"/>
            <a:r>
              <a:rPr lang="en-US" b="1" dirty="0">
                <a:solidFill>
                  <a:srgbClr val="FFFF00"/>
                </a:solidFill>
              </a:rPr>
              <a:t>during the Younger Dryas Event</a:t>
            </a:r>
            <a:endParaRPr lang="en-US" dirty="0">
              <a:solidFill>
                <a:srgbClr val="FFFF00"/>
              </a:solidFill>
            </a:endParaRPr>
          </a:p>
        </p:txBody>
      </p:sp>
    </p:spTree>
    <p:extLst>
      <p:ext uri="{BB962C8B-B14F-4D97-AF65-F5344CB8AC3E}">
        <p14:creationId xmlns:p14="http://schemas.microsoft.com/office/powerpoint/2010/main" val="2469280005"/>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9" name="Text Box 3"/>
          <p:cNvSpPr txBox="1">
            <a:spLocks noChangeArrowheads="1"/>
          </p:cNvSpPr>
          <p:nvPr/>
        </p:nvSpPr>
        <p:spPr bwMode="auto">
          <a:xfrm>
            <a:off x="2595563" y="533400"/>
            <a:ext cx="4140200" cy="5238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chemeClr val="bg1"/>
                </a:solidFill>
                <a:latin typeface="Book Antiqua" panose="02040602050305030304" pitchFamily="18" charset="0"/>
              </a:rPr>
              <a:t>Close up on than period</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62175"/>
            <a:ext cx="9144000" cy="2533650"/>
          </a:xfrm>
          <a:prstGeom prst="rect">
            <a:avLst/>
          </a:prstGeom>
        </p:spPr>
      </p:pic>
      <p:sp>
        <p:nvSpPr>
          <p:cNvPr id="6" name="Text Box 3"/>
          <p:cNvSpPr txBox="1">
            <a:spLocks noChangeArrowheads="1"/>
          </p:cNvSpPr>
          <p:nvPr/>
        </p:nvSpPr>
        <p:spPr bwMode="auto">
          <a:xfrm>
            <a:off x="2226142" y="5186916"/>
            <a:ext cx="3027495" cy="646331"/>
          </a:xfrm>
          <a:prstGeom prst="rect">
            <a:avLst/>
          </a:prstGeom>
          <a:solidFill>
            <a:schemeClr val="tx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dirty="0">
                <a:solidFill>
                  <a:schemeClr val="bg1"/>
                </a:solidFill>
              </a:rPr>
              <a:t>YOUNGER DRYAS EVENT</a:t>
            </a:r>
          </a:p>
          <a:p>
            <a:pPr algn="ctr" eaLnBrk="1" hangingPunct="1">
              <a:spcBef>
                <a:spcPct val="0"/>
              </a:spcBef>
              <a:buNone/>
            </a:pPr>
            <a:r>
              <a:rPr lang="en-US" altLang="en-US" sz="1800" b="1" dirty="0">
                <a:solidFill>
                  <a:schemeClr val="bg1"/>
                </a:solidFill>
              </a:rPr>
              <a:t>(</a:t>
            </a:r>
            <a:r>
              <a:rPr lang="en-US" sz="1800" b="1" dirty="0" err="1">
                <a:solidFill>
                  <a:schemeClr val="bg1"/>
                </a:solidFill>
              </a:rPr>
              <a:t>Göbekli</a:t>
            </a:r>
            <a:r>
              <a:rPr lang="en-US" sz="1800" b="1" dirty="0">
                <a:solidFill>
                  <a:schemeClr val="bg1"/>
                </a:solidFill>
              </a:rPr>
              <a:t> </a:t>
            </a:r>
            <a:r>
              <a:rPr lang="en-US" sz="1800" b="1" dirty="0" err="1">
                <a:solidFill>
                  <a:schemeClr val="bg1"/>
                </a:solidFill>
              </a:rPr>
              <a:t>Tepe</a:t>
            </a:r>
            <a:r>
              <a:rPr lang="en-US" altLang="en-US" sz="1800" b="1" dirty="0">
                <a:solidFill>
                  <a:schemeClr val="bg1"/>
                </a:solidFill>
              </a:rPr>
              <a:t>)</a:t>
            </a:r>
          </a:p>
        </p:txBody>
      </p:sp>
      <p:sp>
        <p:nvSpPr>
          <p:cNvPr id="7" name="Rectangle 6"/>
          <p:cNvSpPr/>
          <p:nvPr/>
        </p:nvSpPr>
        <p:spPr bwMode="auto">
          <a:xfrm>
            <a:off x="3352800" y="4264687"/>
            <a:ext cx="914400" cy="43113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bg1"/>
              </a:solidFill>
              <a:effectLst/>
              <a:latin typeface="Arial" charset="0"/>
            </a:endParaRPr>
          </a:p>
        </p:txBody>
      </p:sp>
      <p:sp>
        <p:nvSpPr>
          <p:cNvPr id="4" name="Rounded Rectangle 4"/>
          <p:cNvSpPr>
            <a:spLocks noChangeArrowheads="1"/>
          </p:cNvSpPr>
          <p:nvPr/>
        </p:nvSpPr>
        <p:spPr bwMode="auto">
          <a:xfrm>
            <a:off x="3276600" y="1581678"/>
            <a:ext cx="926570" cy="3467100"/>
          </a:xfrm>
          <a:prstGeom prst="roundRect">
            <a:avLst>
              <a:gd name="adj" fmla="val 16667"/>
            </a:avLst>
          </a:prstGeom>
          <a:noFill/>
          <a:ln w="50800" algn="ctr">
            <a:solidFill>
              <a:srgbClr val="FFFF00"/>
            </a:solidFill>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chemeClr val="bg1"/>
              </a:solidFill>
            </a:endParaRPr>
          </a:p>
        </p:txBody>
      </p:sp>
      <p:cxnSp>
        <p:nvCxnSpPr>
          <p:cNvPr id="5" name="Straight Arrow Connector 4"/>
          <p:cNvCxnSpPr/>
          <p:nvPr/>
        </p:nvCxnSpPr>
        <p:spPr bwMode="auto">
          <a:xfrm flipH="1" flipV="1">
            <a:off x="5486400" y="3429000"/>
            <a:ext cx="533400" cy="1981200"/>
          </a:xfrm>
          <a:prstGeom prst="straightConnector1">
            <a:avLst/>
          </a:prstGeom>
          <a:solidFill>
            <a:schemeClr val="accent1"/>
          </a:solidFill>
          <a:ln w="63500" cap="flat" cmpd="sng" algn="ctr">
            <a:solidFill>
              <a:srgbClr val="FFFF00"/>
            </a:solidFill>
            <a:prstDash val="solid"/>
            <a:round/>
            <a:headEnd type="none" w="med" len="med"/>
            <a:tailEnd type="triangle"/>
          </a:ln>
          <a:effectLst>
            <a:outerShdw blurRad="50800" dist="38100" dir="2700000" algn="tl" rotWithShape="0">
              <a:prstClr val="black">
                <a:alpha val="40000"/>
              </a:prstClr>
            </a:outerShdw>
          </a:effectLst>
        </p:spPr>
      </p:cxnSp>
      <p:sp>
        <p:nvSpPr>
          <p:cNvPr id="9" name="Text Box 3"/>
          <p:cNvSpPr txBox="1">
            <a:spLocks noChangeArrowheads="1"/>
          </p:cNvSpPr>
          <p:nvPr/>
        </p:nvSpPr>
        <p:spPr bwMode="auto">
          <a:xfrm>
            <a:off x="5351714" y="5486400"/>
            <a:ext cx="1582486" cy="369332"/>
          </a:xfrm>
          <a:prstGeom prst="rect">
            <a:avLst/>
          </a:prstGeom>
          <a:solidFill>
            <a:schemeClr val="tx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None/>
            </a:pPr>
            <a:r>
              <a:rPr lang="en-US" altLang="en-US" sz="1800" b="1" dirty="0">
                <a:solidFill>
                  <a:schemeClr val="bg1"/>
                </a:solidFill>
              </a:rPr>
              <a:t>(</a:t>
            </a:r>
            <a:r>
              <a:rPr lang="en-US" sz="1800" b="1" dirty="0" err="1">
                <a:solidFill>
                  <a:schemeClr val="bg1"/>
                </a:solidFill>
              </a:rPr>
              <a:t>Çatalhöyük</a:t>
            </a:r>
            <a:r>
              <a:rPr lang="en-US" altLang="en-US" sz="1800" b="1" dirty="0">
                <a:solidFill>
                  <a:schemeClr val="bg1"/>
                </a:solidFill>
              </a:rPr>
              <a:t>)</a:t>
            </a:r>
          </a:p>
        </p:txBody>
      </p:sp>
      <p:pic>
        <p:nvPicPr>
          <p:cNvPr id="8" name="Picture 7" descr="Map&#10;&#10;Description automatically generated">
            <a:extLst>
              <a:ext uri="{FF2B5EF4-FFF2-40B4-BE49-F238E27FC236}">
                <a16:creationId xmlns:a16="http://schemas.microsoft.com/office/drawing/2014/main" id="{5927487C-50F5-A942-A34B-1045C34AE0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604" y="583632"/>
            <a:ext cx="7750791" cy="5264079"/>
          </a:xfrm>
          <a:prstGeom prst="rect">
            <a:avLst/>
          </a:prstGeom>
          <a:ln w="12700">
            <a:solidFill>
              <a:srgbClr val="FFFF00"/>
            </a:solidFill>
          </a:ln>
          <a:effectLst>
            <a:outerShdw blurRad="50800" dist="38100" dir="2700000" algn="tl" rotWithShape="0">
              <a:prstClr val="black">
                <a:alpha val="40000"/>
              </a:prstClr>
            </a:outerShdw>
          </a:effectLst>
        </p:spPr>
      </p:pic>
      <p:sp>
        <p:nvSpPr>
          <p:cNvPr id="10" name="Rectangle 9">
            <a:extLst>
              <a:ext uri="{FF2B5EF4-FFF2-40B4-BE49-F238E27FC236}">
                <a16:creationId xmlns:a16="http://schemas.microsoft.com/office/drawing/2014/main" id="{E654FC22-5165-D042-95BB-43B4DFAE0300}"/>
              </a:ext>
            </a:extLst>
          </p:cNvPr>
          <p:cNvSpPr/>
          <p:nvPr/>
        </p:nvSpPr>
        <p:spPr>
          <a:xfrm>
            <a:off x="269172" y="6001172"/>
            <a:ext cx="3578928" cy="646331"/>
          </a:xfrm>
          <a:prstGeom prst="rect">
            <a:avLst/>
          </a:prstGeom>
        </p:spPr>
        <p:txBody>
          <a:bodyPr wrap="none">
            <a:spAutoFit/>
          </a:bodyPr>
          <a:lstStyle/>
          <a:p>
            <a:pPr algn="ctr"/>
            <a:r>
              <a:rPr lang="en-US" b="1" dirty="0" err="1">
                <a:solidFill>
                  <a:srgbClr val="FFFF00"/>
                </a:solidFill>
              </a:rPr>
              <a:t>Çatal</a:t>
            </a:r>
            <a:r>
              <a:rPr lang="en-US" b="1" dirty="0">
                <a:solidFill>
                  <a:srgbClr val="FFFF00"/>
                </a:solidFill>
              </a:rPr>
              <a:t> </a:t>
            </a:r>
            <a:r>
              <a:rPr lang="en-US" b="1" dirty="0" err="1">
                <a:solidFill>
                  <a:srgbClr val="FFFF00"/>
                </a:solidFill>
              </a:rPr>
              <a:t>Höyük</a:t>
            </a:r>
            <a:endParaRPr lang="en-US" b="1" dirty="0">
              <a:solidFill>
                <a:srgbClr val="FFFF00"/>
              </a:solidFill>
            </a:endParaRPr>
          </a:p>
          <a:p>
            <a:pPr algn="ctr"/>
            <a:r>
              <a:rPr lang="en-US" b="1" dirty="0">
                <a:solidFill>
                  <a:srgbClr val="FFFF00"/>
                </a:solidFill>
              </a:rPr>
              <a:t>Settled 8,000 – 9,000 years ago</a:t>
            </a:r>
            <a:endParaRPr lang="en-US" dirty="0">
              <a:solidFill>
                <a:srgbClr val="FFFF00"/>
              </a:solidFill>
            </a:endParaRPr>
          </a:p>
        </p:txBody>
      </p:sp>
    </p:spTree>
    <p:extLst>
      <p:ext uri="{BB962C8B-B14F-4D97-AF65-F5344CB8AC3E}">
        <p14:creationId xmlns:p14="http://schemas.microsoft.com/office/powerpoint/2010/main" val="305454071"/>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9" name="Text Box 3"/>
          <p:cNvSpPr txBox="1">
            <a:spLocks noChangeArrowheads="1"/>
          </p:cNvSpPr>
          <p:nvPr/>
        </p:nvSpPr>
        <p:spPr bwMode="auto">
          <a:xfrm>
            <a:off x="2595563" y="533400"/>
            <a:ext cx="4140200" cy="5238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chemeClr val="bg1"/>
                </a:solidFill>
                <a:latin typeface="Book Antiqua" panose="02040602050305030304" pitchFamily="18" charset="0"/>
              </a:rPr>
              <a:t>Close up on than period</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62175"/>
            <a:ext cx="9144000" cy="2533650"/>
          </a:xfrm>
          <a:prstGeom prst="rect">
            <a:avLst/>
          </a:prstGeom>
        </p:spPr>
      </p:pic>
      <p:sp>
        <p:nvSpPr>
          <p:cNvPr id="7" name="Rectangle 6"/>
          <p:cNvSpPr/>
          <p:nvPr/>
        </p:nvSpPr>
        <p:spPr bwMode="auto">
          <a:xfrm>
            <a:off x="3352800" y="4264687"/>
            <a:ext cx="914400" cy="43113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bg1"/>
              </a:solidFill>
              <a:effectLst/>
              <a:latin typeface="Arial" charset="0"/>
            </a:endParaRPr>
          </a:p>
        </p:txBody>
      </p:sp>
      <p:sp>
        <p:nvSpPr>
          <p:cNvPr id="4" name="Rounded Rectangle 4"/>
          <p:cNvSpPr>
            <a:spLocks noChangeArrowheads="1"/>
          </p:cNvSpPr>
          <p:nvPr/>
        </p:nvSpPr>
        <p:spPr bwMode="auto">
          <a:xfrm>
            <a:off x="3276600" y="1581678"/>
            <a:ext cx="926570" cy="3467100"/>
          </a:xfrm>
          <a:prstGeom prst="roundRect">
            <a:avLst>
              <a:gd name="adj" fmla="val 16667"/>
            </a:avLst>
          </a:prstGeom>
          <a:noFill/>
          <a:ln w="50800" algn="ctr">
            <a:solidFill>
              <a:srgbClr val="FFFF00"/>
            </a:solidFill>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chemeClr val="bg1"/>
              </a:solidFill>
            </a:endParaRPr>
          </a:p>
        </p:txBody>
      </p:sp>
      <p:cxnSp>
        <p:nvCxnSpPr>
          <p:cNvPr id="5" name="Straight Arrow Connector 4"/>
          <p:cNvCxnSpPr/>
          <p:nvPr/>
        </p:nvCxnSpPr>
        <p:spPr bwMode="auto">
          <a:xfrm flipH="1" flipV="1">
            <a:off x="5486400" y="3429000"/>
            <a:ext cx="533400" cy="1981200"/>
          </a:xfrm>
          <a:prstGeom prst="straightConnector1">
            <a:avLst/>
          </a:prstGeom>
          <a:solidFill>
            <a:schemeClr val="accent1"/>
          </a:solidFill>
          <a:ln w="63500" cap="flat" cmpd="sng" algn="ctr">
            <a:solidFill>
              <a:srgbClr val="FFFF00"/>
            </a:solidFill>
            <a:prstDash val="solid"/>
            <a:round/>
            <a:headEnd type="none" w="med" len="med"/>
            <a:tailEnd type="triangle"/>
          </a:ln>
          <a:effectLst>
            <a:outerShdw blurRad="50800" dist="38100" dir="2700000" algn="tl" rotWithShape="0">
              <a:prstClr val="black">
                <a:alpha val="40000"/>
              </a:prstClr>
            </a:outerShdw>
          </a:effectLst>
        </p:spPr>
      </p:cxnSp>
      <p:sp>
        <p:nvSpPr>
          <p:cNvPr id="9" name="Text Box 3"/>
          <p:cNvSpPr txBox="1">
            <a:spLocks noChangeArrowheads="1"/>
          </p:cNvSpPr>
          <p:nvPr/>
        </p:nvSpPr>
        <p:spPr bwMode="auto">
          <a:xfrm>
            <a:off x="5351714" y="5486400"/>
            <a:ext cx="1582486" cy="369332"/>
          </a:xfrm>
          <a:prstGeom prst="rect">
            <a:avLst/>
          </a:prstGeom>
          <a:solidFill>
            <a:schemeClr val="tx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None/>
            </a:pPr>
            <a:r>
              <a:rPr lang="en-US" altLang="en-US" sz="1800" b="1" dirty="0">
                <a:solidFill>
                  <a:schemeClr val="bg1"/>
                </a:solidFill>
              </a:rPr>
              <a:t>(</a:t>
            </a:r>
            <a:r>
              <a:rPr lang="en-US" sz="1800" b="1" dirty="0" err="1">
                <a:solidFill>
                  <a:schemeClr val="bg1"/>
                </a:solidFill>
              </a:rPr>
              <a:t>Çatalhöyük</a:t>
            </a:r>
            <a:r>
              <a:rPr lang="en-US" altLang="en-US" sz="1800" b="1" dirty="0">
                <a:solidFill>
                  <a:schemeClr val="bg1"/>
                </a:solidFill>
              </a:rPr>
              <a:t>)</a:t>
            </a:r>
          </a:p>
        </p:txBody>
      </p:sp>
      <p:pic>
        <p:nvPicPr>
          <p:cNvPr id="11" name="Picture 10" descr="A picture containing building, indoor, ceiling, arch&#10;&#10;Description automatically generated">
            <a:extLst>
              <a:ext uri="{FF2B5EF4-FFF2-40B4-BE49-F238E27FC236}">
                <a16:creationId xmlns:a16="http://schemas.microsoft.com/office/drawing/2014/main" id="{A83A5D07-9937-864B-AC5C-05E49F5F6E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457" y="251487"/>
            <a:ext cx="6032500" cy="4013200"/>
          </a:xfrm>
          <a:prstGeom prst="rect">
            <a:avLst/>
          </a:prstGeom>
          <a:ln w="12700">
            <a:solidFill>
              <a:schemeClr val="tx1"/>
            </a:solidFill>
          </a:ln>
          <a:effectLst>
            <a:outerShdw blurRad="50800" dist="38100" dir="2700000" algn="tl" rotWithShape="0">
              <a:prstClr val="black">
                <a:alpha val="40000"/>
              </a:prstClr>
            </a:outerShdw>
          </a:effectLst>
        </p:spPr>
      </p:pic>
      <p:sp>
        <p:nvSpPr>
          <p:cNvPr id="12" name="Rectangle 11">
            <a:extLst>
              <a:ext uri="{FF2B5EF4-FFF2-40B4-BE49-F238E27FC236}">
                <a16:creationId xmlns:a16="http://schemas.microsoft.com/office/drawing/2014/main" id="{1E943D8E-483B-4842-9420-FEB0F501AFE2}"/>
              </a:ext>
            </a:extLst>
          </p:cNvPr>
          <p:cNvSpPr/>
          <p:nvPr/>
        </p:nvSpPr>
        <p:spPr>
          <a:xfrm>
            <a:off x="269172" y="6001172"/>
            <a:ext cx="3578928" cy="646331"/>
          </a:xfrm>
          <a:prstGeom prst="rect">
            <a:avLst/>
          </a:prstGeom>
        </p:spPr>
        <p:txBody>
          <a:bodyPr wrap="none">
            <a:spAutoFit/>
          </a:bodyPr>
          <a:lstStyle/>
          <a:p>
            <a:pPr algn="ctr"/>
            <a:r>
              <a:rPr lang="en-US" b="1" dirty="0" err="1">
                <a:solidFill>
                  <a:srgbClr val="FFFF00"/>
                </a:solidFill>
              </a:rPr>
              <a:t>Çatal</a:t>
            </a:r>
            <a:r>
              <a:rPr lang="en-US" b="1" dirty="0">
                <a:solidFill>
                  <a:srgbClr val="FFFF00"/>
                </a:solidFill>
              </a:rPr>
              <a:t> </a:t>
            </a:r>
            <a:r>
              <a:rPr lang="en-US" b="1" dirty="0" err="1">
                <a:solidFill>
                  <a:srgbClr val="FFFF00"/>
                </a:solidFill>
              </a:rPr>
              <a:t>Höyük</a:t>
            </a:r>
            <a:endParaRPr lang="en-US" b="1" dirty="0">
              <a:solidFill>
                <a:srgbClr val="FFFF00"/>
              </a:solidFill>
            </a:endParaRPr>
          </a:p>
          <a:p>
            <a:pPr algn="ctr"/>
            <a:r>
              <a:rPr lang="en-US" b="1" dirty="0">
                <a:solidFill>
                  <a:srgbClr val="FFFF00"/>
                </a:solidFill>
              </a:rPr>
              <a:t>Settled 8,000 – 9,000 years ago</a:t>
            </a:r>
            <a:endParaRPr lang="en-US" dirty="0">
              <a:solidFill>
                <a:srgbClr val="FFFF00"/>
              </a:solidFill>
            </a:endParaRPr>
          </a:p>
        </p:txBody>
      </p:sp>
      <p:pic>
        <p:nvPicPr>
          <p:cNvPr id="8" name="Picture 7" descr="A picture containing indoor&#10;&#10;Description automatically generated">
            <a:extLst>
              <a:ext uri="{FF2B5EF4-FFF2-40B4-BE49-F238E27FC236}">
                <a16:creationId xmlns:a16="http://schemas.microsoft.com/office/drawing/2014/main" id="{4D5D5F2F-AD1B-D741-B215-B641E36A53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8600" y="3234002"/>
            <a:ext cx="4914900" cy="3276600"/>
          </a:xfrm>
          <a:prstGeom prst="rect">
            <a:avLst/>
          </a:prstGeom>
          <a:ln w="12700">
            <a:solidFill>
              <a:srgbClr val="FFFF00"/>
            </a:solidFill>
          </a:ln>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3330200264"/>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ext Box 2"/>
          <p:cNvSpPr txBox="1">
            <a:spLocks noChangeArrowheads="1"/>
          </p:cNvSpPr>
          <p:nvPr/>
        </p:nvSpPr>
        <p:spPr bwMode="auto">
          <a:xfrm>
            <a:off x="533400" y="609600"/>
            <a:ext cx="8118475"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solidFill>
                  <a:schemeClr val="bg1"/>
                </a:solidFill>
                <a:latin typeface="Book Antiqua" panose="02040602050305030304" pitchFamily="18" charset="0"/>
              </a:rPr>
              <a:t>AFTER THE END OF THE LGM, WORLD BEGAN TO WARM UP.</a:t>
            </a:r>
          </a:p>
          <a:p>
            <a:pPr eaLnBrk="1" hangingPunct="1">
              <a:spcBef>
                <a:spcPct val="0"/>
              </a:spcBef>
              <a:buFontTx/>
              <a:buNone/>
            </a:pPr>
            <a:endParaRPr lang="en-US" altLang="en-US" sz="2000" b="1">
              <a:solidFill>
                <a:schemeClr val="bg1"/>
              </a:solidFill>
              <a:latin typeface="Book Antiqua" panose="02040602050305030304" pitchFamily="18" charset="0"/>
            </a:endParaRPr>
          </a:p>
          <a:p>
            <a:pPr eaLnBrk="1" hangingPunct="1">
              <a:spcBef>
                <a:spcPct val="0"/>
              </a:spcBef>
              <a:buFontTx/>
              <a:buAutoNum type="arabicPeriod"/>
            </a:pPr>
            <a:r>
              <a:rPr lang="en-US" altLang="en-US" sz="2000" b="1">
                <a:solidFill>
                  <a:srgbClr val="FFFF00"/>
                </a:solidFill>
                <a:latin typeface="Book Antiqua" panose="02040602050305030304" pitchFamily="18" charset="0"/>
              </a:rPr>
              <a:t>Lawrencian Ice Sheet covering North America in two miles of ice</a:t>
            </a:r>
          </a:p>
          <a:p>
            <a:pPr eaLnBrk="1" hangingPunct="1">
              <a:spcBef>
                <a:spcPct val="0"/>
              </a:spcBef>
              <a:buFontTx/>
              <a:buNone/>
            </a:pPr>
            <a:r>
              <a:rPr lang="en-US" altLang="en-US" sz="2000" b="1">
                <a:solidFill>
                  <a:srgbClr val="FFFF00"/>
                </a:solidFill>
                <a:latin typeface="Book Antiqua" panose="02040602050305030304" pitchFamily="18" charset="0"/>
              </a:rPr>
              <a:t>     began to melt.</a:t>
            </a:r>
          </a:p>
          <a:p>
            <a:pPr eaLnBrk="1" hangingPunct="1">
              <a:spcBef>
                <a:spcPct val="0"/>
              </a:spcBef>
              <a:buFontTx/>
              <a:buNone/>
            </a:pPr>
            <a:endParaRPr lang="en-US" altLang="en-US" sz="2000" b="1">
              <a:solidFill>
                <a:schemeClr val="bg1"/>
              </a:solidFill>
              <a:latin typeface="Book Antiqua" panose="02040602050305030304" pitchFamily="18" charset="0"/>
            </a:endParaRP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3" descr="NAIce_21_17k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914400"/>
            <a:ext cx="5915025"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79" name="Text Box 4"/>
          <p:cNvSpPr txBox="1">
            <a:spLocks noChangeArrowheads="1"/>
          </p:cNvSpPr>
          <p:nvPr/>
        </p:nvSpPr>
        <p:spPr bwMode="auto">
          <a:xfrm>
            <a:off x="304800" y="152400"/>
            <a:ext cx="86121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chemeClr val="bg1"/>
                </a:solidFill>
                <a:latin typeface="Book Antiqua" panose="02040602050305030304" pitchFamily="18" charset="0"/>
              </a:rPr>
              <a:t>~20,000 years BP:  Ice covers most of North America</a:t>
            </a:r>
          </a:p>
        </p:txBody>
      </p:sp>
      <p:sp>
        <p:nvSpPr>
          <p:cNvPr id="152580" name="TextBox 3"/>
          <p:cNvSpPr txBox="1">
            <a:spLocks noChangeArrowheads="1"/>
          </p:cNvSpPr>
          <p:nvPr/>
        </p:nvSpPr>
        <p:spPr bwMode="auto">
          <a:xfrm>
            <a:off x="1639644" y="6397823"/>
            <a:ext cx="616316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400" dirty="0">
                <a:solidFill>
                  <a:schemeClr val="bg1"/>
                </a:solidFill>
              </a:rPr>
              <a:t>(Graphic provided by P. Mayewski, UNH Climate Change Research Center)</a:t>
            </a:r>
          </a:p>
        </p:txBody>
      </p:sp>
      <p:sp>
        <p:nvSpPr>
          <p:cNvPr id="2" name="TextBox 1">
            <a:extLst>
              <a:ext uri="{FF2B5EF4-FFF2-40B4-BE49-F238E27FC236}">
                <a16:creationId xmlns:a16="http://schemas.microsoft.com/office/drawing/2014/main" id="{E85D4FD3-B6C9-F8FA-4259-DA60DC52A07A}"/>
              </a:ext>
            </a:extLst>
          </p:cNvPr>
          <p:cNvSpPr txBox="1"/>
          <p:nvPr/>
        </p:nvSpPr>
        <p:spPr>
          <a:xfrm>
            <a:off x="1905000" y="5600887"/>
            <a:ext cx="1861407" cy="400110"/>
          </a:xfrm>
          <a:prstGeom prst="rect">
            <a:avLst/>
          </a:prstGeom>
          <a:solidFill>
            <a:schemeClr val="bg1"/>
          </a:solidFill>
          <a:ln w="19050">
            <a:solidFill>
              <a:schemeClr val="tx1"/>
            </a:solidFill>
          </a:ln>
          <a:effectLst>
            <a:outerShdw blurRad="50800" dist="38100" dir="2700000" algn="tl" rotWithShape="0">
              <a:prstClr val="black">
                <a:alpha val="40000"/>
              </a:prstClr>
            </a:outerShdw>
          </a:effectLst>
        </p:spPr>
        <p:txBody>
          <a:bodyPr wrap="none" rtlCol="0">
            <a:spAutoFit/>
          </a:bodyPr>
          <a:lstStyle/>
          <a:p>
            <a:r>
              <a:rPr lang="en-US" sz="2000" b="1" dirty="0">
                <a:solidFill>
                  <a:schemeClr val="tx1"/>
                </a:solidFill>
              </a:rPr>
              <a:t>   21 – 17 Ka.  </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2" descr="NAIce_14ka"/>
          <p:cNvPicPr>
            <a:picLocks noChangeAspect="1" noChangeArrowheads="1"/>
          </p:cNvPicPr>
          <p:nvPr/>
        </p:nvPicPr>
        <p:blipFill>
          <a:blip r:embed="rId2">
            <a:extLst>
              <a:ext uri="{28A0092B-C50C-407E-A947-70E740481C1C}">
                <a14:useLocalDpi xmlns:a14="http://schemas.microsoft.com/office/drawing/2010/main" val="0"/>
              </a:ext>
            </a:extLst>
          </a:blip>
          <a:srcRect l="2667"/>
          <a:stretch>
            <a:fillRect/>
          </a:stretch>
        </p:blipFill>
        <p:spPr bwMode="auto">
          <a:xfrm>
            <a:off x="1787525" y="1143000"/>
            <a:ext cx="5603875"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03" name="Text Box 3"/>
          <p:cNvSpPr txBox="1">
            <a:spLocks noChangeArrowheads="1"/>
          </p:cNvSpPr>
          <p:nvPr/>
        </p:nvSpPr>
        <p:spPr bwMode="auto">
          <a:xfrm>
            <a:off x="457200" y="152400"/>
            <a:ext cx="82296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chemeClr val="bg1"/>
                </a:solidFill>
                <a:latin typeface="Book Antiqua" panose="02040602050305030304" pitchFamily="18" charset="0"/>
              </a:rPr>
              <a:t>~14,000 years BP:  North American ice sheet breaking up</a:t>
            </a:r>
          </a:p>
        </p:txBody>
      </p:sp>
      <p:sp>
        <p:nvSpPr>
          <p:cNvPr id="2" name="TextBox 3">
            <a:extLst>
              <a:ext uri="{FF2B5EF4-FFF2-40B4-BE49-F238E27FC236}">
                <a16:creationId xmlns:a16="http://schemas.microsoft.com/office/drawing/2014/main" id="{57978174-C08D-12D5-4446-E242A23F4278}"/>
              </a:ext>
            </a:extLst>
          </p:cNvPr>
          <p:cNvSpPr txBox="1">
            <a:spLocks noChangeArrowheads="1"/>
          </p:cNvSpPr>
          <p:nvPr/>
        </p:nvSpPr>
        <p:spPr bwMode="auto">
          <a:xfrm>
            <a:off x="1639644" y="6397823"/>
            <a:ext cx="616316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400" dirty="0">
                <a:solidFill>
                  <a:schemeClr val="bg1"/>
                </a:solidFill>
              </a:rPr>
              <a:t>(Graphic provided by P. Mayewski, UNH Climate Change Research Center)</a:t>
            </a:r>
          </a:p>
        </p:txBody>
      </p:sp>
      <p:sp>
        <p:nvSpPr>
          <p:cNvPr id="4" name="TextBox 3">
            <a:extLst>
              <a:ext uri="{FF2B5EF4-FFF2-40B4-BE49-F238E27FC236}">
                <a16:creationId xmlns:a16="http://schemas.microsoft.com/office/drawing/2014/main" id="{06335762-1207-1A36-DE37-6B1A4D41E80A}"/>
              </a:ext>
            </a:extLst>
          </p:cNvPr>
          <p:cNvSpPr txBox="1"/>
          <p:nvPr/>
        </p:nvSpPr>
        <p:spPr>
          <a:xfrm>
            <a:off x="2057400" y="5715000"/>
            <a:ext cx="1503938" cy="400110"/>
          </a:xfrm>
          <a:prstGeom prst="rect">
            <a:avLst/>
          </a:prstGeom>
          <a:solidFill>
            <a:schemeClr val="bg1"/>
          </a:solidFill>
          <a:ln w="19050">
            <a:solidFill>
              <a:schemeClr val="tx1"/>
            </a:solidFill>
          </a:ln>
          <a:effectLst>
            <a:outerShdw blurRad="50800" dist="38100" dir="2700000" algn="tl" rotWithShape="0">
              <a:prstClr val="black">
                <a:alpha val="40000"/>
              </a:prstClr>
            </a:outerShdw>
          </a:effectLst>
        </p:spPr>
        <p:txBody>
          <a:bodyPr wrap="none" rtlCol="0">
            <a:spAutoFit/>
          </a:bodyPr>
          <a:lstStyle/>
          <a:p>
            <a:r>
              <a:rPr lang="en-US" sz="2000" b="1" dirty="0">
                <a:solidFill>
                  <a:schemeClr val="tx1"/>
                </a:solidFill>
              </a:rPr>
              <a:t>     14 Ka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381000"/>
            <a:ext cx="2743200" cy="2518172"/>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7000" y="1371600"/>
            <a:ext cx="6207922" cy="3962400"/>
          </a:xfrm>
          <a:prstGeom prst="rect">
            <a:avLst/>
          </a:prstGeom>
          <a:ln w="38100">
            <a:solidFill>
              <a:srgbClr val="FFFF00"/>
            </a:solidFill>
          </a:ln>
          <a:effectLst>
            <a:outerShdw blurRad="50800" dist="38100" dir="8100000" algn="tr" rotWithShape="0">
              <a:prstClr val="black">
                <a:alpha val="40000"/>
              </a:prstClr>
            </a:outerShdw>
          </a:effectLst>
        </p:spPr>
      </p:pic>
      <p:sp>
        <p:nvSpPr>
          <p:cNvPr id="3" name="TextBox 2">
            <a:extLst>
              <a:ext uri="{FF2B5EF4-FFF2-40B4-BE49-F238E27FC236}">
                <a16:creationId xmlns:a16="http://schemas.microsoft.com/office/drawing/2014/main" id="{A062BE8E-EEE5-C5C7-BDFB-A5677E1B5E02}"/>
              </a:ext>
            </a:extLst>
          </p:cNvPr>
          <p:cNvSpPr txBox="1"/>
          <p:nvPr/>
        </p:nvSpPr>
        <p:spPr>
          <a:xfrm>
            <a:off x="571500" y="5715000"/>
            <a:ext cx="8001000" cy="954107"/>
          </a:xfrm>
          <a:prstGeom prst="rect">
            <a:avLst/>
          </a:prstGeom>
          <a:noFill/>
        </p:spPr>
        <p:txBody>
          <a:bodyPr wrap="square" rtlCol="0">
            <a:spAutoFit/>
          </a:bodyPr>
          <a:lstStyle/>
          <a:p>
            <a:r>
              <a:rPr lang="en-US" sz="1400" dirty="0"/>
              <a:t>Steffen, W., J. </a:t>
            </a:r>
            <a:r>
              <a:rPr lang="en-US" sz="1400" dirty="0" err="1"/>
              <a:t>Rockström</a:t>
            </a:r>
            <a:r>
              <a:rPr lang="en-US" sz="1400" dirty="0"/>
              <a:t>, K. Richardson, T. </a:t>
            </a:r>
            <a:r>
              <a:rPr lang="en-US" sz="1400" dirty="0" err="1"/>
              <a:t>Lenton</a:t>
            </a:r>
            <a:r>
              <a:rPr lang="en-US" sz="1400" dirty="0"/>
              <a:t>, C. </a:t>
            </a:r>
            <a:r>
              <a:rPr lang="en-US" sz="1400" dirty="0" err="1"/>
              <a:t>Folke</a:t>
            </a:r>
            <a:r>
              <a:rPr lang="en-US" sz="1400" dirty="0"/>
              <a:t>, D. </a:t>
            </a:r>
            <a:r>
              <a:rPr lang="en-US" sz="1400" dirty="0" err="1"/>
              <a:t>Liverman</a:t>
            </a:r>
            <a:r>
              <a:rPr lang="en-US" sz="1400" dirty="0"/>
              <a:t>, C. </a:t>
            </a:r>
            <a:r>
              <a:rPr lang="en-US" sz="1400" dirty="0" err="1"/>
              <a:t>Summerhayes</a:t>
            </a:r>
            <a:r>
              <a:rPr lang="en-US" sz="1400" dirty="0"/>
              <a:t>, A. </a:t>
            </a:r>
            <a:r>
              <a:rPr lang="en-US" sz="1400" dirty="0" err="1"/>
              <a:t>Barnosky</a:t>
            </a:r>
            <a:r>
              <a:rPr lang="en-US" sz="1400" dirty="0"/>
              <a:t>, S. Cornell, M. Crucifix, J. </a:t>
            </a:r>
            <a:r>
              <a:rPr lang="en-US" sz="1400" dirty="0" err="1"/>
              <a:t>Donges</a:t>
            </a:r>
            <a:r>
              <a:rPr lang="en-US" sz="1400" dirty="0"/>
              <a:t>, I. </a:t>
            </a:r>
            <a:r>
              <a:rPr lang="en-US" sz="1400" dirty="0" err="1"/>
              <a:t>Fetzer</a:t>
            </a:r>
            <a:r>
              <a:rPr lang="en-US" sz="1400" dirty="0"/>
              <a:t>, S. Lade, M. </a:t>
            </a:r>
            <a:r>
              <a:rPr lang="en-US" sz="1400" dirty="0" err="1"/>
              <a:t>Scheffer</a:t>
            </a:r>
            <a:r>
              <a:rPr lang="en-US" sz="1400" dirty="0"/>
              <a:t>, R. </a:t>
            </a:r>
            <a:r>
              <a:rPr lang="en-US" sz="1400" dirty="0" err="1"/>
              <a:t>Winkelmann</a:t>
            </a:r>
            <a:r>
              <a:rPr lang="en-US" sz="1400" dirty="0"/>
              <a:t>, and H. </a:t>
            </a:r>
            <a:r>
              <a:rPr lang="en-US" sz="1400" dirty="0" err="1"/>
              <a:t>Schellnhuber</a:t>
            </a:r>
            <a:r>
              <a:rPr lang="en-US" sz="1400" dirty="0"/>
              <a:t>, 2018:  Trajectories of the Earth System in the Anthropocene, </a:t>
            </a:r>
            <a:r>
              <a:rPr lang="en-US" sz="1400" i="1" dirty="0"/>
              <a:t>Proceedings of the National Academy of Sciences</a:t>
            </a:r>
            <a:r>
              <a:rPr lang="en-US" sz="1400" dirty="0"/>
              <a:t>, </a:t>
            </a:r>
            <a:r>
              <a:rPr lang="en-US" sz="1400" b="1" dirty="0"/>
              <a:t>115</a:t>
            </a:r>
            <a:r>
              <a:rPr lang="en-US" sz="1400" dirty="0"/>
              <a:t> (33), 8252–8259, doi:10.1073/pnas.1810141115</a:t>
            </a:r>
          </a:p>
        </p:txBody>
      </p:sp>
    </p:spTree>
    <p:extLst>
      <p:ext uri="{BB962C8B-B14F-4D97-AF65-F5344CB8AC3E}">
        <p14:creationId xmlns:p14="http://schemas.microsoft.com/office/powerpoint/2010/main" val="12723100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 descr="eccentr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8036" y="1917724"/>
            <a:ext cx="6324600" cy="4581525"/>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17411" name="Text Box 5"/>
          <p:cNvSpPr txBox="1">
            <a:spLocks noChangeArrowheads="1"/>
          </p:cNvSpPr>
          <p:nvPr/>
        </p:nvSpPr>
        <p:spPr bwMode="auto">
          <a:xfrm>
            <a:off x="457200" y="1447800"/>
            <a:ext cx="83740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AutoNum type="arabicPeriod"/>
            </a:pPr>
            <a:r>
              <a:rPr lang="en-US" altLang="en-US" sz="2400" b="1">
                <a:solidFill>
                  <a:schemeClr val="bg1"/>
                </a:solidFill>
                <a:latin typeface="Book Antiqua" panose="02040602050305030304" pitchFamily="18" charset="0"/>
              </a:rPr>
              <a:t>Variations in the shape of the Earth’s orbit (eccentricity)</a:t>
            </a:r>
          </a:p>
        </p:txBody>
      </p:sp>
      <p:sp>
        <p:nvSpPr>
          <p:cNvPr id="17412" name="Text Box 1027"/>
          <p:cNvSpPr txBox="1">
            <a:spLocks noChangeArrowheads="1"/>
          </p:cNvSpPr>
          <p:nvPr/>
        </p:nvSpPr>
        <p:spPr bwMode="auto">
          <a:xfrm>
            <a:off x="1676400" y="609600"/>
            <a:ext cx="6096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600" b="1">
                <a:solidFill>
                  <a:schemeClr val="bg1"/>
                </a:solidFill>
                <a:latin typeface="Book Antiqua" panose="02040602050305030304" pitchFamily="18" charset="0"/>
              </a:rPr>
              <a:t>MILANKOVITCH CYCLES</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Text Box 2"/>
          <p:cNvSpPr txBox="1">
            <a:spLocks noChangeArrowheads="1"/>
          </p:cNvSpPr>
          <p:nvPr/>
        </p:nvSpPr>
        <p:spPr bwMode="auto">
          <a:xfrm>
            <a:off x="533400" y="609600"/>
            <a:ext cx="8199438"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dirty="0">
                <a:solidFill>
                  <a:schemeClr val="bg1"/>
                </a:solidFill>
                <a:latin typeface="Book Antiqua" panose="02040602050305030304" pitchFamily="18" charset="0"/>
              </a:rPr>
              <a:t>AFTER THE END OF THE LGM, WORLD BEGAN TO WARM UP.</a:t>
            </a:r>
          </a:p>
          <a:p>
            <a:pPr eaLnBrk="1" hangingPunct="1">
              <a:spcBef>
                <a:spcPct val="0"/>
              </a:spcBef>
              <a:buFontTx/>
              <a:buNone/>
            </a:pPr>
            <a:endParaRPr lang="en-US" altLang="en-US" sz="2000" b="1" dirty="0">
              <a:solidFill>
                <a:schemeClr val="bg1"/>
              </a:solidFill>
              <a:latin typeface="Book Antiqua" panose="02040602050305030304" pitchFamily="18" charset="0"/>
            </a:endParaRPr>
          </a:p>
          <a:p>
            <a:pPr eaLnBrk="1" hangingPunct="1">
              <a:spcBef>
                <a:spcPct val="0"/>
              </a:spcBef>
              <a:buFontTx/>
              <a:buAutoNum type="arabicPeriod"/>
            </a:pPr>
            <a:r>
              <a:rPr lang="en-US" altLang="en-US" sz="2000" b="1" dirty="0">
                <a:solidFill>
                  <a:schemeClr val="bg1"/>
                </a:solidFill>
                <a:latin typeface="Book Antiqua" panose="02040602050305030304" pitchFamily="18" charset="0"/>
              </a:rPr>
              <a:t>Lawrencian Ice Sheet covering North America in two miles of ice</a:t>
            </a:r>
          </a:p>
          <a:p>
            <a:pPr eaLnBrk="1" hangingPunct="1">
              <a:spcBef>
                <a:spcPct val="0"/>
              </a:spcBef>
              <a:buFontTx/>
              <a:buNone/>
            </a:pPr>
            <a:r>
              <a:rPr lang="en-US" altLang="en-US" sz="2000" b="1" dirty="0">
                <a:solidFill>
                  <a:schemeClr val="bg1"/>
                </a:solidFill>
                <a:latin typeface="Book Antiqua" panose="02040602050305030304" pitchFamily="18" charset="0"/>
              </a:rPr>
              <a:t>     began to melt.</a:t>
            </a:r>
          </a:p>
          <a:p>
            <a:pPr eaLnBrk="1" hangingPunct="1">
              <a:spcBef>
                <a:spcPct val="0"/>
              </a:spcBef>
              <a:buFontTx/>
              <a:buNone/>
            </a:pPr>
            <a:endParaRPr lang="en-US" altLang="en-US" sz="2000" b="1" dirty="0">
              <a:solidFill>
                <a:schemeClr val="bg1"/>
              </a:solidFill>
              <a:latin typeface="Book Antiqua" panose="02040602050305030304" pitchFamily="18" charset="0"/>
            </a:endParaRPr>
          </a:p>
          <a:p>
            <a:pPr eaLnBrk="1" hangingPunct="1">
              <a:spcBef>
                <a:spcPct val="0"/>
              </a:spcBef>
              <a:buFontTx/>
              <a:buAutoNum type="arabicPeriod" startAt="2"/>
            </a:pPr>
            <a:r>
              <a:rPr lang="en-US" altLang="en-US" sz="2000" b="1" dirty="0">
                <a:solidFill>
                  <a:srgbClr val="FFFF00"/>
                </a:solidFill>
                <a:latin typeface="Book Antiqua" panose="02040602050305030304" pitchFamily="18" charset="0"/>
              </a:rPr>
              <a:t>Global temperature continued to increase until about 12,900 years</a:t>
            </a:r>
          </a:p>
          <a:p>
            <a:pPr eaLnBrk="1" hangingPunct="1">
              <a:spcBef>
                <a:spcPct val="0"/>
              </a:spcBef>
              <a:buFontTx/>
              <a:buNone/>
            </a:pPr>
            <a:r>
              <a:rPr lang="en-US" altLang="en-US" sz="2000" b="1" dirty="0">
                <a:solidFill>
                  <a:srgbClr val="FFFF00"/>
                </a:solidFill>
                <a:latin typeface="Book Antiqua" panose="02040602050305030304" pitchFamily="18" charset="0"/>
              </a:rPr>
              <a:t>     ago, when it suddenly got cold again.</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2" descr="NAIce_10ka"/>
          <p:cNvPicPr>
            <a:picLocks noChangeAspect="1" noChangeArrowheads="1"/>
          </p:cNvPicPr>
          <p:nvPr/>
        </p:nvPicPr>
        <p:blipFill>
          <a:blip r:embed="rId2">
            <a:extLst>
              <a:ext uri="{28A0092B-C50C-407E-A947-70E740481C1C}">
                <a14:useLocalDpi xmlns:a14="http://schemas.microsoft.com/office/drawing/2010/main" val="0"/>
              </a:ext>
            </a:extLst>
          </a:blip>
          <a:srcRect l="1352"/>
          <a:stretch>
            <a:fillRect/>
          </a:stretch>
        </p:blipFill>
        <p:spPr bwMode="auto">
          <a:xfrm>
            <a:off x="1663700" y="1219200"/>
            <a:ext cx="55753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1" name="Text Box 3"/>
          <p:cNvSpPr txBox="1">
            <a:spLocks noChangeArrowheads="1"/>
          </p:cNvSpPr>
          <p:nvPr/>
        </p:nvSpPr>
        <p:spPr bwMode="auto">
          <a:xfrm>
            <a:off x="152400" y="152400"/>
            <a:ext cx="86106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dirty="0">
                <a:solidFill>
                  <a:schemeClr val="bg1"/>
                </a:solidFill>
                <a:latin typeface="Book Antiqua" panose="02040602050305030304" pitchFamily="18" charset="0"/>
              </a:rPr>
              <a:t>~12,900 years BP:  Enormous lake of fresh water spills into North Atlantic</a:t>
            </a:r>
          </a:p>
        </p:txBody>
      </p:sp>
      <p:sp>
        <p:nvSpPr>
          <p:cNvPr id="2" name="TextBox 3">
            <a:extLst>
              <a:ext uri="{FF2B5EF4-FFF2-40B4-BE49-F238E27FC236}">
                <a16:creationId xmlns:a16="http://schemas.microsoft.com/office/drawing/2014/main" id="{85D47955-E0BA-84BB-E9F1-E6769F211DE8}"/>
              </a:ext>
            </a:extLst>
          </p:cNvPr>
          <p:cNvSpPr txBox="1">
            <a:spLocks noChangeArrowheads="1"/>
          </p:cNvSpPr>
          <p:nvPr/>
        </p:nvSpPr>
        <p:spPr bwMode="auto">
          <a:xfrm>
            <a:off x="1639644" y="6397823"/>
            <a:ext cx="616316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400" dirty="0">
                <a:solidFill>
                  <a:schemeClr val="bg1"/>
                </a:solidFill>
              </a:rPr>
              <a:t>(Graphic provided by P. Mayewski, UNH Climate Change Research Center)</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ext Box 2"/>
          <p:cNvSpPr txBox="1">
            <a:spLocks noChangeArrowheads="1"/>
          </p:cNvSpPr>
          <p:nvPr/>
        </p:nvSpPr>
        <p:spPr bwMode="auto">
          <a:xfrm>
            <a:off x="533400" y="609600"/>
            <a:ext cx="8199438"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dirty="0">
                <a:solidFill>
                  <a:schemeClr val="bg1"/>
                </a:solidFill>
                <a:latin typeface="Book Antiqua" panose="02040602050305030304" pitchFamily="18" charset="0"/>
              </a:rPr>
              <a:t>AFTER THE END OF THE LGM, WORLD BEGAN TO WARM UP.</a:t>
            </a:r>
          </a:p>
          <a:p>
            <a:pPr eaLnBrk="1" hangingPunct="1">
              <a:spcBef>
                <a:spcPct val="0"/>
              </a:spcBef>
              <a:buFontTx/>
              <a:buNone/>
            </a:pPr>
            <a:endParaRPr lang="en-US" altLang="en-US" sz="2000" b="1" dirty="0">
              <a:solidFill>
                <a:schemeClr val="bg1"/>
              </a:solidFill>
              <a:latin typeface="Book Antiqua" panose="02040602050305030304" pitchFamily="18" charset="0"/>
            </a:endParaRPr>
          </a:p>
          <a:p>
            <a:pPr eaLnBrk="1" hangingPunct="1">
              <a:spcBef>
                <a:spcPct val="0"/>
              </a:spcBef>
              <a:buFontTx/>
              <a:buAutoNum type="arabicPeriod"/>
            </a:pPr>
            <a:r>
              <a:rPr lang="en-US" altLang="en-US" sz="2000" b="1" dirty="0">
                <a:solidFill>
                  <a:schemeClr val="bg1"/>
                </a:solidFill>
                <a:latin typeface="Book Antiqua" panose="02040602050305030304" pitchFamily="18" charset="0"/>
              </a:rPr>
              <a:t>Lawrencian Ice Sheet covering North America in two miles of ice</a:t>
            </a:r>
          </a:p>
          <a:p>
            <a:pPr eaLnBrk="1" hangingPunct="1">
              <a:spcBef>
                <a:spcPct val="0"/>
              </a:spcBef>
              <a:buFontTx/>
              <a:buNone/>
            </a:pPr>
            <a:r>
              <a:rPr lang="en-US" altLang="en-US" sz="2000" b="1" dirty="0">
                <a:solidFill>
                  <a:schemeClr val="bg1"/>
                </a:solidFill>
                <a:latin typeface="Book Antiqua" panose="02040602050305030304" pitchFamily="18" charset="0"/>
              </a:rPr>
              <a:t>     began to melt.</a:t>
            </a:r>
          </a:p>
          <a:p>
            <a:pPr eaLnBrk="1" hangingPunct="1">
              <a:spcBef>
                <a:spcPct val="0"/>
              </a:spcBef>
              <a:buFontTx/>
              <a:buNone/>
            </a:pPr>
            <a:endParaRPr lang="en-US" altLang="en-US" sz="2000" b="1" dirty="0">
              <a:solidFill>
                <a:schemeClr val="bg1"/>
              </a:solidFill>
              <a:latin typeface="Book Antiqua" panose="02040602050305030304" pitchFamily="18" charset="0"/>
            </a:endParaRPr>
          </a:p>
          <a:p>
            <a:pPr eaLnBrk="1" hangingPunct="1">
              <a:spcBef>
                <a:spcPct val="0"/>
              </a:spcBef>
              <a:buFontTx/>
              <a:buAutoNum type="arabicPeriod" startAt="2"/>
            </a:pPr>
            <a:r>
              <a:rPr lang="en-US" altLang="en-US" sz="2000" b="1" dirty="0">
                <a:solidFill>
                  <a:schemeClr val="bg1"/>
                </a:solidFill>
                <a:latin typeface="Book Antiqua" panose="02040602050305030304" pitchFamily="18" charset="0"/>
              </a:rPr>
              <a:t>Global temperature continued to increase until about 12,900 years</a:t>
            </a:r>
          </a:p>
          <a:p>
            <a:pPr eaLnBrk="1" hangingPunct="1">
              <a:spcBef>
                <a:spcPct val="0"/>
              </a:spcBef>
              <a:buFontTx/>
              <a:buNone/>
            </a:pPr>
            <a:r>
              <a:rPr lang="en-US" altLang="en-US" sz="2000" b="1" dirty="0">
                <a:solidFill>
                  <a:schemeClr val="bg1"/>
                </a:solidFill>
                <a:latin typeface="Book Antiqua" panose="02040602050305030304" pitchFamily="18" charset="0"/>
              </a:rPr>
              <a:t>     ago, when it suddenly got cold again.</a:t>
            </a:r>
          </a:p>
          <a:p>
            <a:pPr eaLnBrk="1" hangingPunct="1">
              <a:spcBef>
                <a:spcPct val="0"/>
              </a:spcBef>
              <a:buFontTx/>
              <a:buNone/>
            </a:pPr>
            <a:endParaRPr lang="en-US" altLang="en-US" sz="2000" b="1" dirty="0">
              <a:solidFill>
                <a:schemeClr val="bg1"/>
              </a:solidFill>
              <a:latin typeface="Book Antiqua" panose="02040602050305030304" pitchFamily="18" charset="0"/>
            </a:endParaRPr>
          </a:p>
          <a:p>
            <a:pPr eaLnBrk="1" hangingPunct="1">
              <a:spcBef>
                <a:spcPct val="0"/>
              </a:spcBef>
              <a:buFontTx/>
              <a:buAutoNum type="arabicPeriod" startAt="3"/>
            </a:pPr>
            <a:r>
              <a:rPr lang="en-US" altLang="en-US" sz="2000" b="1" dirty="0">
                <a:solidFill>
                  <a:srgbClr val="FFFF00"/>
                </a:solidFill>
                <a:latin typeface="Book Antiqua" panose="02040602050305030304" pitchFamily="18" charset="0"/>
              </a:rPr>
              <a:t>Glacially derived fresh water spilled into North Atlantic.</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Text Box 2"/>
          <p:cNvSpPr txBox="1">
            <a:spLocks noChangeArrowheads="1"/>
          </p:cNvSpPr>
          <p:nvPr/>
        </p:nvSpPr>
        <p:spPr bwMode="auto">
          <a:xfrm>
            <a:off x="533400" y="609600"/>
            <a:ext cx="8199438" cy="344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dirty="0">
                <a:solidFill>
                  <a:schemeClr val="bg1"/>
                </a:solidFill>
                <a:latin typeface="Book Antiqua" panose="02040602050305030304" pitchFamily="18" charset="0"/>
              </a:rPr>
              <a:t>AFTER THE END OF THE LGM, WORLD BEGAN TO WARM UP.</a:t>
            </a:r>
          </a:p>
          <a:p>
            <a:pPr eaLnBrk="1" hangingPunct="1">
              <a:spcBef>
                <a:spcPct val="0"/>
              </a:spcBef>
              <a:buFontTx/>
              <a:buNone/>
            </a:pPr>
            <a:endParaRPr lang="en-US" altLang="en-US" sz="2000" b="1" dirty="0">
              <a:solidFill>
                <a:schemeClr val="bg1"/>
              </a:solidFill>
              <a:latin typeface="Book Antiqua" panose="02040602050305030304" pitchFamily="18" charset="0"/>
            </a:endParaRPr>
          </a:p>
          <a:p>
            <a:pPr eaLnBrk="1" hangingPunct="1">
              <a:spcBef>
                <a:spcPct val="0"/>
              </a:spcBef>
              <a:buFontTx/>
              <a:buAutoNum type="arabicPeriod"/>
            </a:pPr>
            <a:r>
              <a:rPr lang="en-US" altLang="en-US" sz="2000" b="1" dirty="0">
                <a:solidFill>
                  <a:schemeClr val="bg1"/>
                </a:solidFill>
                <a:latin typeface="Book Antiqua" panose="02040602050305030304" pitchFamily="18" charset="0"/>
              </a:rPr>
              <a:t>Lawrencian Ice Sheet covering North America in two miles of ice</a:t>
            </a:r>
          </a:p>
          <a:p>
            <a:pPr eaLnBrk="1" hangingPunct="1">
              <a:spcBef>
                <a:spcPct val="0"/>
              </a:spcBef>
              <a:buFontTx/>
              <a:buNone/>
            </a:pPr>
            <a:r>
              <a:rPr lang="en-US" altLang="en-US" sz="2000" b="1" dirty="0">
                <a:solidFill>
                  <a:schemeClr val="bg1"/>
                </a:solidFill>
                <a:latin typeface="Book Antiqua" panose="02040602050305030304" pitchFamily="18" charset="0"/>
              </a:rPr>
              <a:t>     began to melt.</a:t>
            </a:r>
          </a:p>
          <a:p>
            <a:pPr eaLnBrk="1" hangingPunct="1">
              <a:spcBef>
                <a:spcPct val="0"/>
              </a:spcBef>
              <a:buFontTx/>
              <a:buNone/>
            </a:pPr>
            <a:endParaRPr lang="en-US" altLang="en-US" sz="2000" b="1" dirty="0">
              <a:solidFill>
                <a:schemeClr val="bg1"/>
              </a:solidFill>
              <a:latin typeface="Book Antiqua" panose="02040602050305030304" pitchFamily="18" charset="0"/>
            </a:endParaRPr>
          </a:p>
          <a:p>
            <a:pPr eaLnBrk="1" hangingPunct="1">
              <a:spcBef>
                <a:spcPct val="0"/>
              </a:spcBef>
              <a:buFontTx/>
              <a:buAutoNum type="arabicPeriod" startAt="2"/>
            </a:pPr>
            <a:r>
              <a:rPr lang="en-US" altLang="en-US" sz="2000" b="1" dirty="0">
                <a:solidFill>
                  <a:schemeClr val="bg1"/>
                </a:solidFill>
                <a:latin typeface="Book Antiqua" panose="02040602050305030304" pitchFamily="18" charset="0"/>
              </a:rPr>
              <a:t>Global temperature continued to increase until about 12,900 years</a:t>
            </a:r>
          </a:p>
          <a:p>
            <a:pPr eaLnBrk="1" hangingPunct="1">
              <a:spcBef>
                <a:spcPct val="0"/>
              </a:spcBef>
              <a:buFontTx/>
              <a:buNone/>
            </a:pPr>
            <a:r>
              <a:rPr lang="en-US" altLang="en-US" sz="2000" b="1" dirty="0">
                <a:solidFill>
                  <a:schemeClr val="bg1"/>
                </a:solidFill>
                <a:latin typeface="Book Antiqua" panose="02040602050305030304" pitchFamily="18" charset="0"/>
              </a:rPr>
              <a:t>     ago, when it suddenly got cold again.</a:t>
            </a:r>
          </a:p>
          <a:p>
            <a:pPr eaLnBrk="1" hangingPunct="1">
              <a:spcBef>
                <a:spcPct val="0"/>
              </a:spcBef>
              <a:buFontTx/>
              <a:buNone/>
            </a:pPr>
            <a:endParaRPr lang="en-US" altLang="en-US" sz="2000" b="1" dirty="0">
              <a:solidFill>
                <a:schemeClr val="bg1"/>
              </a:solidFill>
              <a:latin typeface="Book Antiqua" panose="02040602050305030304" pitchFamily="18" charset="0"/>
            </a:endParaRPr>
          </a:p>
          <a:p>
            <a:pPr eaLnBrk="1" hangingPunct="1">
              <a:spcBef>
                <a:spcPct val="0"/>
              </a:spcBef>
              <a:buFontTx/>
              <a:buAutoNum type="arabicPeriod" startAt="3"/>
            </a:pPr>
            <a:r>
              <a:rPr lang="en-US" altLang="en-US" sz="2000" b="1" dirty="0">
                <a:solidFill>
                  <a:schemeClr val="bg1"/>
                </a:solidFill>
                <a:latin typeface="Book Antiqua" panose="02040602050305030304" pitchFamily="18" charset="0"/>
              </a:rPr>
              <a:t>Glacially derived fresh water spilled into North Atlantic.</a:t>
            </a:r>
          </a:p>
          <a:p>
            <a:pPr eaLnBrk="1" hangingPunct="1">
              <a:spcBef>
                <a:spcPct val="0"/>
              </a:spcBef>
              <a:buFontTx/>
              <a:buAutoNum type="arabicPeriod" startAt="3"/>
            </a:pPr>
            <a:endParaRPr lang="en-US" altLang="en-US" sz="2000" b="1" dirty="0">
              <a:solidFill>
                <a:schemeClr val="bg1"/>
              </a:solidFill>
              <a:latin typeface="Book Antiqua" panose="02040602050305030304" pitchFamily="18" charset="0"/>
            </a:endParaRPr>
          </a:p>
          <a:p>
            <a:pPr eaLnBrk="1" hangingPunct="1">
              <a:spcBef>
                <a:spcPct val="0"/>
              </a:spcBef>
              <a:buFontTx/>
              <a:buAutoNum type="arabicPeriod" startAt="3"/>
            </a:pPr>
            <a:r>
              <a:rPr lang="en-US" altLang="en-US" sz="2000" b="1" dirty="0">
                <a:solidFill>
                  <a:srgbClr val="FFFF00"/>
                </a:solidFill>
                <a:latin typeface="Book Antiqua" panose="02040602050305030304" pitchFamily="18" charset="0"/>
              </a:rPr>
              <a:t>THIS TRIGGERED A NEGATIVE FEEDBACK MECHANISM.</a:t>
            </a:r>
            <a:endParaRPr lang="en-US" altLang="en-US" sz="1800" b="1" dirty="0">
              <a:solidFill>
                <a:srgbClr val="FFFF00"/>
              </a:solidFill>
              <a:latin typeface="Book Antiqua" panose="02040602050305030304" pitchFamily="18" charset="0"/>
            </a:endParaRP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Text Box 2"/>
          <p:cNvSpPr txBox="1">
            <a:spLocks noChangeArrowheads="1"/>
          </p:cNvSpPr>
          <p:nvPr/>
        </p:nvSpPr>
        <p:spPr bwMode="auto">
          <a:xfrm>
            <a:off x="304800" y="304800"/>
            <a:ext cx="5221288"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solidFill>
                  <a:schemeClr val="bg1"/>
                </a:solidFill>
                <a:latin typeface="Book Antiqua" panose="02040602050305030304" pitchFamily="18" charset="0"/>
              </a:rPr>
              <a:t>MECHANISM:</a:t>
            </a:r>
          </a:p>
          <a:p>
            <a:pPr eaLnBrk="1" hangingPunct="1">
              <a:spcBef>
                <a:spcPct val="0"/>
              </a:spcBef>
              <a:buFontTx/>
              <a:buNone/>
            </a:pPr>
            <a:endParaRPr lang="en-US" altLang="en-US" sz="2000" b="1">
              <a:solidFill>
                <a:schemeClr val="bg1"/>
              </a:solidFill>
              <a:latin typeface="Book Antiqua" panose="02040602050305030304" pitchFamily="18" charset="0"/>
            </a:endParaRPr>
          </a:p>
          <a:p>
            <a:pPr eaLnBrk="1" hangingPunct="1">
              <a:spcBef>
                <a:spcPct val="0"/>
              </a:spcBef>
              <a:buFontTx/>
              <a:buAutoNum type="arabicPeriod"/>
            </a:pPr>
            <a:r>
              <a:rPr lang="en-US" altLang="en-US" sz="2000" b="1">
                <a:solidFill>
                  <a:srgbClr val="FFFF00"/>
                </a:solidFill>
                <a:latin typeface="Book Antiqua" panose="02040602050305030304" pitchFamily="18" charset="0"/>
              </a:rPr>
              <a:t>Fresh water is not as dense as salt water.</a:t>
            </a:r>
          </a:p>
          <a:p>
            <a:pPr eaLnBrk="1" hangingPunct="1">
              <a:spcBef>
                <a:spcPct val="0"/>
              </a:spcBef>
              <a:buFontTx/>
              <a:buNone/>
            </a:pPr>
            <a:endParaRPr lang="en-US" altLang="en-US" sz="2000" b="1">
              <a:solidFill>
                <a:schemeClr val="bg1"/>
              </a:solidFill>
              <a:latin typeface="Book Antiqua" panose="02040602050305030304" pitchFamily="18" charset="0"/>
            </a:endParaRP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ext Box 2"/>
          <p:cNvSpPr txBox="1">
            <a:spLocks noChangeArrowheads="1"/>
          </p:cNvSpPr>
          <p:nvPr/>
        </p:nvSpPr>
        <p:spPr bwMode="auto">
          <a:xfrm>
            <a:off x="304800" y="304800"/>
            <a:ext cx="8594725"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solidFill>
                  <a:schemeClr val="bg1"/>
                </a:solidFill>
                <a:latin typeface="Book Antiqua" panose="02040602050305030304" pitchFamily="18" charset="0"/>
              </a:rPr>
              <a:t>MECHANISM:</a:t>
            </a:r>
          </a:p>
          <a:p>
            <a:pPr eaLnBrk="1" hangingPunct="1">
              <a:spcBef>
                <a:spcPct val="0"/>
              </a:spcBef>
              <a:buFontTx/>
              <a:buNone/>
            </a:pPr>
            <a:endParaRPr lang="en-US" altLang="en-US" sz="2000" b="1">
              <a:solidFill>
                <a:schemeClr val="bg1"/>
              </a:solidFill>
              <a:latin typeface="Book Antiqua" panose="02040602050305030304" pitchFamily="18" charset="0"/>
            </a:endParaRPr>
          </a:p>
          <a:p>
            <a:pPr eaLnBrk="1" hangingPunct="1">
              <a:spcBef>
                <a:spcPct val="0"/>
              </a:spcBef>
              <a:buFontTx/>
              <a:buAutoNum type="arabicPeriod"/>
            </a:pPr>
            <a:r>
              <a:rPr lang="en-US" altLang="en-US" sz="2000" b="1">
                <a:solidFill>
                  <a:schemeClr val="bg1"/>
                </a:solidFill>
                <a:latin typeface="Book Antiqua" panose="02040602050305030304" pitchFamily="18" charset="0"/>
              </a:rPr>
              <a:t>Fresh water is not as dense as salt water.</a:t>
            </a:r>
          </a:p>
          <a:p>
            <a:pPr eaLnBrk="1" hangingPunct="1">
              <a:spcBef>
                <a:spcPct val="0"/>
              </a:spcBef>
              <a:buFontTx/>
              <a:buAutoNum type="arabicPeriod"/>
            </a:pPr>
            <a:endParaRPr lang="en-US" altLang="en-US" sz="2000" b="1">
              <a:solidFill>
                <a:schemeClr val="bg1"/>
              </a:solidFill>
              <a:latin typeface="Book Antiqua" panose="02040602050305030304" pitchFamily="18" charset="0"/>
            </a:endParaRPr>
          </a:p>
          <a:p>
            <a:pPr eaLnBrk="1" hangingPunct="1">
              <a:spcBef>
                <a:spcPct val="0"/>
              </a:spcBef>
              <a:buFontTx/>
              <a:buAutoNum type="arabicPeriod"/>
            </a:pPr>
            <a:r>
              <a:rPr lang="en-US" altLang="en-US" sz="2000" b="1">
                <a:solidFill>
                  <a:srgbClr val="FFFF00"/>
                </a:solidFill>
                <a:latin typeface="Book Antiqua" panose="02040602050305030304" pitchFamily="18" charset="0"/>
              </a:rPr>
              <a:t>Removal of heat from water surface by cold air does not increase</a:t>
            </a:r>
          </a:p>
          <a:p>
            <a:pPr eaLnBrk="1" hangingPunct="1">
              <a:spcBef>
                <a:spcPct val="0"/>
              </a:spcBef>
              <a:buFontTx/>
              <a:buNone/>
            </a:pPr>
            <a:r>
              <a:rPr lang="en-US" altLang="en-US" sz="2000" b="1">
                <a:solidFill>
                  <a:srgbClr val="FFFF00"/>
                </a:solidFill>
                <a:latin typeface="Book Antiqua" panose="02040602050305030304" pitchFamily="18" charset="0"/>
              </a:rPr>
              <a:t>     water density enough to induce sinking (no more NADW formation).</a:t>
            </a:r>
          </a:p>
          <a:p>
            <a:pPr eaLnBrk="1" hangingPunct="1">
              <a:spcBef>
                <a:spcPct val="0"/>
              </a:spcBef>
              <a:buFontTx/>
              <a:buNone/>
            </a:pPr>
            <a:endParaRPr lang="en-US" altLang="en-US" sz="2000" b="1">
              <a:solidFill>
                <a:schemeClr val="bg1"/>
              </a:solidFill>
              <a:latin typeface="Book Antiqua" panose="02040602050305030304" pitchFamily="18" charset="0"/>
            </a:endParaRP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ext Box 2"/>
          <p:cNvSpPr txBox="1">
            <a:spLocks noChangeArrowheads="1"/>
          </p:cNvSpPr>
          <p:nvPr/>
        </p:nvSpPr>
        <p:spPr bwMode="auto">
          <a:xfrm>
            <a:off x="304800" y="304800"/>
            <a:ext cx="8594725"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solidFill>
                  <a:schemeClr val="bg1"/>
                </a:solidFill>
                <a:latin typeface="Book Antiqua" panose="02040602050305030304" pitchFamily="18" charset="0"/>
              </a:rPr>
              <a:t>MECHANISM:</a:t>
            </a:r>
          </a:p>
          <a:p>
            <a:pPr eaLnBrk="1" hangingPunct="1">
              <a:spcBef>
                <a:spcPct val="0"/>
              </a:spcBef>
              <a:buFontTx/>
              <a:buNone/>
            </a:pPr>
            <a:endParaRPr lang="en-US" altLang="en-US" sz="2000" b="1">
              <a:solidFill>
                <a:schemeClr val="bg1"/>
              </a:solidFill>
              <a:latin typeface="Book Antiqua" panose="02040602050305030304" pitchFamily="18" charset="0"/>
            </a:endParaRPr>
          </a:p>
          <a:p>
            <a:pPr eaLnBrk="1" hangingPunct="1">
              <a:spcBef>
                <a:spcPct val="0"/>
              </a:spcBef>
              <a:buFontTx/>
              <a:buAutoNum type="arabicPeriod"/>
            </a:pPr>
            <a:r>
              <a:rPr lang="en-US" altLang="en-US" sz="2000" b="1">
                <a:solidFill>
                  <a:schemeClr val="bg1"/>
                </a:solidFill>
                <a:latin typeface="Book Antiqua" panose="02040602050305030304" pitchFamily="18" charset="0"/>
              </a:rPr>
              <a:t>Fresh water is not as dense as salt water.</a:t>
            </a:r>
          </a:p>
          <a:p>
            <a:pPr eaLnBrk="1" hangingPunct="1">
              <a:spcBef>
                <a:spcPct val="0"/>
              </a:spcBef>
              <a:buFontTx/>
              <a:buAutoNum type="arabicPeriod"/>
            </a:pPr>
            <a:endParaRPr lang="en-US" altLang="en-US" sz="2000" b="1">
              <a:solidFill>
                <a:schemeClr val="bg1"/>
              </a:solidFill>
              <a:latin typeface="Book Antiqua" panose="02040602050305030304" pitchFamily="18" charset="0"/>
            </a:endParaRPr>
          </a:p>
          <a:p>
            <a:pPr eaLnBrk="1" hangingPunct="1">
              <a:spcBef>
                <a:spcPct val="0"/>
              </a:spcBef>
              <a:buFontTx/>
              <a:buAutoNum type="arabicPeriod"/>
            </a:pPr>
            <a:r>
              <a:rPr lang="en-US" altLang="en-US" sz="2000" b="1">
                <a:solidFill>
                  <a:schemeClr val="bg1"/>
                </a:solidFill>
                <a:latin typeface="Book Antiqua" panose="02040602050305030304" pitchFamily="18" charset="0"/>
              </a:rPr>
              <a:t>Removal of heat from water surface by cold air does not increase</a:t>
            </a:r>
          </a:p>
          <a:p>
            <a:pPr eaLnBrk="1" hangingPunct="1">
              <a:spcBef>
                <a:spcPct val="0"/>
              </a:spcBef>
              <a:buFontTx/>
              <a:buNone/>
            </a:pPr>
            <a:r>
              <a:rPr lang="en-US" altLang="en-US" sz="2000" b="1">
                <a:solidFill>
                  <a:schemeClr val="bg1"/>
                </a:solidFill>
                <a:latin typeface="Book Antiqua" panose="02040602050305030304" pitchFamily="18" charset="0"/>
              </a:rPr>
              <a:t>     water density enough to induce sinking (no more NADW formation).</a:t>
            </a:r>
          </a:p>
          <a:p>
            <a:pPr eaLnBrk="1" hangingPunct="1">
              <a:spcBef>
                <a:spcPct val="0"/>
              </a:spcBef>
              <a:buFontTx/>
              <a:buNone/>
            </a:pPr>
            <a:endParaRPr lang="en-US" altLang="en-US" sz="2000" b="1">
              <a:solidFill>
                <a:schemeClr val="bg1"/>
              </a:solidFill>
              <a:latin typeface="Book Antiqua" panose="02040602050305030304" pitchFamily="18" charset="0"/>
            </a:endParaRPr>
          </a:p>
          <a:p>
            <a:pPr eaLnBrk="1" hangingPunct="1">
              <a:spcBef>
                <a:spcPct val="0"/>
              </a:spcBef>
              <a:buFontTx/>
              <a:buAutoNum type="arabicPeriod" startAt="3"/>
            </a:pPr>
            <a:r>
              <a:rPr lang="en-US" altLang="en-US" sz="2000" b="1">
                <a:solidFill>
                  <a:srgbClr val="FFFF00"/>
                </a:solidFill>
                <a:latin typeface="Book Antiqua" panose="02040602050305030304" pitchFamily="18" charset="0"/>
              </a:rPr>
              <a:t>Thermohaline circulation shuts down (or slows significantly)</a:t>
            </a:r>
          </a:p>
          <a:p>
            <a:pPr eaLnBrk="1" hangingPunct="1">
              <a:spcBef>
                <a:spcPct val="0"/>
              </a:spcBef>
              <a:buFontTx/>
              <a:buAutoNum type="arabicPeriod" startAt="3"/>
            </a:pPr>
            <a:endParaRPr lang="en-US" altLang="en-US" sz="2000" b="1">
              <a:solidFill>
                <a:schemeClr val="bg1"/>
              </a:solidFill>
              <a:latin typeface="Book Antiqua" panose="02040602050305030304" pitchFamily="18" charset="0"/>
            </a:endParaRP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Text Box 2"/>
          <p:cNvSpPr txBox="1">
            <a:spLocks noChangeArrowheads="1"/>
          </p:cNvSpPr>
          <p:nvPr/>
        </p:nvSpPr>
        <p:spPr bwMode="auto">
          <a:xfrm>
            <a:off x="304800" y="304800"/>
            <a:ext cx="8594725" cy="347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solidFill>
                  <a:schemeClr val="bg1"/>
                </a:solidFill>
                <a:latin typeface="Book Antiqua" panose="02040602050305030304" pitchFamily="18" charset="0"/>
              </a:rPr>
              <a:t>MECHANISM:</a:t>
            </a:r>
          </a:p>
          <a:p>
            <a:pPr eaLnBrk="1" hangingPunct="1">
              <a:spcBef>
                <a:spcPct val="0"/>
              </a:spcBef>
              <a:buFontTx/>
              <a:buNone/>
            </a:pPr>
            <a:endParaRPr lang="en-US" altLang="en-US" sz="2000" b="1">
              <a:solidFill>
                <a:schemeClr val="bg1"/>
              </a:solidFill>
              <a:latin typeface="Book Antiqua" panose="02040602050305030304" pitchFamily="18" charset="0"/>
            </a:endParaRPr>
          </a:p>
          <a:p>
            <a:pPr eaLnBrk="1" hangingPunct="1">
              <a:spcBef>
                <a:spcPct val="0"/>
              </a:spcBef>
              <a:buFontTx/>
              <a:buAutoNum type="arabicPeriod"/>
            </a:pPr>
            <a:r>
              <a:rPr lang="en-US" altLang="en-US" sz="2000" b="1">
                <a:solidFill>
                  <a:schemeClr val="bg1"/>
                </a:solidFill>
                <a:latin typeface="Book Antiqua" panose="02040602050305030304" pitchFamily="18" charset="0"/>
              </a:rPr>
              <a:t>Fresh water is not as dense as salt water.</a:t>
            </a:r>
          </a:p>
          <a:p>
            <a:pPr eaLnBrk="1" hangingPunct="1">
              <a:spcBef>
                <a:spcPct val="0"/>
              </a:spcBef>
              <a:buFontTx/>
              <a:buAutoNum type="arabicPeriod"/>
            </a:pPr>
            <a:endParaRPr lang="en-US" altLang="en-US" sz="2000" b="1">
              <a:solidFill>
                <a:schemeClr val="bg1"/>
              </a:solidFill>
              <a:latin typeface="Book Antiqua" panose="02040602050305030304" pitchFamily="18" charset="0"/>
            </a:endParaRPr>
          </a:p>
          <a:p>
            <a:pPr eaLnBrk="1" hangingPunct="1">
              <a:spcBef>
                <a:spcPct val="0"/>
              </a:spcBef>
              <a:buFontTx/>
              <a:buAutoNum type="arabicPeriod"/>
            </a:pPr>
            <a:r>
              <a:rPr lang="en-US" altLang="en-US" sz="2000" b="1">
                <a:solidFill>
                  <a:schemeClr val="bg1"/>
                </a:solidFill>
                <a:latin typeface="Book Antiqua" panose="02040602050305030304" pitchFamily="18" charset="0"/>
              </a:rPr>
              <a:t>Removal of heat from water surface by cold air does not increase</a:t>
            </a:r>
          </a:p>
          <a:p>
            <a:pPr eaLnBrk="1" hangingPunct="1">
              <a:spcBef>
                <a:spcPct val="0"/>
              </a:spcBef>
              <a:buFontTx/>
              <a:buNone/>
            </a:pPr>
            <a:r>
              <a:rPr lang="en-US" altLang="en-US" sz="2000" b="1">
                <a:solidFill>
                  <a:schemeClr val="bg1"/>
                </a:solidFill>
                <a:latin typeface="Book Antiqua" panose="02040602050305030304" pitchFamily="18" charset="0"/>
              </a:rPr>
              <a:t>     water density enough to induce sinking (no more NADW formation).</a:t>
            </a:r>
          </a:p>
          <a:p>
            <a:pPr eaLnBrk="1" hangingPunct="1">
              <a:spcBef>
                <a:spcPct val="0"/>
              </a:spcBef>
              <a:buFontTx/>
              <a:buNone/>
            </a:pPr>
            <a:endParaRPr lang="en-US" altLang="en-US" sz="2000" b="1">
              <a:solidFill>
                <a:schemeClr val="bg1"/>
              </a:solidFill>
              <a:latin typeface="Book Antiqua" panose="02040602050305030304" pitchFamily="18" charset="0"/>
            </a:endParaRPr>
          </a:p>
          <a:p>
            <a:pPr eaLnBrk="1" hangingPunct="1">
              <a:spcBef>
                <a:spcPct val="0"/>
              </a:spcBef>
              <a:buFontTx/>
              <a:buAutoNum type="arabicPeriod" startAt="3"/>
            </a:pPr>
            <a:r>
              <a:rPr lang="en-US" altLang="en-US" sz="2000" b="1">
                <a:solidFill>
                  <a:schemeClr val="bg1"/>
                </a:solidFill>
                <a:latin typeface="Book Antiqua" panose="02040602050305030304" pitchFamily="18" charset="0"/>
              </a:rPr>
              <a:t>Thermohaline circulation shuts down (or slows significantly)</a:t>
            </a:r>
          </a:p>
          <a:p>
            <a:pPr eaLnBrk="1" hangingPunct="1">
              <a:spcBef>
                <a:spcPct val="0"/>
              </a:spcBef>
              <a:buFontTx/>
              <a:buAutoNum type="arabicPeriod" startAt="3"/>
            </a:pPr>
            <a:endParaRPr lang="en-US" altLang="en-US" sz="2000" b="1">
              <a:solidFill>
                <a:schemeClr val="bg1"/>
              </a:solidFill>
              <a:latin typeface="Book Antiqua" panose="02040602050305030304" pitchFamily="18" charset="0"/>
            </a:endParaRPr>
          </a:p>
          <a:p>
            <a:pPr eaLnBrk="1" hangingPunct="1">
              <a:spcBef>
                <a:spcPct val="0"/>
              </a:spcBef>
              <a:buFontTx/>
              <a:buAutoNum type="arabicPeriod" startAt="3"/>
            </a:pPr>
            <a:r>
              <a:rPr lang="en-US" altLang="en-US" sz="2000" b="1">
                <a:solidFill>
                  <a:srgbClr val="FFFF00"/>
                </a:solidFill>
                <a:latin typeface="Book Antiqua" panose="02040602050305030304" pitchFamily="18" charset="0"/>
              </a:rPr>
              <a:t>Less heat transported to northern latitudes by warm surface flow.</a:t>
            </a:r>
          </a:p>
          <a:p>
            <a:pPr eaLnBrk="1" hangingPunct="1">
              <a:spcBef>
                <a:spcPct val="0"/>
              </a:spcBef>
              <a:buFontTx/>
              <a:buNone/>
            </a:pPr>
            <a:endParaRPr lang="en-US" altLang="en-US" sz="2000" b="1">
              <a:solidFill>
                <a:schemeClr val="bg1"/>
              </a:solidFill>
              <a:latin typeface="Book Antiqua" panose="02040602050305030304" pitchFamily="18" charset="0"/>
            </a:endParaRP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ext Box 2"/>
          <p:cNvSpPr txBox="1">
            <a:spLocks noChangeArrowheads="1"/>
          </p:cNvSpPr>
          <p:nvPr/>
        </p:nvSpPr>
        <p:spPr bwMode="auto">
          <a:xfrm>
            <a:off x="304800" y="304800"/>
            <a:ext cx="8594725"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solidFill>
                  <a:schemeClr val="bg1"/>
                </a:solidFill>
                <a:latin typeface="Book Antiqua" panose="02040602050305030304" pitchFamily="18" charset="0"/>
              </a:rPr>
              <a:t>MECHANISM:</a:t>
            </a:r>
          </a:p>
          <a:p>
            <a:pPr eaLnBrk="1" hangingPunct="1">
              <a:spcBef>
                <a:spcPct val="0"/>
              </a:spcBef>
              <a:buFontTx/>
              <a:buNone/>
            </a:pPr>
            <a:endParaRPr lang="en-US" altLang="en-US" sz="2000" b="1">
              <a:solidFill>
                <a:schemeClr val="bg1"/>
              </a:solidFill>
              <a:latin typeface="Book Antiqua" panose="02040602050305030304" pitchFamily="18" charset="0"/>
            </a:endParaRPr>
          </a:p>
          <a:p>
            <a:pPr eaLnBrk="1" hangingPunct="1">
              <a:spcBef>
                <a:spcPct val="0"/>
              </a:spcBef>
              <a:buFontTx/>
              <a:buAutoNum type="arabicPeriod"/>
            </a:pPr>
            <a:r>
              <a:rPr lang="en-US" altLang="en-US" sz="2000" b="1">
                <a:solidFill>
                  <a:schemeClr val="bg1"/>
                </a:solidFill>
                <a:latin typeface="Book Antiqua" panose="02040602050305030304" pitchFamily="18" charset="0"/>
              </a:rPr>
              <a:t>Fresh water is not as dense as salt water.</a:t>
            </a:r>
          </a:p>
          <a:p>
            <a:pPr eaLnBrk="1" hangingPunct="1">
              <a:spcBef>
                <a:spcPct val="0"/>
              </a:spcBef>
              <a:buFontTx/>
              <a:buAutoNum type="arabicPeriod"/>
            </a:pPr>
            <a:endParaRPr lang="en-US" altLang="en-US" sz="2000" b="1">
              <a:solidFill>
                <a:schemeClr val="bg1"/>
              </a:solidFill>
              <a:latin typeface="Book Antiqua" panose="02040602050305030304" pitchFamily="18" charset="0"/>
            </a:endParaRPr>
          </a:p>
          <a:p>
            <a:pPr eaLnBrk="1" hangingPunct="1">
              <a:spcBef>
                <a:spcPct val="0"/>
              </a:spcBef>
              <a:buFontTx/>
              <a:buAutoNum type="arabicPeriod"/>
            </a:pPr>
            <a:r>
              <a:rPr lang="en-US" altLang="en-US" sz="2000" b="1">
                <a:solidFill>
                  <a:schemeClr val="bg1"/>
                </a:solidFill>
                <a:latin typeface="Book Antiqua" panose="02040602050305030304" pitchFamily="18" charset="0"/>
              </a:rPr>
              <a:t>Removal of heat from water surface by cold air does not increase</a:t>
            </a:r>
          </a:p>
          <a:p>
            <a:pPr eaLnBrk="1" hangingPunct="1">
              <a:spcBef>
                <a:spcPct val="0"/>
              </a:spcBef>
              <a:buFontTx/>
              <a:buNone/>
            </a:pPr>
            <a:r>
              <a:rPr lang="en-US" altLang="en-US" sz="2000" b="1">
                <a:solidFill>
                  <a:schemeClr val="bg1"/>
                </a:solidFill>
                <a:latin typeface="Book Antiqua" panose="02040602050305030304" pitchFamily="18" charset="0"/>
              </a:rPr>
              <a:t>     water density enough to induce sinking (no more NADW formation).</a:t>
            </a:r>
          </a:p>
          <a:p>
            <a:pPr eaLnBrk="1" hangingPunct="1">
              <a:spcBef>
                <a:spcPct val="0"/>
              </a:spcBef>
              <a:buFontTx/>
              <a:buNone/>
            </a:pPr>
            <a:endParaRPr lang="en-US" altLang="en-US" sz="2000" b="1">
              <a:solidFill>
                <a:schemeClr val="bg1"/>
              </a:solidFill>
              <a:latin typeface="Book Antiqua" panose="02040602050305030304" pitchFamily="18" charset="0"/>
            </a:endParaRPr>
          </a:p>
          <a:p>
            <a:pPr eaLnBrk="1" hangingPunct="1">
              <a:spcBef>
                <a:spcPct val="0"/>
              </a:spcBef>
              <a:buFontTx/>
              <a:buAutoNum type="arabicPeriod" startAt="3"/>
            </a:pPr>
            <a:r>
              <a:rPr lang="en-US" altLang="en-US" sz="2000" b="1">
                <a:solidFill>
                  <a:schemeClr val="bg1"/>
                </a:solidFill>
                <a:latin typeface="Book Antiqua" panose="02040602050305030304" pitchFamily="18" charset="0"/>
              </a:rPr>
              <a:t>Thermohaline circulation shuts down (or slows significantly)</a:t>
            </a:r>
          </a:p>
          <a:p>
            <a:pPr eaLnBrk="1" hangingPunct="1">
              <a:spcBef>
                <a:spcPct val="0"/>
              </a:spcBef>
              <a:buFontTx/>
              <a:buAutoNum type="arabicPeriod" startAt="3"/>
            </a:pPr>
            <a:endParaRPr lang="en-US" altLang="en-US" sz="2000" b="1">
              <a:solidFill>
                <a:schemeClr val="bg1"/>
              </a:solidFill>
              <a:latin typeface="Book Antiqua" panose="02040602050305030304" pitchFamily="18" charset="0"/>
            </a:endParaRPr>
          </a:p>
          <a:p>
            <a:pPr eaLnBrk="1" hangingPunct="1">
              <a:spcBef>
                <a:spcPct val="0"/>
              </a:spcBef>
              <a:buFontTx/>
              <a:buAutoNum type="arabicPeriod" startAt="3"/>
            </a:pPr>
            <a:r>
              <a:rPr lang="en-US" altLang="en-US" sz="2000" b="1">
                <a:solidFill>
                  <a:schemeClr val="bg1"/>
                </a:solidFill>
                <a:latin typeface="Book Antiqua" panose="02040602050305030304" pitchFamily="18" charset="0"/>
              </a:rPr>
              <a:t>Less heat transported to northern latitudes by warm surface flow.</a:t>
            </a:r>
          </a:p>
          <a:p>
            <a:pPr eaLnBrk="1" hangingPunct="1">
              <a:spcBef>
                <a:spcPct val="0"/>
              </a:spcBef>
              <a:buFontTx/>
              <a:buAutoNum type="arabicPeriod" startAt="3"/>
            </a:pPr>
            <a:endParaRPr lang="en-US" altLang="en-US" sz="2000" b="1">
              <a:solidFill>
                <a:schemeClr val="bg1"/>
              </a:solidFill>
              <a:latin typeface="Book Antiqua" panose="02040602050305030304" pitchFamily="18" charset="0"/>
            </a:endParaRPr>
          </a:p>
          <a:p>
            <a:pPr eaLnBrk="1" hangingPunct="1">
              <a:spcBef>
                <a:spcPct val="0"/>
              </a:spcBef>
              <a:buFontTx/>
              <a:buAutoNum type="arabicPeriod" startAt="3"/>
            </a:pPr>
            <a:r>
              <a:rPr lang="en-US" altLang="en-US" sz="2000" b="1">
                <a:solidFill>
                  <a:srgbClr val="FFFF00"/>
                </a:solidFill>
                <a:latin typeface="Book Antiqua" panose="02040602050305030304" pitchFamily="18" charset="0"/>
              </a:rPr>
              <a:t>Airmasses reaching western Europe have not received as much</a:t>
            </a:r>
          </a:p>
          <a:p>
            <a:pPr eaLnBrk="1" hangingPunct="1">
              <a:spcBef>
                <a:spcPct val="0"/>
              </a:spcBef>
              <a:buFontTx/>
              <a:buNone/>
            </a:pPr>
            <a:r>
              <a:rPr lang="en-US" altLang="en-US" sz="2000" b="1">
                <a:solidFill>
                  <a:srgbClr val="FFFF00"/>
                </a:solidFill>
                <a:latin typeface="Book Antiqua" panose="02040602050305030304" pitchFamily="18" charset="0"/>
              </a:rPr>
              <a:t>     heat from ocean surface as they would if thermohaline circulation</a:t>
            </a:r>
          </a:p>
          <a:p>
            <a:pPr eaLnBrk="1" hangingPunct="1">
              <a:spcBef>
                <a:spcPct val="0"/>
              </a:spcBef>
              <a:buFontTx/>
              <a:buNone/>
            </a:pPr>
            <a:r>
              <a:rPr lang="en-US" altLang="en-US" sz="2000" b="1">
                <a:solidFill>
                  <a:srgbClr val="FFFF00"/>
                </a:solidFill>
                <a:latin typeface="Book Antiqua" panose="02040602050305030304" pitchFamily="18" charset="0"/>
              </a:rPr>
              <a:t>     were running at full speed.</a:t>
            </a:r>
          </a:p>
          <a:p>
            <a:pPr eaLnBrk="1" hangingPunct="1">
              <a:spcBef>
                <a:spcPct val="0"/>
              </a:spcBef>
              <a:buFontTx/>
              <a:buNone/>
            </a:pPr>
            <a:endParaRPr lang="en-US" altLang="en-US" sz="2000" b="1">
              <a:solidFill>
                <a:schemeClr val="bg1"/>
              </a:solidFill>
              <a:latin typeface="Book Antiqua" panose="02040602050305030304" pitchFamily="18" charset="0"/>
            </a:endParaRP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ext Box 2"/>
          <p:cNvSpPr txBox="1">
            <a:spLocks noChangeArrowheads="1"/>
          </p:cNvSpPr>
          <p:nvPr/>
        </p:nvSpPr>
        <p:spPr bwMode="auto">
          <a:xfrm>
            <a:off x="304800" y="304800"/>
            <a:ext cx="8594725"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solidFill>
                  <a:schemeClr val="bg1"/>
                </a:solidFill>
                <a:latin typeface="Book Antiqua" panose="02040602050305030304" pitchFamily="18" charset="0"/>
              </a:rPr>
              <a:t>MECHANISM:</a:t>
            </a:r>
          </a:p>
          <a:p>
            <a:pPr eaLnBrk="1" hangingPunct="1">
              <a:spcBef>
                <a:spcPct val="0"/>
              </a:spcBef>
              <a:buFontTx/>
              <a:buNone/>
            </a:pPr>
            <a:endParaRPr lang="en-US" altLang="en-US" sz="2000" b="1">
              <a:solidFill>
                <a:schemeClr val="bg1"/>
              </a:solidFill>
              <a:latin typeface="Book Antiqua" panose="02040602050305030304" pitchFamily="18" charset="0"/>
            </a:endParaRPr>
          </a:p>
          <a:p>
            <a:pPr eaLnBrk="1" hangingPunct="1">
              <a:spcBef>
                <a:spcPct val="0"/>
              </a:spcBef>
              <a:buFontTx/>
              <a:buAutoNum type="arabicPeriod"/>
            </a:pPr>
            <a:r>
              <a:rPr lang="en-US" altLang="en-US" sz="2000" b="1">
                <a:solidFill>
                  <a:schemeClr val="bg1"/>
                </a:solidFill>
                <a:latin typeface="Book Antiqua" panose="02040602050305030304" pitchFamily="18" charset="0"/>
              </a:rPr>
              <a:t>Fresh water is not as dense as salt water.</a:t>
            </a:r>
          </a:p>
          <a:p>
            <a:pPr eaLnBrk="1" hangingPunct="1">
              <a:spcBef>
                <a:spcPct val="0"/>
              </a:spcBef>
              <a:buFontTx/>
              <a:buAutoNum type="arabicPeriod"/>
            </a:pPr>
            <a:endParaRPr lang="en-US" altLang="en-US" sz="2000" b="1">
              <a:solidFill>
                <a:schemeClr val="bg1"/>
              </a:solidFill>
              <a:latin typeface="Book Antiqua" panose="02040602050305030304" pitchFamily="18" charset="0"/>
            </a:endParaRPr>
          </a:p>
          <a:p>
            <a:pPr eaLnBrk="1" hangingPunct="1">
              <a:spcBef>
                <a:spcPct val="0"/>
              </a:spcBef>
              <a:buFontTx/>
              <a:buAutoNum type="arabicPeriod"/>
            </a:pPr>
            <a:r>
              <a:rPr lang="en-US" altLang="en-US" sz="2000" b="1">
                <a:solidFill>
                  <a:schemeClr val="bg1"/>
                </a:solidFill>
                <a:latin typeface="Book Antiqua" panose="02040602050305030304" pitchFamily="18" charset="0"/>
              </a:rPr>
              <a:t>Removal of heat from water surface by cold air does not increase</a:t>
            </a:r>
          </a:p>
          <a:p>
            <a:pPr eaLnBrk="1" hangingPunct="1">
              <a:spcBef>
                <a:spcPct val="0"/>
              </a:spcBef>
              <a:buFontTx/>
              <a:buNone/>
            </a:pPr>
            <a:r>
              <a:rPr lang="en-US" altLang="en-US" sz="2000" b="1">
                <a:solidFill>
                  <a:schemeClr val="bg1"/>
                </a:solidFill>
                <a:latin typeface="Book Antiqua" panose="02040602050305030304" pitchFamily="18" charset="0"/>
              </a:rPr>
              <a:t>     water density enough to induce sinking (no more NADW formation).</a:t>
            </a:r>
          </a:p>
          <a:p>
            <a:pPr eaLnBrk="1" hangingPunct="1">
              <a:spcBef>
                <a:spcPct val="0"/>
              </a:spcBef>
              <a:buFontTx/>
              <a:buNone/>
            </a:pPr>
            <a:endParaRPr lang="en-US" altLang="en-US" sz="2000" b="1">
              <a:solidFill>
                <a:schemeClr val="bg1"/>
              </a:solidFill>
              <a:latin typeface="Book Antiqua" panose="02040602050305030304" pitchFamily="18" charset="0"/>
            </a:endParaRPr>
          </a:p>
          <a:p>
            <a:pPr eaLnBrk="1" hangingPunct="1">
              <a:spcBef>
                <a:spcPct val="0"/>
              </a:spcBef>
              <a:buFontTx/>
              <a:buAutoNum type="arabicPeriod" startAt="3"/>
            </a:pPr>
            <a:r>
              <a:rPr lang="en-US" altLang="en-US" sz="2000" b="1">
                <a:solidFill>
                  <a:schemeClr val="bg1"/>
                </a:solidFill>
                <a:latin typeface="Book Antiqua" panose="02040602050305030304" pitchFamily="18" charset="0"/>
              </a:rPr>
              <a:t>Thermohaline circulation shuts down (or slows significantly)</a:t>
            </a:r>
          </a:p>
          <a:p>
            <a:pPr eaLnBrk="1" hangingPunct="1">
              <a:spcBef>
                <a:spcPct val="0"/>
              </a:spcBef>
              <a:buFontTx/>
              <a:buAutoNum type="arabicPeriod" startAt="3"/>
            </a:pPr>
            <a:endParaRPr lang="en-US" altLang="en-US" sz="2000" b="1">
              <a:solidFill>
                <a:schemeClr val="bg1"/>
              </a:solidFill>
              <a:latin typeface="Book Antiqua" panose="02040602050305030304" pitchFamily="18" charset="0"/>
            </a:endParaRPr>
          </a:p>
          <a:p>
            <a:pPr eaLnBrk="1" hangingPunct="1">
              <a:spcBef>
                <a:spcPct val="0"/>
              </a:spcBef>
              <a:buFontTx/>
              <a:buAutoNum type="arabicPeriod" startAt="3"/>
            </a:pPr>
            <a:r>
              <a:rPr lang="en-US" altLang="en-US" sz="2000" b="1">
                <a:solidFill>
                  <a:schemeClr val="bg1"/>
                </a:solidFill>
                <a:latin typeface="Book Antiqua" panose="02040602050305030304" pitchFamily="18" charset="0"/>
              </a:rPr>
              <a:t>Less heat transported to northern latitudes by warm surface flow.</a:t>
            </a:r>
          </a:p>
          <a:p>
            <a:pPr eaLnBrk="1" hangingPunct="1">
              <a:spcBef>
                <a:spcPct val="0"/>
              </a:spcBef>
              <a:buFontTx/>
              <a:buAutoNum type="arabicPeriod" startAt="3"/>
            </a:pPr>
            <a:endParaRPr lang="en-US" altLang="en-US" sz="2000" b="1">
              <a:solidFill>
                <a:schemeClr val="bg1"/>
              </a:solidFill>
              <a:latin typeface="Book Antiqua" panose="02040602050305030304" pitchFamily="18" charset="0"/>
            </a:endParaRPr>
          </a:p>
          <a:p>
            <a:pPr eaLnBrk="1" hangingPunct="1">
              <a:spcBef>
                <a:spcPct val="0"/>
              </a:spcBef>
              <a:buFontTx/>
              <a:buAutoNum type="arabicPeriod" startAt="3"/>
            </a:pPr>
            <a:r>
              <a:rPr lang="en-US" altLang="en-US" sz="2000" b="1">
                <a:solidFill>
                  <a:schemeClr val="bg1"/>
                </a:solidFill>
                <a:latin typeface="Book Antiqua" panose="02040602050305030304" pitchFamily="18" charset="0"/>
              </a:rPr>
              <a:t>Airmasses reaching western Europe have not received as much</a:t>
            </a:r>
          </a:p>
          <a:p>
            <a:pPr eaLnBrk="1" hangingPunct="1">
              <a:spcBef>
                <a:spcPct val="0"/>
              </a:spcBef>
              <a:buFontTx/>
              <a:buNone/>
            </a:pPr>
            <a:r>
              <a:rPr lang="en-US" altLang="en-US" sz="2000" b="1">
                <a:solidFill>
                  <a:schemeClr val="bg1"/>
                </a:solidFill>
                <a:latin typeface="Book Antiqua" panose="02040602050305030304" pitchFamily="18" charset="0"/>
              </a:rPr>
              <a:t>     heat from ocean surface as they would if thermohaline circulation</a:t>
            </a:r>
          </a:p>
          <a:p>
            <a:pPr eaLnBrk="1" hangingPunct="1">
              <a:spcBef>
                <a:spcPct val="0"/>
              </a:spcBef>
              <a:buFontTx/>
              <a:buNone/>
            </a:pPr>
            <a:r>
              <a:rPr lang="en-US" altLang="en-US" sz="2000" b="1">
                <a:solidFill>
                  <a:schemeClr val="bg1"/>
                </a:solidFill>
                <a:latin typeface="Book Antiqua" panose="02040602050305030304" pitchFamily="18" charset="0"/>
              </a:rPr>
              <a:t>     were running at full speed.</a:t>
            </a:r>
          </a:p>
          <a:p>
            <a:pPr eaLnBrk="1" hangingPunct="1">
              <a:spcBef>
                <a:spcPct val="0"/>
              </a:spcBef>
              <a:buFontTx/>
              <a:buNone/>
            </a:pPr>
            <a:endParaRPr lang="en-US" altLang="en-US" sz="2000" b="1">
              <a:solidFill>
                <a:schemeClr val="bg1"/>
              </a:solidFill>
              <a:latin typeface="Book Antiqua" panose="02040602050305030304" pitchFamily="18" charset="0"/>
            </a:endParaRPr>
          </a:p>
          <a:p>
            <a:pPr eaLnBrk="1" hangingPunct="1">
              <a:spcBef>
                <a:spcPct val="0"/>
              </a:spcBef>
              <a:buFontTx/>
              <a:buAutoNum type="arabicPeriod" startAt="6"/>
            </a:pPr>
            <a:r>
              <a:rPr lang="en-US" altLang="en-US" sz="2000" b="1">
                <a:solidFill>
                  <a:srgbClr val="FFFF00"/>
                </a:solidFill>
                <a:latin typeface="Book Antiqua" panose="02040602050305030304" pitchFamily="18" charset="0"/>
              </a:rPr>
              <a:t>Western Europe cools down – ice begins building up.</a:t>
            </a:r>
          </a:p>
          <a:p>
            <a:pPr eaLnBrk="1" hangingPunct="1">
              <a:spcBef>
                <a:spcPct val="0"/>
              </a:spcBef>
              <a:buFontTx/>
              <a:buNone/>
            </a:pPr>
            <a:endParaRPr lang="en-US" altLang="en-US" sz="2000" b="1">
              <a:solidFill>
                <a:schemeClr val="bg1"/>
              </a:solidFill>
              <a:latin typeface="Book Antiqua" panose="02040602050305030304" pitchFamily="18"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4"/>
          <p:cNvSpPr txBox="1">
            <a:spLocks noChangeArrowheads="1"/>
          </p:cNvSpPr>
          <p:nvPr/>
        </p:nvSpPr>
        <p:spPr bwMode="auto">
          <a:xfrm>
            <a:off x="533400" y="1447800"/>
            <a:ext cx="82454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solidFill>
                  <a:schemeClr val="bg1"/>
                </a:solidFill>
                <a:latin typeface="Book Antiqua" panose="02040602050305030304" pitchFamily="18" charset="0"/>
              </a:rPr>
              <a:t>2.  Precession of the Perihelion with respect to the seasons</a:t>
            </a:r>
          </a:p>
        </p:txBody>
      </p:sp>
      <p:pic>
        <p:nvPicPr>
          <p:cNvPr id="18435" name="Picture 5" descr="precess"/>
          <p:cNvPicPr>
            <a:picLocks noChangeAspect="1" noChangeArrowheads="1"/>
          </p:cNvPicPr>
          <p:nvPr/>
        </p:nvPicPr>
        <p:blipFill>
          <a:blip r:embed="rId2">
            <a:extLst>
              <a:ext uri="{28A0092B-C50C-407E-A947-70E740481C1C}">
                <a14:useLocalDpi xmlns:a14="http://schemas.microsoft.com/office/drawing/2010/main" val="0"/>
              </a:ext>
            </a:extLst>
          </a:blip>
          <a:srcRect l="44928"/>
          <a:stretch>
            <a:fillRect/>
          </a:stretch>
        </p:blipFill>
        <p:spPr bwMode="auto">
          <a:xfrm>
            <a:off x="2743200" y="1905000"/>
            <a:ext cx="3581400" cy="4738688"/>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18436" name="Text Box 1027"/>
          <p:cNvSpPr txBox="1">
            <a:spLocks noChangeArrowheads="1"/>
          </p:cNvSpPr>
          <p:nvPr/>
        </p:nvSpPr>
        <p:spPr bwMode="auto">
          <a:xfrm>
            <a:off x="1676400" y="609600"/>
            <a:ext cx="6096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600" b="1">
                <a:solidFill>
                  <a:schemeClr val="bg1"/>
                </a:solidFill>
                <a:latin typeface="Book Antiqua" panose="02040602050305030304" pitchFamily="18" charset="0"/>
              </a:rPr>
              <a:t>MILANKOVITCH CYCLES</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Text Box 2"/>
          <p:cNvSpPr txBox="1">
            <a:spLocks noChangeArrowheads="1"/>
          </p:cNvSpPr>
          <p:nvPr/>
        </p:nvSpPr>
        <p:spPr bwMode="auto">
          <a:xfrm>
            <a:off x="304800" y="304800"/>
            <a:ext cx="8594725" cy="594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solidFill>
                  <a:schemeClr val="bg1"/>
                </a:solidFill>
                <a:latin typeface="Book Antiqua" panose="02040602050305030304" pitchFamily="18" charset="0"/>
              </a:rPr>
              <a:t>MECHANISM:</a:t>
            </a:r>
          </a:p>
          <a:p>
            <a:pPr eaLnBrk="1" hangingPunct="1">
              <a:spcBef>
                <a:spcPct val="0"/>
              </a:spcBef>
              <a:buFontTx/>
              <a:buNone/>
            </a:pPr>
            <a:endParaRPr lang="en-US" altLang="en-US" sz="2000" b="1">
              <a:solidFill>
                <a:schemeClr val="bg1"/>
              </a:solidFill>
              <a:latin typeface="Book Antiqua" panose="02040602050305030304" pitchFamily="18" charset="0"/>
            </a:endParaRPr>
          </a:p>
          <a:p>
            <a:pPr eaLnBrk="1" hangingPunct="1">
              <a:spcBef>
                <a:spcPct val="0"/>
              </a:spcBef>
              <a:buFontTx/>
              <a:buAutoNum type="arabicPeriod"/>
            </a:pPr>
            <a:r>
              <a:rPr lang="en-US" altLang="en-US" sz="2000" b="1">
                <a:solidFill>
                  <a:schemeClr val="bg1"/>
                </a:solidFill>
                <a:latin typeface="Book Antiqua" panose="02040602050305030304" pitchFamily="18" charset="0"/>
              </a:rPr>
              <a:t>Fresh water is not as dense as salt water.</a:t>
            </a:r>
          </a:p>
          <a:p>
            <a:pPr eaLnBrk="1" hangingPunct="1">
              <a:spcBef>
                <a:spcPct val="0"/>
              </a:spcBef>
              <a:buFontTx/>
              <a:buAutoNum type="arabicPeriod"/>
            </a:pPr>
            <a:endParaRPr lang="en-US" altLang="en-US" sz="2000" b="1">
              <a:solidFill>
                <a:schemeClr val="bg1"/>
              </a:solidFill>
              <a:latin typeface="Book Antiqua" panose="02040602050305030304" pitchFamily="18" charset="0"/>
            </a:endParaRPr>
          </a:p>
          <a:p>
            <a:pPr eaLnBrk="1" hangingPunct="1">
              <a:spcBef>
                <a:spcPct val="0"/>
              </a:spcBef>
              <a:buFontTx/>
              <a:buAutoNum type="arabicPeriod"/>
            </a:pPr>
            <a:r>
              <a:rPr lang="en-US" altLang="en-US" sz="2000" b="1">
                <a:solidFill>
                  <a:schemeClr val="bg1"/>
                </a:solidFill>
                <a:latin typeface="Book Antiqua" panose="02040602050305030304" pitchFamily="18" charset="0"/>
              </a:rPr>
              <a:t>Removal of heat from water surface by cold air does not increase</a:t>
            </a:r>
          </a:p>
          <a:p>
            <a:pPr eaLnBrk="1" hangingPunct="1">
              <a:spcBef>
                <a:spcPct val="0"/>
              </a:spcBef>
              <a:buFontTx/>
              <a:buNone/>
            </a:pPr>
            <a:r>
              <a:rPr lang="en-US" altLang="en-US" sz="2000" b="1">
                <a:solidFill>
                  <a:schemeClr val="bg1"/>
                </a:solidFill>
                <a:latin typeface="Book Antiqua" panose="02040602050305030304" pitchFamily="18" charset="0"/>
              </a:rPr>
              <a:t>     water density enough to induce sinking (no more NADW formation).</a:t>
            </a:r>
          </a:p>
          <a:p>
            <a:pPr eaLnBrk="1" hangingPunct="1">
              <a:spcBef>
                <a:spcPct val="0"/>
              </a:spcBef>
              <a:buFontTx/>
              <a:buNone/>
            </a:pPr>
            <a:endParaRPr lang="en-US" altLang="en-US" sz="2000" b="1">
              <a:solidFill>
                <a:schemeClr val="bg1"/>
              </a:solidFill>
              <a:latin typeface="Book Antiqua" panose="02040602050305030304" pitchFamily="18" charset="0"/>
            </a:endParaRPr>
          </a:p>
          <a:p>
            <a:pPr eaLnBrk="1" hangingPunct="1">
              <a:spcBef>
                <a:spcPct val="0"/>
              </a:spcBef>
              <a:buFontTx/>
              <a:buAutoNum type="arabicPeriod" startAt="3"/>
            </a:pPr>
            <a:r>
              <a:rPr lang="en-US" altLang="en-US" sz="2000" b="1">
                <a:solidFill>
                  <a:schemeClr val="bg1"/>
                </a:solidFill>
                <a:latin typeface="Book Antiqua" panose="02040602050305030304" pitchFamily="18" charset="0"/>
              </a:rPr>
              <a:t>Thermohaline circulation shuts down (or slows significantly)</a:t>
            </a:r>
          </a:p>
          <a:p>
            <a:pPr eaLnBrk="1" hangingPunct="1">
              <a:spcBef>
                <a:spcPct val="0"/>
              </a:spcBef>
              <a:buFontTx/>
              <a:buAutoNum type="arabicPeriod" startAt="3"/>
            </a:pPr>
            <a:endParaRPr lang="en-US" altLang="en-US" sz="2000" b="1">
              <a:solidFill>
                <a:schemeClr val="bg1"/>
              </a:solidFill>
              <a:latin typeface="Book Antiqua" panose="02040602050305030304" pitchFamily="18" charset="0"/>
            </a:endParaRPr>
          </a:p>
          <a:p>
            <a:pPr eaLnBrk="1" hangingPunct="1">
              <a:spcBef>
                <a:spcPct val="0"/>
              </a:spcBef>
              <a:buFontTx/>
              <a:buAutoNum type="arabicPeriod" startAt="3"/>
            </a:pPr>
            <a:r>
              <a:rPr lang="en-US" altLang="en-US" sz="2000" b="1">
                <a:solidFill>
                  <a:schemeClr val="bg1"/>
                </a:solidFill>
                <a:latin typeface="Book Antiqua" panose="02040602050305030304" pitchFamily="18" charset="0"/>
              </a:rPr>
              <a:t>Less heat transported to northern latitudes by warm surface flow.</a:t>
            </a:r>
          </a:p>
          <a:p>
            <a:pPr eaLnBrk="1" hangingPunct="1">
              <a:spcBef>
                <a:spcPct val="0"/>
              </a:spcBef>
              <a:buFontTx/>
              <a:buAutoNum type="arabicPeriod" startAt="3"/>
            </a:pPr>
            <a:endParaRPr lang="en-US" altLang="en-US" sz="2000" b="1">
              <a:solidFill>
                <a:schemeClr val="bg1"/>
              </a:solidFill>
              <a:latin typeface="Book Antiqua" panose="02040602050305030304" pitchFamily="18" charset="0"/>
            </a:endParaRPr>
          </a:p>
          <a:p>
            <a:pPr eaLnBrk="1" hangingPunct="1">
              <a:spcBef>
                <a:spcPct val="0"/>
              </a:spcBef>
              <a:buFontTx/>
              <a:buAutoNum type="arabicPeriod" startAt="3"/>
            </a:pPr>
            <a:r>
              <a:rPr lang="en-US" altLang="en-US" sz="2000" b="1">
                <a:solidFill>
                  <a:schemeClr val="bg1"/>
                </a:solidFill>
                <a:latin typeface="Book Antiqua" panose="02040602050305030304" pitchFamily="18" charset="0"/>
              </a:rPr>
              <a:t>Airmasses reaching western Europe have not received as much</a:t>
            </a:r>
          </a:p>
          <a:p>
            <a:pPr eaLnBrk="1" hangingPunct="1">
              <a:spcBef>
                <a:spcPct val="0"/>
              </a:spcBef>
              <a:buFontTx/>
              <a:buNone/>
            </a:pPr>
            <a:r>
              <a:rPr lang="en-US" altLang="en-US" sz="2000" b="1">
                <a:solidFill>
                  <a:schemeClr val="bg1"/>
                </a:solidFill>
                <a:latin typeface="Book Antiqua" panose="02040602050305030304" pitchFamily="18" charset="0"/>
              </a:rPr>
              <a:t>     heat from ocean surface as they would if thermohaline circulation</a:t>
            </a:r>
          </a:p>
          <a:p>
            <a:pPr eaLnBrk="1" hangingPunct="1">
              <a:spcBef>
                <a:spcPct val="0"/>
              </a:spcBef>
              <a:buFontTx/>
              <a:buNone/>
            </a:pPr>
            <a:r>
              <a:rPr lang="en-US" altLang="en-US" sz="2000" b="1">
                <a:solidFill>
                  <a:schemeClr val="bg1"/>
                </a:solidFill>
                <a:latin typeface="Book Antiqua" panose="02040602050305030304" pitchFamily="18" charset="0"/>
              </a:rPr>
              <a:t>     were running at full speed.</a:t>
            </a:r>
          </a:p>
          <a:p>
            <a:pPr eaLnBrk="1" hangingPunct="1">
              <a:spcBef>
                <a:spcPct val="0"/>
              </a:spcBef>
              <a:buFontTx/>
              <a:buNone/>
            </a:pPr>
            <a:endParaRPr lang="en-US" altLang="en-US" sz="2000" b="1">
              <a:solidFill>
                <a:schemeClr val="bg1"/>
              </a:solidFill>
              <a:latin typeface="Book Antiqua" panose="02040602050305030304" pitchFamily="18" charset="0"/>
            </a:endParaRPr>
          </a:p>
          <a:p>
            <a:pPr eaLnBrk="1" hangingPunct="1">
              <a:spcBef>
                <a:spcPct val="0"/>
              </a:spcBef>
              <a:buFontTx/>
              <a:buAutoNum type="arabicPeriod" startAt="6"/>
            </a:pPr>
            <a:r>
              <a:rPr lang="en-US" altLang="en-US" sz="2000" b="1">
                <a:solidFill>
                  <a:schemeClr val="bg1"/>
                </a:solidFill>
                <a:latin typeface="Book Antiqua" panose="02040602050305030304" pitchFamily="18" charset="0"/>
              </a:rPr>
              <a:t>Western Europe cools down – ice begins building up.</a:t>
            </a:r>
          </a:p>
          <a:p>
            <a:pPr eaLnBrk="1" hangingPunct="1">
              <a:spcBef>
                <a:spcPct val="0"/>
              </a:spcBef>
              <a:buFontTx/>
              <a:buAutoNum type="arabicPeriod" startAt="6"/>
            </a:pPr>
            <a:endParaRPr lang="en-US" altLang="en-US" sz="2000" b="1">
              <a:solidFill>
                <a:schemeClr val="bg1"/>
              </a:solidFill>
              <a:latin typeface="Book Antiqua" panose="02040602050305030304" pitchFamily="18" charset="0"/>
            </a:endParaRPr>
          </a:p>
          <a:p>
            <a:pPr eaLnBrk="1" hangingPunct="1">
              <a:spcBef>
                <a:spcPct val="0"/>
              </a:spcBef>
              <a:buFontTx/>
              <a:buAutoNum type="arabicPeriod" startAt="6"/>
            </a:pPr>
            <a:r>
              <a:rPr lang="en-US" altLang="en-US" sz="2000" b="1">
                <a:solidFill>
                  <a:srgbClr val="FFFF00"/>
                </a:solidFill>
                <a:latin typeface="Book Antiqua" panose="02040602050305030304" pitchFamily="18" charset="0"/>
              </a:rPr>
              <a:t>Earth as a whole cools again (more ice = higher albedo).</a:t>
            </a:r>
          </a:p>
          <a:p>
            <a:pPr eaLnBrk="1" hangingPunct="1">
              <a:spcBef>
                <a:spcPct val="0"/>
              </a:spcBef>
              <a:buFontTx/>
              <a:buNone/>
            </a:pPr>
            <a:endParaRPr lang="en-US" altLang="en-US" sz="2000" b="1">
              <a:solidFill>
                <a:schemeClr val="bg1"/>
              </a:solidFill>
              <a:latin typeface="Book Antiqua" panose="02040602050305030304" pitchFamily="18" charset="0"/>
            </a:endParaRP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Text Box 2"/>
          <p:cNvSpPr txBox="1">
            <a:spLocks noChangeArrowheads="1"/>
          </p:cNvSpPr>
          <p:nvPr/>
        </p:nvSpPr>
        <p:spPr bwMode="auto">
          <a:xfrm>
            <a:off x="304800" y="304800"/>
            <a:ext cx="8594725"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dirty="0">
                <a:solidFill>
                  <a:schemeClr val="bg1"/>
                </a:solidFill>
                <a:latin typeface="Book Antiqua" panose="02040602050305030304" pitchFamily="18" charset="0"/>
              </a:rPr>
              <a:t>MECHANISM:</a:t>
            </a:r>
          </a:p>
          <a:p>
            <a:pPr eaLnBrk="1" hangingPunct="1">
              <a:spcBef>
                <a:spcPct val="0"/>
              </a:spcBef>
              <a:buFontTx/>
              <a:buNone/>
            </a:pPr>
            <a:endParaRPr lang="en-US" altLang="en-US" sz="2000" b="1" dirty="0">
              <a:solidFill>
                <a:schemeClr val="bg1"/>
              </a:solidFill>
              <a:latin typeface="Book Antiqua" panose="02040602050305030304" pitchFamily="18" charset="0"/>
            </a:endParaRPr>
          </a:p>
          <a:p>
            <a:pPr eaLnBrk="1" hangingPunct="1">
              <a:spcBef>
                <a:spcPct val="0"/>
              </a:spcBef>
              <a:buFontTx/>
              <a:buAutoNum type="arabicPeriod"/>
            </a:pPr>
            <a:r>
              <a:rPr lang="en-US" altLang="en-US" sz="2000" b="1" dirty="0">
                <a:solidFill>
                  <a:schemeClr val="bg1"/>
                </a:solidFill>
                <a:latin typeface="Book Antiqua" panose="02040602050305030304" pitchFamily="18" charset="0"/>
              </a:rPr>
              <a:t>Fresh water is not as dense as salt water.</a:t>
            </a:r>
          </a:p>
          <a:p>
            <a:pPr eaLnBrk="1" hangingPunct="1">
              <a:spcBef>
                <a:spcPct val="0"/>
              </a:spcBef>
              <a:buFontTx/>
              <a:buAutoNum type="arabicPeriod"/>
            </a:pPr>
            <a:endParaRPr lang="en-US" altLang="en-US" sz="2000" b="1" dirty="0">
              <a:solidFill>
                <a:schemeClr val="bg1"/>
              </a:solidFill>
              <a:latin typeface="Book Antiqua" panose="02040602050305030304" pitchFamily="18" charset="0"/>
            </a:endParaRPr>
          </a:p>
          <a:p>
            <a:pPr eaLnBrk="1" hangingPunct="1">
              <a:spcBef>
                <a:spcPct val="0"/>
              </a:spcBef>
              <a:buFontTx/>
              <a:buAutoNum type="arabicPeriod"/>
            </a:pPr>
            <a:r>
              <a:rPr lang="en-US" altLang="en-US" sz="2000" b="1" dirty="0">
                <a:solidFill>
                  <a:schemeClr val="bg1"/>
                </a:solidFill>
                <a:latin typeface="Book Antiqua" panose="02040602050305030304" pitchFamily="18" charset="0"/>
              </a:rPr>
              <a:t>Removal of heat from water surface by cold air does not increase</a:t>
            </a:r>
          </a:p>
          <a:p>
            <a:pPr eaLnBrk="1" hangingPunct="1">
              <a:spcBef>
                <a:spcPct val="0"/>
              </a:spcBef>
              <a:buFontTx/>
              <a:buNone/>
            </a:pPr>
            <a:r>
              <a:rPr lang="en-US" altLang="en-US" sz="2000" b="1" dirty="0">
                <a:solidFill>
                  <a:schemeClr val="bg1"/>
                </a:solidFill>
                <a:latin typeface="Book Antiqua" panose="02040602050305030304" pitchFamily="18" charset="0"/>
              </a:rPr>
              <a:t>     water density enough to induce sinking (no more NADW formation).</a:t>
            </a:r>
          </a:p>
          <a:p>
            <a:pPr eaLnBrk="1" hangingPunct="1">
              <a:spcBef>
                <a:spcPct val="0"/>
              </a:spcBef>
              <a:buFontTx/>
              <a:buNone/>
            </a:pPr>
            <a:endParaRPr lang="en-US" altLang="en-US" sz="2000" b="1" dirty="0">
              <a:solidFill>
                <a:schemeClr val="bg1"/>
              </a:solidFill>
              <a:latin typeface="Book Antiqua" panose="02040602050305030304" pitchFamily="18" charset="0"/>
            </a:endParaRPr>
          </a:p>
          <a:p>
            <a:pPr eaLnBrk="1" hangingPunct="1">
              <a:spcBef>
                <a:spcPct val="0"/>
              </a:spcBef>
              <a:buFontTx/>
              <a:buAutoNum type="arabicPeriod" startAt="3"/>
            </a:pPr>
            <a:r>
              <a:rPr lang="en-US" altLang="en-US" sz="2000" b="1" dirty="0">
                <a:solidFill>
                  <a:schemeClr val="bg1"/>
                </a:solidFill>
                <a:latin typeface="Book Antiqua" panose="02040602050305030304" pitchFamily="18" charset="0"/>
              </a:rPr>
              <a:t>Thermohaline circulation shuts down (or slows significantly)</a:t>
            </a:r>
          </a:p>
          <a:p>
            <a:pPr eaLnBrk="1" hangingPunct="1">
              <a:spcBef>
                <a:spcPct val="0"/>
              </a:spcBef>
              <a:buFontTx/>
              <a:buAutoNum type="arabicPeriod" startAt="3"/>
            </a:pPr>
            <a:endParaRPr lang="en-US" altLang="en-US" sz="2000" b="1" dirty="0">
              <a:solidFill>
                <a:schemeClr val="bg1"/>
              </a:solidFill>
              <a:latin typeface="Book Antiqua" panose="02040602050305030304" pitchFamily="18" charset="0"/>
            </a:endParaRPr>
          </a:p>
          <a:p>
            <a:pPr eaLnBrk="1" hangingPunct="1">
              <a:spcBef>
                <a:spcPct val="0"/>
              </a:spcBef>
              <a:buFontTx/>
              <a:buAutoNum type="arabicPeriod" startAt="3"/>
            </a:pPr>
            <a:r>
              <a:rPr lang="en-US" altLang="en-US" sz="2000" b="1" dirty="0">
                <a:solidFill>
                  <a:schemeClr val="bg1"/>
                </a:solidFill>
                <a:latin typeface="Book Antiqua" panose="02040602050305030304" pitchFamily="18" charset="0"/>
              </a:rPr>
              <a:t>Less heat transported to northern latitudes by warm surface flow.</a:t>
            </a:r>
          </a:p>
          <a:p>
            <a:pPr eaLnBrk="1" hangingPunct="1">
              <a:spcBef>
                <a:spcPct val="0"/>
              </a:spcBef>
              <a:buFontTx/>
              <a:buAutoNum type="arabicPeriod" startAt="3"/>
            </a:pPr>
            <a:endParaRPr lang="en-US" altLang="en-US" sz="2000" b="1" dirty="0">
              <a:solidFill>
                <a:schemeClr val="bg1"/>
              </a:solidFill>
              <a:latin typeface="Book Antiqua" panose="02040602050305030304" pitchFamily="18" charset="0"/>
            </a:endParaRPr>
          </a:p>
          <a:p>
            <a:pPr eaLnBrk="1" hangingPunct="1">
              <a:spcBef>
                <a:spcPct val="0"/>
              </a:spcBef>
              <a:buFontTx/>
              <a:buAutoNum type="arabicPeriod" startAt="3"/>
            </a:pPr>
            <a:r>
              <a:rPr lang="en-US" altLang="en-US" sz="2000" b="1" dirty="0">
                <a:solidFill>
                  <a:schemeClr val="bg1"/>
                </a:solidFill>
                <a:latin typeface="Book Antiqua" panose="02040602050305030304" pitchFamily="18" charset="0"/>
              </a:rPr>
              <a:t>Airmasses reaching western Europe have not received as much</a:t>
            </a:r>
          </a:p>
          <a:p>
            <a:pPr eaLnBrk="1" hangingPunct="1">
              <a:spcBef>
                <a:spcPct val="0"/>
              </a:spcBef>
              <a:buFontTx/>
              <a:buNone/>
            </a:pPr>
            <a:r>
              <a:rPr lang="en-US" altLang="en-US" sz="2000" b="1" dirty="0">
                <a:solidFill>
                  <a:schemeClr val="bg1"/>
                </a:solidFill>
                <a:latin typeface="Book Antiqua" panose="02040602050305030304" pitchFamily="18" charset="0"/>
              </a:rPr>
              <a:t>     heat from ocean surface as they would if thermohaline circulation</a:t>
            </a:r>
          </a:p>
          <a:p>
            <a:pPr eaLnBrk="1" hangingPunct="1">
              <a:spcBef>
                <a:spcPct val="0"/>
              </a:spcBef>
              <a:buFontTx/>
              <a:buNone/>
            </a:pPr>
            <a:r>
              <a:rPr lang="en-US" altLang="en-US" sz="2000" b="1" dirty="0">
                <a:solidFill>
                  <a:schemeClr val="bg1"/>
                </a:solidFill>
                <a:latin typeface="Book Antiqua" panose="02040602050305030304" pitchFamily="18" charset="0"/>
              </a:rPr>
              <a:t>     were running at full speed.</a:t>
            </a:r>
          </a:p>
          <a:p>
            <a:pPr eaLnBrk="1" hangingPunct="1">
              <a:spcBef>
                <a:spcPct val="0"/>
              </a:spcBef>
              <a:buFontTx/>
              <a:buNone/>
            </a:pPr>
            <a:endParaRPr lang="en-US" altLang="en-US" sz="2000" b="1" dirty="0">
              <a:solidFill>
                <a:schemeClr val="bg1"/>
              </a:solidFill>
              <a:latin typeface="Book Antiqua" panose="02040602050305030304" pitchFamily="18" charset="0"/>
            </a:endParaRPr>
          </a:p>
          <a:p>
            <a:pPr eaLnBrk="1" hangingPunct="1">
              <a:spcBef>
                <a:spcPct val="0"/>
              </a:spcBef>
              <a:buFontTx/>
              <a:buAutoNum type="arabicPeriod" startAt="6"/>
            </a:pPr>
            <a:r>
              <a:rPr lang="en-US" altLang="en-US" sz="2000" b="1" dirty="0">
                <a:solidFill>
                  <a:schemeClr val="bg1"/>
                </a:solidFill>
                <a:latin typeface="Book Antiqua" panose="02040602050305030304" pitchFamily="18" charset="0"/>
              </a:rPr>
              <a:t>Western Europe cools down – ice begins building up.</a:t>
            </a:r>
          </a:p>
          <a:p>
            <a:pPr eaLnBrk="1" hangingPunct="1">
              <a:spcBef>
                <a:spcPct val="0"/>
              </a:spcBef>
              <a:buFontTx/>
              <a:buAutoNum type="arabicPeriod" startAt="6"/>
            </a:pPr>
            <a:endParaRPr lang="en-US" altLang="en-US" sz="2000" b="1" dirty="0">
              <a:solidFill>
                <a:schemeClr val="bg1"/>
              </a:solidFill>
              <a:latin typeface="Book Antiqua" panose="02040602050305030304" pitchFamily="18" charset="0"/>
            </a:endParaRPr>
          </a:p>
          <a:p>
            <a:pPr eaLnBrk="1" hangingPunct="1">
              <a:spcBef>
                <a:spcPct val="0"/>
              </a:spcBef>
              <a:buFontTx/>
              <a:buAutoNum type="arabicPeriod" startAt="6"/>
            </a:pPr>
            <a:r>
              <a:rPr lang="en-US" altLang="en-US" sz="2000" b="1" dirty="0">
                <a:solidFill>
                  <a:schemeClr val="bg1"/>
                </a:solidFill>
                <a:latin typeface="Book Antiqua" panose="02040602050305030304" pitchFamily="18" charset="0"/>
              </a:rPr>
              <a:t>Earth as a whole cools again (more ice = higher albedo).</a:t>
            </a:r>
          </a:p>
          <a:p>
            <a:pPr eaLnBrk="1" hangingPunct="1">
              <a:spcBef>
                <a:spcPct val="0"/>
              </a:spcBef>
              <a:buFontTx/>
              <a:buAutoNum type="arabicPeriod" startAt="6"/>
            </a:pPr>
            <a:endParaRPr lang="en-US" altLang="en-US" sz="2000" b="1" dirty="0">
              <a:solidFill>
                <a:schemeClr val="bg1"/>
              </a:solidFill>
              <a:latin typeface="Book Antiqua" panose="02040602050305030304" pitchFamily="18" charset="0"/>
            </a:endParaRPr>
          </a:p>
          <a:p>
            <a:pPr eaLnBrk="1" hangingPunct="1">
              <a:spcBef>
                <a:spcPct val="0"/>
              </a:spcBef>
              <a:buFontTx/>
              <a:buAutoNum type="arabicPeriod" startAt="6"/>
            </a:pPr>
            <a:r>
              <a:rPr lang="en-US" altLang="en-US" sz="2000" b="1" dirty="0">
                <a:solidFill>
                  <a:srgbClr val="FFFF00"/>
                </a:solidFill>
                <a:latin typeface="Book Antiqua" panose="02040602050305030304" pitchFamily="18" charset="0"/>
              </a:rPr>
              <a:t>Younger Dryas lasted ~1,300 years (12,900 to 11,600 years BP).</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3" descr="panel-of-hands_wid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81000"/>
            <a:ext cx="828675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txBox="1">
            <a:spLocks noChangeArrowheads="1"/>
          </p:cNvSpPr>
          <p:nvPr/>
        </p:nvSpPr>
        <p:spPr bwMode="auto">
          <a:xfrm>
            <a:off x="762000" y="457200"/>
            <a:ext cx="7772400" cy="2057400"/>
          </a:xfrm>
          <a:prstGeom prst="rect">
            <a:avLst/>
          </a:prstGeom>
          <a:solidFill>
            <a:schemeClr val="tx1">
              <a:alpha val="25000"/>
            </a:schemeClr>
          </a:solidFill>
          <a:ln w="19050">
            <a:solidFill>
              <a:schemeClr val="bg1"/>
            </a:solidFill>
            <a:miter lim="800000"/>
            <a:headEnd/>
            <a:tailEnd/>
          </a:ln>
          <a:effectLst>
            <a:outerShdw blurRad="50800" dist="38100" dir="2700000" algn="tl" rotWithShape="0">
              <a:prstClr val="black">
                <a:alpha val="40000"/>
              </a:prstClr>
            </a:outerShdw>
          </a:effectLst>
        </p:spPr>
        <p:txBody>
          <a:bodyPr anchor="ctr"/>
          <a:lstStyle/>
          <a:p>
            <a:pPr algn="ctr" eaLnBrk="1" hangingPunct="1">
              <a:defRPr/>
            </a:pPr>
            <a:r>
              <a:rPr lang="en-US" sz="4000" b="1" kern="0" dirty="0">
                <a:latin typeface="Book Antiqua" pitchFamily="18" charset="0"/>
                <a:ea typeface="+mj-ea"/>
                <a:cs typeface="+mj-cs"/>
              </a:rPr>
              <a:t>Global climate experiment:  Can we induce a repeat of the Younger </a:t>
            </a:r>
            <a:r>
              <a:rPr lang="en-US" sz="4000" b="1" kern="0" dirty="0" err="1">
                <a:latin typeface="Book Antiqua" pitchFamily="18" charset="0"/>
                <a:ea typeface="+mj-ea"/>
                <a:cs typeface="+mj-cs"/>
              </a:rPr>
              <a:t>Dryas</a:t>
            </a:r>
            <a:r>
              <a:rPr lang="en-US" sz="4000" b="1" kern="0" dirty="0">
                <a:latin typeface="Book Antiqua" pitchFamily="18" charset="0"/>
                <a:ea typeface="+mj-ea"/>
                <a:cs typeface="+mj-cs"/>
              </a:rPr>
              <a:t> Event?</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Text Box 2"/>
          <p:cNvSpPr txBox="1">
            <a:spLocks noChangeArrowheads="1"/>
          </p:cNvSpPr>
          <p:nvPr/>
        </p:nvSpPr>
        <p:spPr bwMode="auto">
          <a:xfrm>
            <a:off x="533400" y="228600"/>
            <a:ext cx="8035925" cy="590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en-US" altLang="en-US" sz="2400" b="1" dirty="0">
                <a:solidFill>
                  <a:schemeClr val="bg1"/>
                </a:solidFill>
                <a:latin typeface="Book Antiqua" pitchFamily="18" charset="0"/>
              </a:rPr>
              <a:t>COUNTER-INTUITIVE POSSIBILITY:</a:t>
            </a:r>
          </a:p>
          <a:p>
            <a:pPr eaLnBrk="1" hangingPunct="1">
              <a:spcBef>
                <a:spcPct val="0"/>
              </a:spcBef>
              <a:buFontTx/>
              <a:buNone/>
              <a:defRPr/>
            </a:pPr>
            <a:endParaRPr lang="en-US" altLang="en-US" sz="2400" b="1" dirty="0">
              <a:solidFill>
                <a:schemeClr val="bg1"/>
              </a:solidFill>
              <a:latin typeface="Book Antiqua" pitchFamily="18" charset="0"/>
            </a:endParaRPr>
          </a:p>
          <a:p>
            <a:pPr eaLnBrk="1" hangingPunct="1">
              <a:spcBef>
                <a:spcPct val="0"/>
              </a:spcBef>
              <a:buFontTx/>
              <a:buNone/>
              <a:defRPr/>
            </a:pPr>
            <a:r>
              <a:rPr lang="en-US" altLang="en-US" sz="2400" b="1" i="1" dirty="0">
                <a:solidFill>
                  <a:srgbClr val="FFFF00"/>
                </a:solidFill>
                <a:latin typeface="Book Antiqua" pitchFamily="18" charset="0"/>
              </a:rPr>
              <a:t>Anthropogenic Global Warming (AGW) results in an ice age by shutting off the </a:t>
            </a:r>
            <a:r>
              <a:rPr lang="en-US" altLang="en-US" sz="2400" b="1" i="1" dirty="0" err="1">
                <a:solidFill>
                  <a:srgbClr val="FFFF00"/>
                </a:solidFill>
                <a:latin typeface="Book Antiqua" pitchFamily="18" charset="0"/>
              </a:rPr>
              <a:t>thermohaline</a:t>
            </a:r>
            <a:r>
              <a:rPr lang="en-US" altLang="en-US" sz="2400" b="1" i="1" dirty="0">
                <a:solidFill>
                  <a:srgbClr val="FFFF00"/>
                </a:solidFill>
                <a:latin typeface="Book Antiqua" pitchFamily="18" charset="0"/>
              </a:rPr>
              <a:t> circulation.</a:t>
            </a:r>
          </a:p>
          <a:p>
            <a:pPr eaLnBrk="1" hangingPunct="1">
              <a:spcBef>
                <a:spcPct val="0"/>
              </a:spcBef>
              <a:buFontTx/>
              <a:buNone/>
              <a:defRPr/>
            </a:pPr>
            <a:endParaRPr lang="en-US" altLang="en-US" sz="2000" b="1" dirty="0">
              <a:solidFill>
                <a:schemeClr val="bg1"/>
              </a:solidFill>
              <a:latin typeface="Book Antiqua" pitchFamily="18" charset="0"/>
            </a:endParaRPr>
          </a:p>
          <a:p>
            <a:pPr eaLnBrk="1" hangingPunct="1">
              <a:spcBef>
                <a:spcPct val="0"/>
              </a:spcBef>
              <a:buFontTx/>
              <a:buNone/>
              <a:defRPr/>
            </a:pPr>
            <a:endParaRPr lang="en-US" altLang="en-US" sz="2000" b="1" dirty="0">
              <a:solidFill>
                <a:schemeClr val="bg1"/>
              </a:solidFill>
              <a:latin typeface="Book Antiqua" pitchFamily="18" charset="0"/>
            </a:endParaRPr>
          </a:p>
          <a:p>
            <a:pPr eaLnBrk="1" hangingPunct="1">
              <a:spcBef>
                <a:spcPct val="0"/>
              </a:spcBef>
              <a:buFontTx/>
              <a:buNone/>
              <a:defRPr/>
            </a:pPr>
            <a:r>
              <a:rPr lang="en-US" altLang="en-US" sz="2000" b="1" dirty="0">
                <a:solidFill>
                  <a:schemeClr val="bg1"/>
                </a:solidFill>
                <a:latin typeface="Book Antiqua" pitchFamily="18" charset="0"/>
              </a:rPr>
              <a:t>U.S. Department of Defense published a paper on this possibility</a:t>
            </a:r>
          </a:p>
          <a:p>
            <a:pPr eaLnBrk="1" hangingPunct="1">
              <a:spcBef>
                <a:spcPct val="0"/>
              </a:spcBef>
              <a:buFontTx/>
              <a:buNone/>
              <a:defRPr/>
            </a:pPr>
            <a:r>
              <a:rPr lang="en-US" altLang="en-US" sz="2000" b="1" dirty="0">
                <a:solidFill>
                  <a:schemeClr val="bg1"/>
                </a:solidFill>
                <a:latin typeface="Book Antiqua" pitchFamily="18" charset="0"/>
              </a:rPr>
              <a:t>in 2004:</a:t>
            </a:r>
          </a:p>
          <a:p>
            <a:pPr eaLnBrk="1" hangingPunct="1">
              <a:spcBef>
                <a:spcPct val="0"/>
              </a:spcBef>
              <a:buFontTx/>
              <a:buNone/>
              <a:defRPr/>
            </a:pPr>
            <a:endParaRPr lang="en-US" altLang="en-US" sz="2000" b="1" dirty="0">
              <a:solidFill>
                <a:schemeClr val="bg1"/>
              </a:solidFill>
              <a:latin typeface="Book Antiqua" pitchFamily="18" charset="0"/>
            </a:endParaRPr>
          </a:p>
          <a:p>
            <a:pPr eaLnBrk="1" hangingPunct="1">
              <a:spcBef>
                <a:spcPct val="0"/>
              </a:spcBef>
              <a:buFontTx/>
              <a:buNone/>
              <a:defRPr/>
            </a:pPr>
            <a:r>
              <a:rPr lang="en-US" sz="2000" b="1" dirty="0">
                <a:solidFill>
                  <a:schemeClr val="bg1"/>
                </a:solidFill>
                <a:latin typeface="Book Antiqua" panose="02040602050305030304" pitchFamily="18" charset="0"/>
              </a:rPr>
              <a:t>	“Global warming could plunge North America and Western Europe into a deep freeze, possibly within only a few decades.”</a:t>
            </a:r>
          </a:p>
          <a:p>
            <a:pPr eaLnBrk="1" hangingPunct="1">
              <a:spcBef>
                <a:spcPct val="0"/>
              </a:spcBef>
              <a:buFontTx/>
              <a:buNone/>
              <a:defRPr/>
            </a:pPr>
            <a:r>
              <a:rPr lang="en-US" sz="1400" b="1" dirty="0">
                <a:solidFill>
                  <a:schemeClr val="bg1"/>
                </a:solidFill>
                <a:latin typeface="Arial" panose="020B0604020202020204" pitchFamily="34" charset="0"/>
                <a:cs typeface="Arial" panose="020B0604020202020204" pitchFamily="34" charset="0"/>
              </a:rPr>
              <a:t>	(</a:t>
            </a:r>
            <a:r>
              <a:rPr lang="en-US" altLang="en-US" sz="1400" dirty="0">
                <a:solidFill>
                  <a:schemeClr val="bg1"/>
                </a:solidFill>
                <a:latin typeface="Arial" panose="020B0604020202020204" pitchFamily="34" charset="0"/>
                <a:cs typeface="Arial" panose="020B0604020202020204" pitchFamily="34" charset="0"/>
              </a:rPr>
              <a:t>http://science.nasa.gov/science-news/science-at-nasa/2004/05mar_arctic/)</a:t>
            </a:r>
          </a:p>
          <a:p>
            <a:pPr eaLnBrk="1" hangingPunct="1">
              <a:spcBef>
                <a:spcPct val="0"/>
              </a:spcBef>
              <a:buFontTx/>
              <a:buNone/>
              <a:defRPr/>
            </a:pPr>
            <a:endParaRPr lang="en-US" altLang="en-US" sz="2000" b="1" dirty="0">
              <a:solidFill>
                <a:schemeClr val="bg1"/>
              </a:solidFill>
              <a:latin typeface="Book Antiqua" pitchFamily="18" charset="0"/>
            </a:endParaRPr>
          </a:p>
          <a:p>
            <a:pPr eaLnBrk="1" hangingPunct="1">
              <a:spcBef>
                <a:spcPct val="0"/>
              </a:spcBef>
              <a:buFontTx/>
              <a:buNone/>
              <a:defRPr/>
            </a:pPr>
            <a:r>
              <a:rPr lang="en-US" altLang="en-US" sz="2000" b="1" dirty="0">
                <a:solidFill>
                  <a:schemeClr val="bg1"/>
                </a:solidFill>
                <a:latin typeface="Book Antiqua" pitchFamily="18" charset="0"/>
              </a:rPr>
              <a:t>More recent (2015):</a:t>
            </a:r>
          </a:p>
          <a:p>
            <a:pPr eaLnBrk="1" hangingPunct="1">
              <a:spcBef>
                <a:spcPct val="0"/>
              </a:spcBef>
              <a:buFontTx/>
              <a:buNone/>
              <a:defRPr/>
            </a:pPr>
            <a:endParaRPr lang="en-US" altLang="en-US" sz="2000" b="1" dirty="0">
              <a:solidFill>
                <a:schemeClr val="bg1"/>
              </a:solidFill>
              <a:latin typeface="Book Antiqua" pitchFamily="18" charset="0"/>
            </a:endParaRPr>
          </a:p>
          <a:p>
            <a:pPr eaLnBrk="1" hangingPunct="1">
              <a:spcBef>
                <a:spcPct val="0"/>
              </a:spcBef>
              <a:buFontTx/>
              <a:buNone/>
              <a:defRPr/>
            </a:pPr>
            <a:r>
              <a:rPr lang="en-US" sz="2000" b="1" dirty="0">
                <a:solidFill>
                  <a:schemeClr val="bg1"/>
                </a:solidFill>
                <a:latin typeface="Book Antiqua" panose="02040602050305030304" pitchFamily="18" charset="0"/>
              </a:rPr>
              <a:t>	“Global warming is now slowing down the circulation of the oceans with potentially dire consequences.” </a:t>
            </a:r>
            <a:r>
              <a:rPr lang="en-US" sz="1400" b="1" dirty="0">
                <a:solidFill>
                  <a:schemeClr val="bg1"/>
                </a:solidFill>
                <a:latin typeface="Arial" panose="020B0604020202020204" pitchFamily="34" charset="0"/>
                <a:cs typeface="Arial" panose="020B0604020202020204" pitchFamily="34" charset="0"/>
              </a:rPr>
              <a:t>(</a:t>
            </a:r>
            <a:r>
              <a:rPr lang="en-US" altLang="en-US" sz="1400" dirty="0">
                <a:solidFill>
                  <a:schemeClr val="bg1"/>
                </a:solidFill>
                <a:latin typeface="Arial" panose="020B0604020202020204" pitchFamily="34" charset="0"/>
                <a:cs typeface="Arial" panose="020B0604020202020204" pitchFamily="34" charset="0"/>
              </a:rPr>
              <a:t>http://www.washingtonpost.com/news/energy-environment/wp/2015/03/23/global-warming-is-now-slowing-down-the-circulation-of-the-oceans-with-potentially-dire-consequences/)</a:t>
            </a:r>
            <a:endParaRPr lang="en-US" altLang="en-US" sz="1400" i="1" dirty="0">
              <a:solidFill>
                <a:srgbClr val="FFFF00"/>
              </a:solidFill>
              <a:latin typeface="Arial" panose="020B0604020202020204" pitchFamily="34" charset="0"/>
              <a:cs typeface="Arial" panose="020B0604020202020204" pitchFamily="34" charset="0"/>
            </a:endParaRP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Text Box 2"/>
          <p:cNvSpPr txBox="1">
            <a:spLocks noChangeArrowheads="1"/>
          </p:cNvSpPr>
          <p:nvPr/>
        </p:nvSpPr>
        <p:spPr bwMode="auto">
          <a:xfrm>
            <a:off x="533400" y="457200"/>
            <a:ext cx="5564344"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dirty="0">
                <a:solidFill>
                  <a:schemeClr val="bg1"/>
                </a:solidFill>
                <a:latin typeface="Book Antiqua" panose="02040602050305030304" pitchFamily="18" charset="0"/>
              </a:rPr>
              <a:t>RECIPE:</a:t>
            </a:r>
          </a:p>
          <a:p>
            <a:pPr eaLnBrk="1" hangingPunct="1">
              <a:spcBef>
                <a:spcPct val="0"/>
              </a:spcBef>
              <a:buFontTx/>
              <a:buNone/>
            </a:pPr>
            <a:endParaRPr lang="en-US" altLang="en-US" sz="2000" b="1" dirty="0">
              <a:solidFill>
                <a:schemeClr val="bg1"/>
              </a:solidFill>
              <a:latin typeface="Book Antiqua" panose="02040602050305030304" pitchFamily="18" charset="0"/>
            </a:endParaRPr>
          </a:p>
          <a:p>
            <a:pPr eaLnBrk="1" hangingPunct="1">
              <a:spcBef>
                <a:spcPct val="0"/>
              </a:spcBef>
              <a:buFontTx/>
              <a:buAutoNum type="arabicPeriod"/>
            </a:pPr>
            <a:r>
              <a:rPr lang="en-US" altLang="en-US" sz="2000" b="1" dirty="0">
                <a:solidFill>
                  <a:schemeClr val="bg1"/>
                </a:solidFill>
                <a:latin typeface="Book Antiqua" panose="02040602050305030304" pitchFamily="18" charset="0"/>
              </a:rPr>
              <a:t>Increase greenhouse gases.</a:t>
            </a:r>
          </a:p>
          <a:p>
            <a:pPr eaLnBrk="1" hangingPunct="1">
              <a:spcBef>
                <a:spcPct val="0"/>
              </a:spcBef>
              <a:buFontTx/>
              <a:buAutoNum type="arabicPeriod"/>
            </a:pPr>
            <a:endParaRPr lang="en-US" altLang="en-US" sz="2000" b="1" dirty="0">
              <a:solidFill>
                <a:schemeClr val="bg1"/>
              </a:solidFill>
              <a:latin typeface="Book Antiqua" panose="02040602050305030304" pitchFamily="18" charset="0"/>
            </a:endParaRPr>
          </a:p>
          <a:p>
            <a:pPr eaLnBrk="1" hangingPunct="1">
              <a:spcBef>
                <a:spcPct val="0"/>
              </a:spcBef>
              <a:buFontTx/>
              <a:buAutoNum type="arabicPeriod"/>
            </a:pPr>
            <a:r>
              <a:rPr lang="en-US" altLang="en-US" sz="2000" b="1" dirty="0">
                <a:solidFill>
                  <a:schemeClr val="bg1"/>
                </a:solidFill>
                <a:latin typeface="Book Antiqua" panose="02040602050305030304" pitchFamily="18" charset="0"/>
              </a:rPr>
              <a:t>Continue until Greenland ice sheet melts.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Text Box 2"/>
          <p:cNvSpPr txBox="1">
            <a:spLocks noChangeArrowheads="1"/>
          </p:cNvSpPr>
          <p:nvPr/>
        </p:nvSpPr>
        <p:spPr bwMode="auto">
          <a:xfrm>
            <a:off x="533400" y="457200"/>
            <a:ext cx="5479385"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dirty="0">
                <a:solidFill>
                  <a:schemeClr val="bg1"/>
                </a:solidFill>
                <a:latin typeface="Book Antiqua" panose="02040602050305030304" pitchFamily="18" charset="0"/>
              </a:rPr>
              <a:t>RECIPE:</a:t>
            </a:r>
          </a:p>
          <a:p>
            <a:pPr eaLnBrk="1" hangingPunct="1">
              <a:spcBef>
                <a:spcPct val="0"/>
              </a:spcBef>
              <a:buFontTx/>
              <a:buNone/>
            </a:pPr>
            <a:endParaRPr lang="en-US" altLang="en-US" sz="2000" b="1" dirty="0">
              <a:solidFill>
                <a:schemeClr val="bg1"/>
              </a:solidFill>
              <a:latin typeface="Book Antiqua" panose="02040602050305030304" pitchFamily="18" charset="0"/>
            </a:endParaRPr>
          </a:p>
          <a:p>
            <a:pPr eaLnBrk="1" hangingPunct="1">
              <a:spcBef>
                <a:spcPct val="0"/>
              </a:spcBef>
              <a:buFontTx/>
              <a:buAutoNum type="arabicPeriod"/>
            </a:pPr>
            <a:r>
              <a:rPr lang="en-US" altLang="en-US" sz="2000" b="1" dirty="0">
                <a:solidFill>
                  <a:schemeClr val="bg1"/>
                </a:solidFill>
                <a:latin typeface="Book Antiqua" panose="02040602050305030304" pitchFamily="18" charset="0"/>
              </a:rPr>
              <a:t>Increase greenhouse gases.  </a:t>
            </a:r>
            <a:r>
              <a:rPr lang="en-US" altLang="en-US" sz="2000" b="1" dirty="0">
                <a:solidFill>
                  <a:srgbClr val="FFFF00"/>
                </a:solidFill>
                <a:latin typeface="Book Antiqua" panose="02040602050305030304" pitchFamily="18" charset="0"/>
              </a:rPr>
              <a:t>CHECK.</a:t>
            </a:r>
          </a:p>
          <a:p>
            <a:pPr eaLnBrk="1" hangingPunct="1">
              <a:spcBef>
                <a:spcPct val="0"/>
              </a:spcBef>
              <a:buFontTx/>
              <a:buAutoNum type="arabicPeriod"/>
            </a:pPr>
            <a:endParaRPr lang="en-US" altLang="en-US" sz="2000" b="1" dirty="0">
              <a:solidFill>
                <a:schemeClr val="bg1"/>
              </a:solidFill>
              <a:latin typeface="Book Antiqua" panose="02040602050305030304" pitchFamily="18" charset="0"/>
            </a:endParaRPr>
          </a:p>
          <a:p>
            <a:pPr eaLnBrk="1" hangingPunct="1">
              <a:spcBef>
                <a:spcPct val="0"/>
              </a:spcBef>
              <a:buFontTx/>
              <a:buAutoNum type="arabicPeriod"/>
            </a:pPr>
            <a:r>
              <a:rPr lang="en-US" altLang="en-US" sz="2000" b="1" dirty="0">
                <a:solidFill>
                  <a:schemeClr val="bg1"/>
                </a:solidFill>
                <a:latin typeface="Book Antiqua" panose="02040602050305030304" pitchFamily="18" charset="0"/>
              </a:rPr>
              <a:t>Continue until Greenland ice sheet melts.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Text Box 2"/>
          <p:cNvSpPr txBox="1">
            <a:spLocks noChangeArrowheads="1"/>
          </p:cNvSpPr>
          <p:nvPr/>
        </p:nvSpPr>
        <p:spPr bwMode="auto">
          <a:xfrm>
            <a:off x="533400" y="457200"/>
            <a:ext cx="5479385" cy="200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dirty="0">
                <a:solidFill>
                  <a:schemeClr val="bg1"/>
                </a:solidFill>
                <a:latin typeface="Book Antiqua" panose="02040602050305030304" pitchFamily="18" charset="0"/>
              </a:rPr>
              <a:t>RECIPE:</a:t>
            </a:r>
          </a:p>
          <a:p>
            <a:pPr eaLnBrk="1" hangingPunct="1">
              <a:spcBef>
                <a:spcPct val="0"/>
              </a:spcBef>
              <a:buFontTx/>
              <a:buNone/>
            </a:pPr>
            <a:endParaRPr lang="en-US" altLang="en-US" sz="2000" b="1" dirty="0">
              <a:solidFill>
                <a:schemeClr val="bg1"/>
              </a:solidFill>
              <a:latin typeface="Book Antiqua" panose="02040602050305030304" pitchFamily="18" charset="0"/>
            </a:endParaRPr>
          </a:p>
          <a:p>
            <a:pPr eaLnBrk="1" hangingPunct="1">
              <a:spcBef>
                <a:spcPct val="0"/>
              </a:spcBef>
              <a:buFontTx/>
              <a:buAutoNum type="arabicPeriod"/>
            </a:pPr>
            <a:r>
              <a:rPr lang="en-US" altLang="en-US" sz="2000" b="1" dirty="0">
                <a:solidFill>
                  <a:schemeClr val="bg1"/>
                </a:solidFill>
                <a:latin typeface="Book Antiqua" panose="02040602050305030304" pitchFamily="18" charset="0"/>
              </a:rPr>
              <a:t>Increase greenhouse gases.  CHECK.</a:t>
            </a:r>
          </a:p>
          <a:p>
            <a:pPr eaLnBrk="1" hangingPunct="1">
              <a:spcBef>
                <a:spcPct val="0"/>
              </a:spcBef>
              <a:buFontTx/>
              <a:buAutoNum type="arabicPeriod"/>
            </a:pPr>
            <a:endParaRPr lang="en-US" altLang="en-US" sz="2000" b="1" dirty="0">
              <a:solidFill>
                <a:schemeClr val="bg1"/>
              </a:solidFill>
              <a:latin typeface="Book Antiqua" panose="02040602050305030304" pitchFamily="18" charset="0"/>
            </a:endParaRPr>
          </a:p>
          <a:p>
            <a:pPr eaLnBrk="1" hangingPunct="1">
              <a:spcBef>
                <a:spcPct val="0"/>
              </a:spcBef>
              <a:buFontTx/>
              <a:buAutoNum type="arabicPeriod"/>
            </a:pPr>
            <a:r>
              <a:rPr lang="en-US" altLang="en-US" sz="2000" b="1" dirty="0">
                <a:solidFill>
                  <a:schemeClr val="bg1"/>
                </a:solidFill>
                <a:latin typeface="Book Antiqua" panose="02040602050305030304" pitchFamily="18" charset="0"/>
              </a:rPr>
              <a:t>Continue until Greenland ice sheet melts. </a:t>
            </a:r>
          </a:p>
          <a:p>
            <a:pPr eaLnBrk="1" hangingPunct="1">
              <a:spcBef>
                <a:spcPct val="0"/>
              </a:spcBef>
              <a:buFontTx/>
              <a:buNone/>
            </a:pPr>
            <a:r>
              <a:rPr lang="en-US" altLang="en-US" sz="2000" b="1" dirty="0">
                <a:solidFill>
                  <a:schemeClr val="bg1"/>
                </a:solidFill>
                <a:latin typeface="Book Antiqua" panose="02040602050305030304" pitchFamily="18" charset="0"/>
              </a:rPr>
              <a:t>     </a:t>
            </a:r>
            <a:r>
              <a:rPr lang="en-US" altLang="en-US" sz="2000" b="1" dirty="0">
                <a:solidFill>
                  <a:srgbClr val="FFFF00"/>
                </a:solidFill>
                <a:latin typeface="Book Antiqua" panose="02040602050305030304" pitchFamily="18" charset="0"/>
              </a:rPr>
              <a:t>WHAT ABOUT THIS?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Picture 2" descr="1979_Arctic_I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143000"/>
            <a:ext cx="3124200"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31" name="Picture 3" descr="2003_Arctic_I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3741738"/>
            <a:ext cx="3124200" cy="235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2" name="Text Box 4"/>
          <p:cNvSpPr txBox="1">
            <a:spLocks noChangeArrowheads="1"/>
          </p:cNvSpPr>
          <p:nvPr/>
        </p:nvSpPr>
        <p:spPr bwMode="auto">
          <a:xfrm>
            <a:off x="609600" y="609600"/>
            <a:ext cx="41751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dirty="0">
                <a:solidFill>
                  <a:schemeClr val="bg1"/>
                </a:solidFill>
                <a:latin typeface="Book Antiqua" panose="02040602050305030304" pitchFamily="18" charset="0"/>
              </a:rPr>
              <a:t>NASA reconstructions of ice</a:t>
            </a:r>
          </a:p>
        </p:txBody>
      </p:sp>
      <p:sp>
        <p:nvSpPr>
          <p:cNvPr id="176133" name="Text Box 6"/>
          <p:cNvSpPr txBox="1">
            <a:spLocks noChangeArrowheads="1"/>
          </p:cNvSpPr>
          <p:nvPr/>
        </p:nvSpPr>
        <p:spPr bwMode="auto">
          <a:xfrm>
            <a:off x="3879850" y="2147888"/>
            <a:ext cx="692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chemeClr val="bg1"/>
                </a:solidFill>
              </a:rPr>
              <a:t>1979</a:t>
            </a:r>
          </a:p>
        </p:txBody>
      </p:sp>
      <p:sp>
        <p:nvSpPr>
          <p:cNvPr id="176134" name="Text Box 7"/>
          <p:cNvSpPr txBox="1">
            <a:spLocks noChangeArrowheads="1"/>
          </p:cNvSpPr>
          <p:nvPr/>
        </p:nvSpPr>
        <p:spPr bwMode="auto">
          <a:xfrm>
            <a:off x="3886200" y="4738688"/>
            <a:ext cx="692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chemeClr val="bg1"/>
                </a:solidFill>
              </a:rPr>
              <a:t>2003</a:t>
            </a:r>
          </a:p>
        </p:txBody>
      </p:sp>
      <p:sp>
        <p:nvSpPr>
          <p:cNvPr id="176135" name="TextBox 6"/>
          <p:cNvSpPr txBox="1">
            <a:spLocks noChangeArrowheads="1"/>
          </p:cNvSpPr>
          <p:nvPr/>
        </p:nvSpPr>
        <p:spPr bwMode="auto">
          <a:xfrm>
            <a:off x="4549515" y="1079242"/>
            <a:ext cx="4114800"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None/>
            </a:pPr>
            <a:r>
              <a:rPr lang="en-US" altLang="en-US" sz="2800" b="1" dirty="0">
                <a:solidFill>
                  <a:srgbClr val="FFFF00"/>
                </a:solidFill>
                <a:latin typeface="Book Antiqua" panose="02040602050305030304" pitchFamily="18" charset="0"/>
              </a:rPr>
              <a:t>2018:  </a:t>
            </a:r>
            <a:r>
              <a:rPr lang="en-US" sz="2800" dirty="0">
                <a:solidFill>
                  <a:srgbClr val="FFFF00"/>
                </a:solidFill>
                <a:latin typeface="Book Antiqua" panose="02040602050305030304" pitchFamily="18" charset="0"/>
              </a:rPr>
              <a:t>Greenland hit by dramatic ice thaw</a:t>
            </a:r>
            <a:r>
              <a:rPr lang="en-US" altLang="en-US" sz="2800" dirty="0">
                <a:solidFill>
                  <a:srgbClr val="FFFF00"/>
                </a:solidFill>
                <a:latin typeface="Book Antiqua" panose="02040602050305030304" pitchFamily="18" charset="0"/>
              </a:rPr>
              <a:t>.</a:t>
            </a:r>
          </a:p>
          <a:p>
            <a:pPr algn="ctr" eaLnBrk="1" hangingPunct="1">
              <a:spcBef>
                <a:spcPct val="0"/>
              </a:spcBef>
              <a:buNone/>
            </a:pPr>
            <a:endParaRPr lang="en-US" altLang="en-US" sz="2800" dirty="0">
              <a:solidFill>
                <a:srgbClr val="FFFF00"/>
              </a:solidFill>
              <a:latin typeface="Book Antiqua" panose="02040602050305030304" pitchFamily="18" charset="0"/>
            </a:endParaRPr>
          </a:p>
          <a:p>
            <a:pPr algn="ctr" eaLnBrk="1" hangingPunct="1">
              <a:spcBef>
                <a:spcPct val="0"/>
              </a:spcBef>
              <a:buNone/>
            </a:pPr>
            <a:r>
              <a:rPr lang="en-US" altLang="en-US" sz="2800" dirty="0">
                <a:solidFill>
                  <a:srgbClr val="FFFF00"/>
                </a:solidFill>
                <a:latin typeface="Book Antiqua" panose="02040602050305030304" pitchFamily="18" charset="0"/>
              </a:rPr>
              <a:t>An unprecedented 97 percent of Greenland ice is melting</a:t>
            </a:r>
          </a:p>
          <a:p>
            <a:pPr algn="ctr" eaLnBrk="1" hangingPunct="1">
              <a:spcBef>
                <a:spcPct val="0"/>
              </a:spcBef>
              <a:buFontTx/>
              <a:buNone/>
            </a:pPr>
            <a:endParaRPr lang="en-US" altLang="en-US" sz="2800" b="1" dirty="0">
              <a:solidFill>
                <a:srgbClr val="FFFF00"/>
              </a:solidFill>
              <a:latin typeface="Book Antiqua" panose="02040602050305030304" pitchFamily="18" charset="0"/>
            </a:endParaRPr>
          </a:p>
          <a:p>
            <a:pPr algn="ctr" eaLnBrk="1" hangingPunct="1">
              <a:spcBef>
                <a:spcPct val="0"/>
              </a:spcBef>
              <a:buFontTx/>
              <a:buNone/>
            </a:pPr>
            <a:endParaRPr lang="en-US" altLang="en-US" sz="2800" b="1" dirty="0">
              <a:solidFill>
                <a:srgbClr val="FFFF00"/>
              </a:solidFill>
              <a:latin typeface="Book Antiqua" panose="02040602050305030304" pitchFamily="18" charset="0"/>
            </a:endParaRPr>
          </a:p>
          <a:p>
            <a:pPr algn="ctr" eaLnBrk="1" hangingPunct="1">
              <a:spcBef>
                <a:spcPct val="0"/>
              </a:spcBef>
              <a:buFontTx/>
              <a:buNone/>
            </a:pPr>
            <a:endParaRPr lang="en-US" altLang="en-US" sz="2800" b="1" dirty="0">
              <a:solidFill>
                <a:srgbClr val="FFFF00"/>
              </a:solidFill>
              <a:latin typeface="Book Antiqua" panose="02040602050305030304" pitchFamily="18" charset="0"/>
            </a:endParaRPr>
          </a:p>
          <a:p>
            <a:pPr algn="ctr" eaLnBrk="1" hangingPunct="1">
              <a:spcBef>
                <a:spcPct val="0"/>
              </a:spcBef>
              <a:buFontTx/>
              <a:buNone/>
            </a:pPr>
            <a:endParaRPr lang="en-US" altLang="en-US" sz="2800" b="1" dirty="0">
              <a:solidFill>
                <a:srgbClr val="FFFF00"/>
              </a:solidFill>
              <a:latin typeface="Book Antiqua" panose="02040602050305030304" pitchFamily="18" charset="0"/>
            </a:endParaRPr>
          </a:p>
          <a:p>
            <a:pPr algn="ctr" eaLnBrk="1" hangingPunct="1">
              <a:spcBef>
                <a:spcPct val="0"/>
              </a:spcBef>
              <a:buFontTx/>
              <a:buNone/>
            </a:pPr>
            <a:r>
              <a:rPr lang="en-US" altLang="en-US" sz="1400" dirty="0">
                <a:solidFill>
                  <a:schemeClr val="bg1"/>
                </a:solidFill>
                <a:cs typeface="Arial" panose="020B0604020202020204" pitchFamily="34" charset="0"/>
              </a:rPr>
              <a:t>(https://arstechnica.com/science/2012/07/greenland-hit-by-dramatic-ice-thaw/)</a:t>
            </a:r>
          </a:p>
        </p:txBody>
      </p:sp>
    </p:spTree>
    <p:extLst>
      <p:ext uri="{BB962C8B-B14F-4D97-AF65-F5344CB8AC3E}">
        <p14:creationId xmlns:p14="http://schemas.microsoft.com/office/powerpoint/2010/main" val="1556732896"/>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Picture 2" descr="1979_Arctic_I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143000"/>
            <a:ext cx="3124200"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31" name="Picture 3" descr="2003_Arctic_I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3741738"/>
            <a:ext cx="3124200" cy="235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2" name="Text Box 4"/>
          <p:cNvSpPr txBox="1">
            <a:spLocks noChangeArrowheads="1"/>
          </p:cNvSpPr>
          <p:nvPr/>
        </p:nvSpPr>
        <p:spPr bwMode="auto">
          <a:xfrm>
            <a:off x="609600" y="609600"/>
            <a:ext cx="41751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dirty="0">
                <a:solidFill>
                  <a:schemeClr val="bg1"/>
                </a:solidFill>
                <a:latin typeface="Book Antiqua" panose="02040602050305030304" pitchFamily="18" charset="0"/>
              </a:rPr>
              <a:t>NASA reconstructions of ice</a:t>
            </a:r>
          </a:p>
        </p:txBody>
      </p:sp>
      <p:sp>
        <p:nvSpPr>
          <p:cNvPr id="176133" name="Text Box 6"/>
          <p:cNvSpPr txBox="1">
            <a:spLocks noChangeArrowheads="1"/>
          </p:cNvSpPr>
          <p:nvPr/>
        </p:nvSpPr>
        <p:spPr bwMode="auto">
          <a:xfrm>
            <a:off x="3879850" y="2147888"/>
            <a:ext cx="692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chemeClr val="bg1"/>
                </a:solidFill>
              </a:rPr>
              <a:t>1979</a:t>
            </a:r>
          </a:p>
        </p:txBody>
      </p:sp>
      <p:sp>
        <p:nvSpPr>
          <p:cNvPr id="176134" name="Text Box 7"/>
          <p:cNvSpPr txBox="1">
            <a:spLocks noChangeArrowheads="1"/>
          </p:cNvSpPr>
          <p:nvPr/>
        </p:nvSpPr>
        <p:spPr bwMode="auto">
          <a:xfrm>
            <a:off x="3886200" y="4738688"/>
            <a:ext cx="692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chemeClr val="bg1"/>
                </a:solidFill>
              </a:rPr>
              <a:t>2003</a:t>
            </a:r>
          </a:p>
        </p:txBody>
      </p:sp>
      <p:sp>
        <p:nvSpPr>
          <p:cNvPr id="176135" name="TextBox 6"/>
          <p:cNvSpPr txBox="1">
            <a:spLocks noChangeArrowheads="1"/>
          </p:cNvSpPr>
          <p:nvPr/>
        </p:nvSpPr>
        <p:spPr bwMode="auto">
          <a:xfrm>
            <a:off x="4572000" y="152400"/>
            <a:ext cx="4114800" cy="6186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None/>
            </a:pPr>
            <a:r>
              <a:rPr lang="en-US" altLang="en-US" sz="2800" b="1" dirty="0">
                <a:solidFill>
                  <a:srgbClr val="FFFF00"/>
                </a:solidFill>
                <a:latin typeface="Book Antiqua" panose="02040602050305030304" pitchFamily="18" charset="0"/>
              </a:rPr>
              <a:t>2019:  </a:t>
            </a:r>
            <a:r>
              <a:rPr lang="en-US" sz="2800" dirty="0">
                <a:solidFill>
                  <a:srgbClr val="FFFF00"/>
                </a:solidFill>
                <a:latin typeface="Book Antiqua" panose="02040602050305030304" pitchFamily="18" charset="0"/>
              </a:rPr>
              <a:t>Roughly 197 billion tons of ice from Greenland melted into the Atlantic Ocean in July, said Ruth Mottram, a climate scientist with the Danish Meteorological Institute…That's about 36 percent more than scientists expect in an average </a:t>
            </a:r>
            <a:r>
              <a:rPr lang="en-US" sz="2800" i="1" dirty="0">
                <a:solidFill>
                  <a:srgbClr val="FFFF00"/>
                </a:solidFill>
                <a:latin typeface="Book Antiqua" panose="02040602050305030304" pitchFamily="18" charset="0"/>
              </a:rPr>
              <a:t>year</a:t>
            </a:r>
            <a:r>
              <a:rPr lang="en-US" sz="2800" dirty="0">
                <a:solidFill>
                  <a:srgbClr val="FFFF00"/>
                </a:solidFill>
                <a:latin typeface="Book Antiqua" panose="02040602050305030304" pitchFamily="18" charset="0"/>
              </a:rPr>
              <a:t>. </a:t>
            </a:r>
          </a:p>
          <a:p>
            <a:pPr algn="ctr" eaLnBrk="1" hangingPunct="1">
              <a:spcBef>
                <a:spcPct val="0"/>
              </a:spcBef>
              <a:buNone/>
            </a:pPr>
            <a:endParaRPr lang="en-US" altLang="en-US" sz="2800" b="1" dirty="0">
              <a:solidFill>
                <a:srgbClr val="FFFF00"/>
              </a:solidFill>
              <a:latin typeface="Book Antiqua" panose="02040602050305030304" pitchFamily="18" charset="0"/>
            </a:endParaRPr>
          </a:p>
          <a:p>
            <a:pPr algn="ctr" eaLnBrk="1" hangingPunct="1">
              <a:spcBef>
                <a:spcPct val="0"/>
              </a:spcBef>
              <a:buNone/>
            </a:pPr>
            <a:r>
              <a:rPr lang="en-US" altLang="en-US" sz="1400" dirty="0">
                <a:solidFill>
                  <a:schemeClr val="bg1"/>
                </a:solidFill>
                <a:cs typeface="Arial" panose="020B0604020202020204" pitchFamily="34" charset="0"/>
              </a:rPr>
              <a:t>(https://</a:t>
            </a:r>
            <a:r>
              <a:rPr lang="en-US" altLang="en-US" sz="1400" dirty="0" err="1">
                <a:solidFill>
                  <a:schemeClr val="bg1"/>
                </a:solidFill>
                <a:cs typeface="Arial" panose="020B0604020202020204" pitchFamily="34" charset="0"/>
              </a:rPr>
              <a:t>www.cbsnews.com</a:t>
            </a:r>
            <a:r>
              <a:rPr lang="en-US" altLang="en-US" sz="1400" dirty="0">
                <a:solidFill>
                  <a:schemeClr val="bg1"/>
                </a:solidFill>
                <a:cs typeface="Arial" panose="020B0604020202020204" pitchFamily="34" charset="0"/>
              </a:rPr>
              <a:t>/news/11-billion-tons-of-ice-melted-greenland-just-one-day/)</a:t>
            </a:r>
          </a:p>
        </p:txBody>
      </p:sp>
    </p:spTree>
    <p:extLst>
      <p:ext uri="{BB962C8B-B14F-4D97-AF65-F5344CB8AC3E}">
        <p14:creationId xmlns:p14="http://schemas.microsoft.com/office/powerpoint/2010/main" val="407611245"/>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Picture 2" descr="1979_Arctic_I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143000"/>
            <a:ext cx="3124200"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31" name="Picture 3" descr="2003_Arctic_I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3741738"/>
            <a:ext cx="3124200" cy="235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2" name="Text Box 4"/>
          <p:cNvSpPr txBox="1">
            <a:spLocks noChangeArrowheads="1"/>
          </p:cNvSpPr>
          <p:nvPr/>
        </p:nvSpPr>
        <p:spPr bwMode="auto">
          <a:xfrm>
            <a:off x="609600" y="609600"/>
            <a:ext cx="41751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dirty="0">
                <a:solidFill>
                  <a:schemeClr val="bg1"/>
                </a:solidFill>
                <a:latin typeface="Book Antiqua" panose="02040602050305030304" pitchFamily="18" charset="0"/>
              </a:rPr>
              <a:t>NASA reconstructions of ice</a:t>
            </a:r>
          </a:p>
        </p:txBody>
      </p:sp>
      <p:sp>
        <p:nvSpPr>
          <p:cNvPr id="176133" name="Text Box 6"/>
          <p:cNvSpPr txBox="1">
            <a:spLocks noChangeArrowheads="1"/>
          </p:cNvSpPr>
          <p:nvPr/>
        </p:nvSpPr>
        <p:spPr bwMode="auto">
          <a:xfrm>
            <a:off x="3879850" y="2147888"/>
            <a:ext cx="692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chemeClr val="bg1"/>
                </a:solidFill>
              </a:rPr>
              <a:t>1979</a:t>
            </a:r>
          </a:p>
        </p:txBody>
      </p:sp>
      <p:sp>
        <p:nvSpPr>
          <p:cNvPr id="176134" name="Text Box 7"/>
          <p:cNvSpPr txBox="1">
            <a:spLocks noChangeArrowheads="1"/>
          </p:cNvSpPr>
          <p:nvPr/>
        </p:nvSpPr>
        <p:spPr bwMode="auto">
          <a:xfrm>
            <a:off x="3886200" y="4738688"/>
            <a:ext cx="692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chemeClr val="bg1"/>
                </a:solidFill>
              </a:rPr>
              <a:t>2003</a:t>
            </a:r>
          </a:p>
        </p:txBody>
      </p:sp>
      <p:sp>
        <p:nvSpPr>
          <p:cNvPr id="176135" name="TextBox 6"/>
          <p:cNvSpPr txBox="1">
            <a:spLocks noChangeArrowheads="1"/>
          </p:cNvSpPr>
          <p:nvPr/>
        </p:nvSpPr>
        <p:spPr bwMode="auto">
          <a:xfrm>
            <a:off x="4572000" y="152400"/>
            <a:ext cx="4114800" cy="6186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None/>
            </a:pPr>
            <a:r>
              <a:rPr lang="en-US" altLang="en-US" sz="2800" b="1" dirty="0">
                <a:solidFill>
                  <a:srgbClr val="FFFF00"/>
                </a:solidFill>
                <a:latin typeface="Book Antiqua" panose="02040602050305030304" pitchFamily="18" charset="0"/>
              </a:rPr>
              <a:t>2019:  </a:t>
            </a:r>
            <a:r>
              <a:rPr lang="en-US" sz="2800" dirty="0">
                <a:solidFill>
                  <a:srgbClr val="FFFF00"/>
                </a:solidFill>
                <a:latin typeface="Book Antiqua" panose="02040602050305030304" pitchFamily="18" charset="0"/>
              </a:rPr>
              <a:t>Roughly 197 billion tons of ice from Greenland melted into the Atlantic Ocean in July, said Ruth Mottram, a climate scientist with the Danish Meteorological Institute…That's about 36 percent more than scientists expect in an average </a:t>
            </a:r>
            <a:r>
              <a:rPr lang="en-US" sz="2800" i="1" dirty="0">
                <a:solidFill>
                  <a:srgbClr val="FFFF00"/>
                </a:solidFill>
                <a:latin typeface="Book Antiqua" panose="02040602050305030304" pitchFamily="18" charset="0"/>
              </a:rPr>
              <a:t>year</a:t>
            </a:r>
            <a:r>
              <a:rPr lang="en-US" sz="2800" dirty="0">
                <a:solidFill>
                  <a:srgbClr val="FFFF00"/>
                </a:solidFill>
                <a:latin typeface="Book Antiqua" panose="02040602050305030304" pitchFamily="18" charset="0"/>
              </a:rPr>
              <a:t>. </a:t>
            </a:r>
          </a:p>
          <a:p>
            <a:pPr algn="ctr" eaLnBrk="1" hangingPunct="1">
              <a:spcBef>
                <a:spcPct val="0"/>
              </a:spcBef>
              <a:buNone/>
            </a:pPr>
            <a:endParaRPr lang="en-US" altLang="en-US" sz="2800" b="1" dirty="0">
              <a:solidFill>
                <a:srgbClr val="FFFF00"/>
              </a:solidFill>
              <a:latin typeface="Book Antiqua" panose="02040602050305030304" pitchFamily="18" charset="0"/>
            </a:endParaRPr>
          </a:p>
          <a:p>
            <a:pPr algn="ctr" eaLnBrk="1" hangingPunct="1">
              <a:spcBef>
                <a:spcPct val="0"/>
              </a:spcBef>
              <a:buNone/>
            </a:pPr>
            <a:r>
              <a:rPr lang="en-US" altLang="en-US" sz="1600" dirty="0">
                <a:solidFill>
                  <a:schemeClr val="bg1"/>
                </a:solidFill>
                <a:cs typeface="Arial" panose="020B0604020202020204" pitchFamily="34" charset="0"/>
              </a:rPr>
              <a:t>(https://</a:t>
            </a:r>
            <a:r>
              <a:rPr lang="en-US" altLang="en-US" sz="1600" dirty="0" err="1">
                <a:solidFill>
                  <a:schemeClr val="bg1"/>
                </a:solidFill>
                <a:cs typeface="Arial" panose="020B0604020202020204" pitchFamily="34" charset="0"/>
              </a:rPr>
              <a:t>www.cbsnews.com</a:t>
            </a:r>
            <a:r>
              <a:rPr lang="en-US" altLang="en-US" sz="1600" dirty="0">
                <a:solidFill>
                  <a:schemeClr val="bg1"/>
                </a:solidFill>
                <a:cs typeface="Arial" panose="020B0604020202020204" pitchFamily="34" charset="0"/>
              </a:rPr>
              <a:t>/news/11-billion-tons-of-ice-melted-greenland-just-one-day/)</a:t>
            </a:r>
            <a:endParaRPr lang="en-US" altLang="en-US" sz="1200" dirty="0">
              <a:solidFill>
                <a:schemeClr val="bg1"/>
              </a:solidFill>
              <a:cs typeface="Arial" panose="020B0604020202020204" pitchFamily="34" charset="0"/>
            </a:endParaRPr>
          </a:p>
        </p:txBody>
      </p:sp>
      <p:sp>
        <p:nvSpPr>
          <p:cNvPr id="8" name="Text Box 2">
            <a:extLst>
              <a:ext uri="{FF2B5EF4-FFF2-40B4-BE49-F238E27FC236}">
                <a16:creationId xmlns:a16="http://schemas.microsoft.com/office/drawing/2014/main" id="{DE2AA7FE-C548-7F42-BF95-987128C171C2}"/>
              </a:ext>
            </a:extLst>
          </p:cNvPr>
          <p:cNvSpPr txBox="1">
            <a:spLocks noChangeArrowheads="1"/>
          </p:cNvSpPr>
          <p:nvPr/>
        </p:nvSpPr>
        <p:spPr bwMode="auto">
          <a:xfrm>
            <a:off x="521624" y="609600"/>
            <a:ext cx="8035925" cy="5632311"/>
          </a:xfrm>
          <a:prstGeom prst="rect">
            <a:avLst/>
          </a:prstGeom>
          <a:solidFill>
            <a:srgbClr val="FFFF00">
              <a:alpha val="95000"/>
            </a:srgbClr>
          </a:solidFill>
          <a:ln>
            <a:noFill/>
          </a:ln>
        </p:spPr>
        <p:txBody>
          <a:bodyPr>
            <a:spAutoFit/>
          </a:bodyPr>
          <a:lstStyle>
            <a:lvl1pPr marL="342900" indent="-342900"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indent="0" algn="ctr" eaLnBrk="1" hangingPunct="1">
              <a:spcBef>
                <a:spcPct val="0"/>
              </a:spcBef>
              <a:buNone/>
              <a:defRPr/>
            </a:pPr>
            <a:endParaRPr lang="en-US" altLang="en-US" sz="2000" b="1" dirty="0">
              <a:latin typeface="Arial" panose="020B0604020202020204" pitchFamily="34" charset="0"/>
              <a:cs typeface="Arial" panose="020B0604020202020204" pitchFamily="34" charset="0"/>
            </a:endParaRPr>
          </a:p>
          <a:p>
            <a:pPr marL="0" indent="0" algn="ctr" eaLnBrk="1" hangingPunct="1">
              <a:spcBef>
                <a:spcPct val="0"/>
              </a:spcBef>
              <a:buNone/>
              <a:defRPr/>
            </a:pPr>
            <a:r>
              <a:rPr lang="en-US" altLang="en-US" sz="2000" b="1" dirty="0">
                <a:latin typeface="Arial" panose="020B0604020202020204" pitchFamily="34" charset="0"/>
                <a:cs typeface="Arial" panose="020B0604020202020204" pitchFamily="34" charset="0"/>
              </a:rPr>
              <a:t>AUGUST, 2021:</a:t>
            </a:r>
          </a:p>
          <a:p>
            <a:pPr marL="0" indent="0" algn="ctr" eaLnBrk="1" hangingPunct="1">
              <a:spcBef>
                <a:spcPct val="0"/>
              </a:spcBef>
              <a:buNone/>
              <a:defRPr/>
            </a:pPr>
            <a:endParaRPr lang="en-US" altLang="en-US" sz="2000" b="1" dirty="0">
              <a:latin typeface="Arial" panose="020B0604020202020204" pitchFamily="34" charset="0"/>
              <a:cs typeface="Arial" panose="020B0604020202020204" pitchFamily="34" charset="0"/>
            </a:endParaRPr>
          </a:p>
          <a:p>
            <a:pPr marL="0" indent="0" algn="ctr" eaLnBrk="1" hangingPunct="1">
              <a:spcBef>
                <a:spcPct val="0"/>
              </a:spcBef>
              <a:buNone/>
              <a:defRPr/>
            </a:pPr>
            <a:r>
              <a:rPr lang="en-US" sz="2000" dirty="0">
                <a:latin typeface="Arial" panose="020B0604020202020204" pitchFamily="34" charset="0"/>
                <a:cs typeface="Arial" panose="020B0604020202020204" pitchFamily="34" charset="0"/>
              </a:rPr>
              <a:t>Research at the University of Potsdam found “an almost complete loss of stability over the last century” of the currents that researchers call the Atlantic Meridional Overturning Circulation (AMOC). </a:t>
            </a:r>
            <a:r>
              <a:rPr lang="en-US" sz="2000" b="1" dirty="0">
                <a:latin typeface="Arial" panose="020B0604020202020204" pitchFamily="34" charset="0"/>
                <a:cs typeface="Arial" panose="020B0604020202020204" pitchFamily="34" charset="0"/>
              </a:rPr>
              <a:t>The currents are already at their slowest point in at least 1,600 years, but the new analysis shows they may be nearing a shutdown. </a:t>
            </a:r>
          </a:p>
          <a:p>
            <a:pPr marL="0" indent="0" algn="ctr" eaLnBrk="1" hangingPunct="1">
              <a:spcBef>
                <a:spcPct val="0"/>
              </a:spcBef>
              <a:buNone/>
              <a:defRPr/>
            </a:pPr>
            <a:endParaRPr lang="en-US" sz="1400" dirty="0">
              <a:latin typeface="Arial" panose="020B0604020202020204" pitchFamily="34" charset="0"/>
              <a:cs typeface="Arial" panose="020B0604020202020204" pitchFamily="34" charset="0"/>
            </a:endParaRPr>
          </a:p>
          <a:p>
            <a:pPr marL="0" indent="0" algn="ctr" eaLnBrk="1" hangingPunct="1">
              <a:spcBef>
                <a:spcPct val="0"/>
              </a:spcBef>
              <a:buNone/>
              <a:defRPr/>
            </a:pPr>
            <a:r>
              <a:rPr lang="en-US" sz="2000" dirty="0">
                <a:latin typeface="Arial" panose="020B0604020202020204" pitchFamily="34" charset="0"/>
                <a:cs typeface="Arial" panose="020B0604020202020204" pitchFamily="34" charset="0"/>
              </a:rPr>
              <a:t>Such an event would have catastrophic consequences around the world, </a:t>
            </a:r>
            <a:r>
              <a:rPr lang="en-US" sz="2000" b="1" dirty="0">
                <a:latin typeface="Arial" panose="020B0604020202020204" pitchFamily="34" charset="0"/>
                <a:cs typeface="Arial" panose="020B0604020202020204" pitchFamily="34" charset="0"/>
              </a:rPr>
              <a:t>severely disrupting the rains that billions of people depend on for food in India, South America and West Africa; increasing storms and lowering temperatures in Europe; and pushing up the sea level in the eastern US. It would also further endanger the Amazon rainforest and Antarctic ice sheets.</a:t>
            </a:r>
          </a:p>
          <a:p>
            <a:pPr marL="0" indent="0" algn="ctr" eaLnBrk="1" hangingPunct="1">
              <a:spcBef>
                <a:spcPct val="0"/>
              </a:spcBef>
              <a:buNone/>
              <a:defRPr/>
            </a:pPr>
            <a:endParaRPr lang="en-US" sz="1400" b="1" dirty="0">
              <a:latin typeface="Arial" panose="020B0604020202020204" pitchFamily="34" charset="0"/>
              <a:cs typeface="Arial" panose="020B0604020202020204" pitchFamily="34" charset="0"/>
            </a:endParaRPr>
          </a:p>
          <a:p>
            <a:pPr marL="0" indent="0" algn="ctr" eaLnBrk="1" hangingPunct="1">
              <a:spcBef>
                <a:spcPct val="0"/>
              </a:spcBef>
              <a:buNone/>
              <a:defRPr/>
            </a:pPr>
            <a:r>
              <a:rPr lang="en-US" altLang="en-US" sz="1400" dirty="0">
                <a:latin typeface="Arial" panose="020B0604020202020204" pitchFamily="34" charset="0"/>
                <a:cs typeface="Arial" panose="020B0604020202020204" pitchFamily="34" charset="0"/>
              </a:rPr>
              <a:t>(https://</a:t>
            </a:r>
            <a:r>
              <a:rPr lang="en-US" altLang="en-US" sz="1400" dirty="0" err="1">
                <a:latin typeface="Arial" panose="020B0604020202020204" pitchFamily="34" charset="0"/>
                <a:cs typeface="Arial" panose="020B0604020202020204" pitchFamily="34" charset="0"/>
              </a:rPr>
              <a:t>amp.theguardian.com</a:t>
            </a:r>
            <a:r>
              <a:rPr lang="en-US" altLang="en-US" sz="1400" dirty="0">
                <a:latin typeface="Arial" panose="020B0604020202020204" pitchFamily="34" charset="0"/>
                <a:cs typeface="Arial" panose="020B0604020202020204" pitchFamily="34" charset="0"/>
              </a:rPr>
              <a:t>/environment/2021/</a:t>
            </a:r>
            <a:r>
              <a:rPr lang="en-US" altLang="en-US" sz="1400" dirty="0" err="1">
                <a:latin typeface="Arial" panose="020B0604020202020204" pitchFamily="34" charset="0"/>
                <a:cs typeface="Arial" panose="020B0604020202020204" pitchFamily="34" charset="0"/>
              </a:rPr>
              <a:t>aug</a:t>
            </a:r>
            <a:r>
              <a:rPr lang="en-US" altLang="en-US" sz="1400" dirty="0">
                <a:latin typeface="Arial" panose="020B0604020202020204" pitchFamily="34" charset="0"/>
                <a:cs typeface="Arial" panose="020B0604020202020204" pitchFamily="34" charset="0"/>
              </a:rPr>
              <a:t>/05/climate-crisis-scientists-spot-warning-signs-of-gulf-stream-collapse)</a:t>
            </a:r>
          </a:p>
          <a:p>
            <a:pPr marL="0" indent="0" algn="ctr" eaLnBrk="1" hangingPunct="1">
              <a:spcBef>
                <a:spcPct val="0"/>
              </a:spcBef>
              <a:buNone/>
              <a:defRPr/>
            </a:pPr>
            <a:endParaRPr lang="en-US" altLang="en-US" sz="16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10269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3"/>
          <p:cNvSpPr txBox="1">
            <a:spLocks noChangeArrowheads="1"/>
          </p:cNvSpPr>
          <p:nvPr/>
        </p:nvSpPr>
        <p:spPr bwMode="auto">
          <a:xfrm>
            <a:off x="1371600" y="1447800"/>
            <a:ext cx="65262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solidFill>
                  <a:schemeClr val="bg1"/>
                </a:solidFill>
                <a:latin typeface="Book Antiqua" panose="02040602050305030304" pitchFamily="18" charset="0"/>
              </a:rPr>
              <a:t>3.  Variations in the tilt of the axis (obliquity)</a:t>
            </a:r>
          </a:p>
        </p:txBody>
      </p:sp>
      <p:pic>
        <p:nvPicPr>
          <p:cNvPr id="19459" name="Picture 5" descr="axi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057400"/>
            <a:ext cx="8493125" cy="3962400"/>
          </a:xfrm>
          <a:prstGeom prst="rect">
            <a:avLst/>
          </a:prstGeom>
          <a:solidFill>
            <a:schemeClr val="tx1"/>
          </a:solidFill>
          <a:ln w="38100">
            <a:solidFill>
              <a:srgbClr val="FFFF00"/>
            </a:solidFill>
          </a:ln>
        </p:spPr>
      </p:pic>
      <p:sp>
        <p:nvSpPr>
          <p:cNvPr id="19460" name="Text Box 1027"/>
          <p:cNvSpPr txBox="1">
            <a:spLocks noChangeArrowheads="1"/>
          </p:cNvSpPr>
          <p:nvPr/>
        </p:nvSpPr>
        <p:spPr bwMode="auto">
          <a:xfrm>
            <a:off x="1676400" y="609600"/>
            <a:ext cx="6096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600" b="1">
                <a:solidFill>
                  <a:schemeClr val="bg1"/>
                </a:solidFill>
                <a:latin typeface="Book Antiqua" panose="02040602050305030304" pitchFamily="18" charset="0"/>
              </a:rPr>
              <a:t>MILANKOVITCH CYCLES</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Text Box 2"/>
          <p:cNvSpPr txBox="1">
            <a:spLocks noChangeArrowheads="1"/>
          </p:cNvSpPr>
          <p:nvPr/>
        </p:nvSpPr>
        <p:spPr bwMode="auto">
          <a:xfrm>
            <a:off x="533400" y="457200"/>
            <a:ext cx="8077200" cy="200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dirty="0">
                <a:solidFill>
                  <a:schemeClr val="bg1"/>
                </a:solidFill>
                <a:latin typeface="Book Antiqua" panose="02040602050305030304" pitchFamily="18" charset="0"/>
              </a:rPr>
              <a:t>RECIPE:</a:t>
            </a:r>
          </a:p>
          <a:p>
            <a:pPr eaLnBrk="1" hangingPunct="1">
              <a:spcBef>
                <a:spcPct val="0"/>
              </a:spcBef>
              <a:buFontTx/>
              <a:buNone/>
            </a:pPr>
            <a:endParaRPr lang="en-US" altLang="en-US" sz="2000" b="1" dirty="0">
              <a:solidFill>
                <a:schemeClr val="bg1"/>
              </a:solidFill>
              <a:latin typeface="Book Antiqua" panose="02040602050305030304" pitchFamily="18" charset="0"/>
            </a:endParaRPr>
          </a:p>
          <a:p>
            <a:pPr eaLnBrk="1" hangingPunct="1">
              <a:spcBef>
                <a:spcPct val="0"/>
              </a:spcBef>
              <a:buFontTx/>
              <a:buAutoNum type="arabicPeriod"/>
            </a:pPr>
            <a:r>
              <a:rPr lang="en-US" altLang="en-US" sz="2000" b="1" dirty="0">
                <a:solidFill>
                  <a:schemeClr val="bg1"/>
                </a:solidFill>
                <a:latin typeface="Book Antiqua" panose="02040602050305030304" pitchFamily="18" charset="0"/>
              </a:rPr>
              <a:t>Increase greenhouse gases.  CHECK.</a:t>
            </a:r>
          </a:p>
          <a:p>
            <a:pPr eaLnBrk="1" hangingPunct="1">
              <a:spcBef>
                <a:spcPct val="0"/>
              </a:spcBef>
              <a:buFontTx/>
              <a:buAutoNum type="arabicPeriod"/>
            </a:pPr>
            <a:endParaRPr lang="en-US" altLang="en-US" sz="2000" b="1" dirty="0">
              <a:solidFill>
                <a:schemeClr val="bg1"/>
              </a:solidFill>
              <a:latin typeface="Book Antiqua" panose="02040602050305030304" pitchFamily="18" charset="0"/>
            </a:endParaRPr>
          </a:p>
          <a:p>
            <a:pPr eaLnBrk="1" hangingPunct="1">
              <a:spcBef>
                <a:spcPct val="0"/>
              </a:spcBef>
              <a:buFontTx/>
              <a:buAutoNum type="arabicPeriod"/>
            </a:pPr>
            <a:r>
              <a:rPr lang="en-US" altLang="en-US" sz="2000" b="1" dirty="0">
                <a:solidFill>
                  <a:schemeClr val="bg1"/>
                </a:solidFill>
                <a:latin typeface="Book Antiqua" panose="02040602050305030304" pitchFamily="18" charset="0"/>
              </a:rPr>
              <a:t>Continue until Greenland ice sheet melts.  </a:t>
            </a:r>
            <a:r>
              <a:rPr lang="en-US" altLang="en-US" sz="2000" b="1" dirty="0">
                <a:solidFill>
                  <a:srgbClr val="FFFF00"/>
                </a:solidFill>
                <a:latin typeface="Book Antiqua" panose="02040602050305030304" pitchFamily="18" charset="0"/>
              </a:rPr>
              <a:t>CHECK.</a:t>
            </a:r>
          </a:p>
          <a:p>
            <a:pPr eaLnBrk="1" hangingPunct="1">
              <a:spcBef>
                <a:spcPct val="0"/>
              </a:spcBef>
              <a:buFontTx/>
              <a:buNone/>
            </a:pPr>
            <a:endParaRPr lang="en-US" altLang="en-US" sz="2000" b="1" dirty="0">
              <a:solidFill>
                <a:schemeClr val="bg1"/>
              </a:solidFill>
              <a:latin typeface="Book Antiqua" panose="02040602050305030304" pitchFamily="18" charset="0"/>
            </a:endParaRP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TextBox 3"/>
          <p:cNvSpPr txBox="1">
            <a:spLocks noChangeArrowheads="1"/>
          </p:cNvSpPr>
          <p:nvPr/>
        </p:nvSpPr>
        <p:spPr bwMode="auto">
          <a:xfrm>
            <a:off x="685800" y="1143000"/>
            <a:ext cx="74707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solidFill>
                  <a:srgbClr val="FFFF00"/>
                </a:solidFill>
                <a:latin typeface="Book Antiqua" panose="02040602050305030304" pitchFamily="18" charset="0"/>
              </a:rPr>
              <a:t>And what if it happens?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extBox 3"/>
          <p:cNvSpPr txBox="1">
            <a:spLocks noChangeArrowheads="1"/>
          </p:cNvSpPr>
          <p:nvPr/>
        </p:nvSpPr>
        <p:spPr bwMode="auto">
          <a:xfrm>
            <a:off x="685800" y="1143000"/>
            <a:ext cx="7470775"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solidFill>
                  <a:schemeClr val="bg1"/>
                </a:solidFill>
                <a:latin typeface="Book Antiqua" panose="02040602050305030304" pitchFamily="18" charset="0"/>
              </a:rPr>
              <a:t>And what if it happens?</a:t>
            </a:r>
          </a:p>
          <a:p>
            <a:pPr eaLnBrk="1" hangingPunct="1">
              <a:spcBef>
                <a:spcPct val="0"/>
              </a:spcBef>
            </a:pPr>
            <a:endParaRPr lang="en-US" altLang="en-US" sz="2000" b="1">
              <a:solidFill>
                <a:schemeClr val="bg1"/>
              </a:solidFill>
              <a:latin typeface="Book Antiqua" panose="02040602050305030304" pitchFamily="18" charset="0"/>
            </a:endParaRPr>
          </a:p>
          <a:p>
            <a:pPr eaLnBrk="1" hangingPunct="1">
              <a:spcBef>
                <a:spcPct val="0"/>
              </a:spcBef>
            </a:pPr>
            <a:r>
              <a:rPr lang="en-US" altLang="en-US" sz="2000" b="1">
                <a:solidFill>
                  <a:srgbClr val="FFFF00"/>
                </a:solidFill>
                <a:latin typeface="Book Antiqua" panose="02040602050305030304" pitchFamily="18" charset="0"/>
              </a:rPr>
              <a:t>Will the background </a:t>
            </a:r>
            <a:r>
              <a:rPr lang="en-US" altLang="en-US" sz="2000" b="1" i="1">
                <a:solidFill>
                  <a:srgbClr val="FFFF00"/>
                </a:solidFill>
                <a:latin typeface="Book Antiqua" panose="02040602050305030304" pitchFamily="18" charset="0"/>
              </a:rPr>
              <a:t>warming</a:t>
            </a:r>
            <a:r>
              <a:rPr lang="en-US" altLang="en-US" sz="2000" b="1">
                <a:solidFill>
                  <a:srgbClr val="FFFF00"/>
                </a:solidFill>
                <a:latin typeface="Book Antiqua" panose="02040602050305030304" pitchFamily="18" charset="0"/>
              </a:rPr>
              <a:t> caused by the increased greenhouse gas concentrations overwhelm the </a:t>
            </a:r>
            <a:r>
              <a:rPr lang="en-US" altLang="en-US" sz="2000" b="1" i="1">
                <a:solidFill>
                  <a:srgbClr val="FFFF00"/>
                </a:solidFill>
                <a:latin typeface="Book Antiqua" panose="02040602050305030304" pitchFamily="18" charset="0"/>
              </a:rPr>
              <a:t>cooling</a:t>
            </a:r>
            <a:r>
              <a:rPr lang="en-US" altLang="en-US" sz="2000" b="1">
                <a:solidFill>
                  <a:srgbClr val="FFFF00"/>
                </a:solidFill>
                <a:latin typeface="Book Antiqua" panose="02040602050305030304" pitchFamily="18" charset="0"/>
              </a:rPr>
              <a:t> caused by shutting off the thermohaline circulation?</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TextBox 3"/>
          <p:cNvSpPr txBox="1">
            <a:spLocks noChangeArrowheads="1"/>
          </p:cNvSpPr>
          <p:nvPr/>
        </p:nvSpPr>
        <p:spPr bwMode="auto">
          <a:xfrm>
            <a:off x="685800" y="1143000"/>
            <a:ext cx="7470775"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solidFill>
                  <a:schemeClr val="bg1"/>
                </a:solidFill>
                <a:latin typeface="Book Antiqua" panose="02040602050305030304" pitchFamily="18" charset="0"/>
              </a:rPr>
              <a:t>And what if it happens?</a:t>
            </a:r>
          </a:p>
          <a:p>
            <a:pPr eaLnBrk="1" hangingPunct="1">
              <a:spcBef>
                <a:spcPct val="0"/>
              </a:spcBef>
            </a:pPr>
            <a:endParaRPr lang="en-US" altLang="en-US" sz="2000" b="1">
              <a:solidFill>
                <a:schemeClr val="bg1"/>
              </a:solidFill>
              <a:latin typeface="Book Antiqua" panose="02040602050305030304" pitchFamily="18" charset="0"/>
            </a:endParaRPr>
          </a:p>
          <a:p>
            <a:pPr eaLnBrk="1" hangingPunct="1">
              <a:spcBef>
                <a:spcPct val="0"/>
              </a:spcBef>
            </a:pPr>
            <a:r>
              <a:rPr lang="en-US" altLang="en-US" sz="2000" b="1">
                <a:solidFill>
                  <a:schemeClr val="bg1"/>
                </a:solidFill>
                <a:latin typeface="Book Antiqua" panose="02040602050305030304" pitchFamily="18" charset="0"/>
              </a:rPr>
              <a:t>Will the background </a:t>
            </a:r>
            <a:r>
              <a:rPr lang="en-US" altLang="en-US" sz="2000" b="1" i="1">
                <a:solidFill>
                  <a:schemeClr val="bg1"/>
                </a:solidFill>
                <a:latin typeface="Book Antiqua" panose="02040602050305030304" pitchFamily="18" charset="0"/>
              </a:rPr>
              <a:t>warming</a:t>
            </a:r>
            <a:r>
              <a:rPr lang="en-US" altLang="en-US" sz="2000" b="1">
                <a:solidFill>
                  <a:schemeClr val="bg1"/>
                </a:solidFill>
                <a:latin typeface="Book Antiqua" panose="02040602050305030304" pitchFamily="18" charset="0"/>
              </a:rPr>
              <a:t> caused by the increased greenhouse gas concentrations overwhelm the </a:t>
            </a:r>
            <a:r>
              <a:rPr lang="en-US" altLang="en-US" sz="2000" b="1" i="1">
                <a:solidFill>
                  <a:schemeClr val="bg1"/>
                </a:solidFill>
                <a:latin typeface="Book Antiqua" panose="02040602050305030304" pitchFamily="18" charset="0"/>
              </a:rPr>
              <a:t>cooling</a:t>
            </a:r>
            <a:r>
              <a:rPr lang="en-US" altLang="en-US" sz="2000" b="1">
                <a:solidFill>
                  <a:schemeClr val="bg1"/>
                </a:solidFill>
                <a:latin typeface="Book Antiqua" panose="02040602050305030304" pitchFamily="18" charset="0"/>
              </a:rPr>
              <a:t> caused by shutting off the thermohaline circulation?</a:t>
            </a:r>
          </a:p>
          <a:p>
            <a:pPr eaLnBrk="1" hangingPunct="1">
              <a:spcBef>
                <a:spcPct val="0"/>
              </a:spcBef>
            </a:pPr>
            <a:endParaRPr lang="en-US" altLang="en-US" sz="2000" b="1">
              <a:solidFill>
                <a:schemeClr val="bg1"/>
              </a:solidFill>
              <a:latin typeface="Book Antiqua" panose="02040602050305030304" pitchFamily="18" charset="0"/>
            </a:endParaRPr>
          </a:p>
          <a:p>
            <a:pPr eaLnBrk="1" hangingPunct="1">
              <a:spcBef>
                <a:spcPct val="0"/>
              </a:spcBef>
            </a:pPr>
            <a:r>
              <a:rPr lang="en-US" altLang="en-US" sz="2000" b="1">
                <a:solidFill>
                  <a:srgbClr val="FFFF00"/>
                </a:solidFill>
                <a:latin typeface="Book Antiqua" panose="02040602050305030304" pitchFamily="18" charset="0"/>
              </a:rPr>
              <a:t>Will the cooling caused by thermohaline shutdown be confined to northern Europe, or will it affect the entire world?</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TextBox 3"/>
          <p:cNvSpPr txBox="1">
            <a:spLocks noChangeArrowheads="1"/>
          </p:cNvSpPr>
          <p:nvPr/>
        </p:nvSpPr>
        <p:spPr bwMode="auto">
          <a:xfrm>
            <a:off x="685800" y="1143000"/>
            <a:ext cx="7470775" cy="384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solidFill>
                  <a:schemeClr val="bg1"/>
                </a:solidFill>
                <a:latin typeface="Book Antiqua" panose="02040602050305030304" pitchFamily="18" charset="0"/>
              </a:rPr>
              <a:t>And what if it happens?</a:t>
            </a:r>
          </a:p>
          <a:p>
            <a:pPr eaLnBrk="1" hangingPunct="1">
              <a:spcBef>
                <a:spcPct val="0"/>
              </a:spcBef>
            </a:pPr>
            <a:endParaRPr lang="en-US" altLang="en-US" sz="2000" b="1">
              <a:solidFill>
                <a:schemeClr val="bg1"/>
              </a:solidFill>
              <a:latin typeface="Book Antiqua" panose="02040602050305030304" pitchFamily="18" charset="0"/>
            </a:endParaRPr>
          </a:p>
          <a:p>
            <a:pPr eaLnBrk="1" hangingPunct="1">
              <a:spcBef>
                <a:spcPct val="0"/>
              </a:spcBef>
            </a:pPr>
            <a:r>
              <a:rPr lang="en-US" altLang="en-US" sz="2000" b="1">
                <a:solidFill>
                  <a:schemeClr val="bg1"/>
                </a:solidFill>
                <a:latin typeface="Book Antiqua" panose="02040602050305030304" pitchFamily="18" charset="0"/>
              </a:rPr>
              <a:t>Will the background </a:t>
            </a:r>
            <a:r>
              <a:rPr lang="en-US" altLang="en-US" sz="2000" b="1" i="1">
                <a:solidFill>
                  <a:schemeClr val="bg1"/>
                </a:solidFill>
                <a:latin typeface="Book Antiqua" panose="02040602050305030304" pitchFamily="18" charset="0"/>
              </a:rPr>
              <a:t>warming</a:t>
            </a:r>
            <a:r>
              <a:rPr lang="en-US" altLang="en-US" sz="2000" b="1">
                <a:solidFill>
                  <a:schemeClr val="bg1"/>
                </a:solidFill>
                <a:latin typeface="Book Antiqua" panose="02040602050305030304" pitchFamily="18" charset="0"/>
              </a:rPr>
              <a:t> caused by the increased greenhouse gas concentrations overwhelm the </a:t>
            </a:r>
            <a:r>
              <a:rPr lang="en-US" altLang="en-US" sz="2000" b="1" i="1">
                <a:solidFill>
                  <a:schemeClr val="bg1"/>
                </a:solidFill>
                <a:latin typeface="Book Antiqua" panose="02040602050305030304" pitchFamily="18" charset="0"/>
              </a:rPr>
              <a:t>cooling</a:t>
            </a:r>
            <a:r>
              <a:rPr lang="en-US" altLang="en-US" sz="2000" b="1">
                <a:solidFill>
                  <a:schemeClr val="bg1"/>
                </a:solidFill>
                <a:latin typeface="Book Antiqua" panose="02040602050305030304" pitchFamily="18" charset="0"/>
              </a:rPr>
              <a:t> caused by shutting off the thermohaline circulation?</a:t>
            </a:r>
          </a:p>
          <a:p>
            <a:pPr eaLnBrk="1" hangingPunct="1">
              <a:spcBef>
                <a:spcPct val="0"/>
              </a:spcBef>
            </a:pPr>
            <a:endParaRPr lang="en-US" altLang="en-US" sz="2000" b="1">
              <a:solidFill>
                <a:schemeClr val="bg1"/>
              </a:solidFill>
              <a:latin typeface="Book Antiqua" panose="02040602050305030304" pitchFamily="18" charset="0"/>
            </a:endParaRPr>
          </a:p>
          <a:p>
            <a:pPr eaLnBrk="1" hangingPunct="1">
              <a:spcBef>
                <a:spcPct val="0"/>
              </a:spcBef>
            </a:pPr>
            <a:r>
              <a:rPr lang="en-US" altLang="en-US" sz="2000" b="1">
                <a:solidFill>
                  <a:schemeClr val="bg1"/>
                </a:solidFill>
                <a:latin typeface="Book Antiqua" panose="02040602050305030304" pitchFamily="18" charset="0"/>
              </a:rPr>
              <a:t>Will the cooling caused by thermohaline shutdown be confined to northern Europe, or will it affect the entire world?</a:t>
            </a:r>
          </a:p>
          <a:p>
            <a:pPr eaLnBrk="1" hangingPunct="1">
              <a:spcBef>
                <a:spcPct val="0"/>
              </a:spcBef>
            </a:pPr>
            <a:endParaRPr lang="en-US" altLang="en-US" sz="2000" b="1">
              <a:solidFill>
                <a:schemeClr val="bg1"/>
              </a:solidFill>
              <a:latin typeface="Book Antiqua" panose="02040602050305030304" pitchFamily="18" charset="0"/>
            </a:endParaRPr>
          </a:p>
          <a:p>
            <a:pPr eaLnBrk="1" hangingPunct="1">
              <a:spcBef>
                <a:spcPct val="0"/>
              </a:spcBef>
            </a:pPr>
            <a:r>
              <a:rPr lang="en-US" altLang="en-US" sz="2000" b="1">
                <a:solidFill>
                  <a:srgbClr val="FFFF00"/>
                </a:solidFill>
                <a:latin typeface="Book Antiqua" panose="02040602050305030304" pitchFamily="18" charset="0"/>
              </a:rPr>
              <a:t>How long will it take for the thermohaline circulation to restart?</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TextBox 3"/>
          <p:cNvSpPr txBox="1">
            <a:spLocks noChangeArrowheads="1"/>
          </p:cNvSpPr>
          <p:nvPr/>
        </p:nvSpPr>
        <p:spPr bwMode="auto">
          <a:xfrm>
            <a:off x="685800" y="1143000"/>
            <a:ext cx="7470775" cy="477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solidFill>
                  <a:schemeClr val="bg1"/>
                </a:solidFill>
                <a:latin typeface="Book Antiqua" panose="02040602050305030304" pitchFamily="18" charset="0"/>
              </a:rPr>
              <a:t>And what if it happens?</a:t>
            </a:r>
          </a:p>
          <a:p>
            <a:pPr eaLnBrk="1" hangingPunct="1">
              <a:spcBef>
                <a:spcPct val="0"/>
              </a:spcBef>
            </a:pPr>
            <a:endParaRPr lang="en-US" altLang="en-US" sz="2000" b="1">
              <a:solidFill>
                <a:schemeClr val="bg1"/>
              </a:solidFill>
              <a:latin typeface="Book Antiqua" panose="02040602050305030304" pitchFamily="18" charset="0"/>
            </a:endParaRPr>
          </a:p>
          <a:p>
            <a:pPr eaLnBrk="1" hangingPunct="1">
              <a:spcBef>
                <a:spcPct val="0"/>
              </a:spcBef>
            </a:pPr>
            <a:r>
              <a:rPr lang="en-US" altLang="en-US" sz="2000" b="1">
                <a:solidFill>
                  <a:schemeClr val="bg1"/>
                </a:solidFill>
                <a:latin typeface="Book Antiqua" panose="02040602050305030304" pitchFamily="18" charset="0"/>
              </a:rPr>
              <a:t>Will the background </a:t>
            </a:r>
            <a:r>
              <a:rPr lang="en-US" altLang="en-US" sz="2000" b="1" i="1">
                <a:solidFill>
                  <a:schemeClr val="bg1"/>
                </a:solidFill>
                <a:latin typeface="Book Antiqua" panose="02040602050305030304" pitchFamily="18" charset="0"/>
              </a:rPr>
              <a:t>warming</a:t>
            </a:r>
            <a:r>
              <a:rPr lang="en-US" altLang="en-US" sz="2000" b="1">
                <a:solidFill>
                  <a:schemeClr val="bg1"/>
                </a:solidFill>
                <a:latin typeface="Book Antiqua" panose="02040602050305030304" pitchFamily="18" charset="0"/>
              </a:rPr>
              <a:t> caused by the increased greenhouse gas concentrations overwhelm the </a:t>
            </a:r>
            <a:r>
              <a:rPr lang="en-US" altLang="en-US" sz="2000" b="1" i="1">
                <a:solidFill>
                  <a:schemeClr val="bg1"/>
                </a:solidFill>
                <a:latin typeface="Book Antiqua" panose="02040602050305030304" pitchFamily="18" charset="0"/>
              </a:rPr>
              <a:t>cooling</a:t>
            </a:r>
            <a:r>
              <a:rPr lang="en-US" altLang="en-US" sz="2000" b="1">
                <a:solidFill>
                  <a:schemeClr val="bg1"/>
                </a:solidFill>
                <a:latin typeface="Book Antiqua" panose="02040602050305030304" pitchFamily="18" charset="0"/>
              </a:rPr>
              <a:t> caused by shutting off the thermohaline circulation?</a:t>
            </a:r>
          </a:p>
          <a:p>
            <a:pPr eaLnBrk="1" hangingPunct="1">
              <a:spcBef>
                <a:spcPct val="0"/>
              </a:spcBef>
            </a:pPr>
            <a:endParaRPr lang="en-US" altLang="en-US" sz="2000" b="1">
              <a:solidFill>
                <a:schemeClr val="bg1"/>
              </a:solidFill>
              <a:latin typeface="Book Antiqua" panose="02040602050305030304" pitchFamily="18" charset="0"/>
            </a:endParaRPr>
          </a:p>
          <a:p>
            <a:pPr eaLnBrk="1" hangingPunct="1">
              <a:spcBef>
                <a:spcPct val="0"/>
              </a:spcBef>
            </a:pPr>
            <a:r>
              <a:rPr lang="en-US" altLang="en-US" sz="2000" b="1">
                <a:solidFill>
                  <a:schemeClr val="bg1"/>
                </a:solidFill>
                <a:latin typeface="Book Antiqua" panose="02040602050305030304" pitchFamily="18" charset="0"/>
              </a:rPr>
              <a:t>Will the cooling caused by thermohaline shutdown be confined to northern Europe, or will it affect the entire world?</a:t>
            </a:r>
          </a:p>
          <a:p>
            <a:pPr eaLnBrk="1" hangingPunct="1">
              <a:spcBef>
                <a:spcPct val="0"/>
              </a:spcBef>
            </a:pPr>
            <a:endParaRPr lang="en-US" altLang="en-US" sz="2000" b="1">
              <a:solidFill>
                <a:schemeClr val="bg1"/>
              </a:solidFill>
              <a:latin typeface="Book Antiqua" panose="02040602050305030304" pitchFamily="18" charset="0"/>
            </a:endParaRPr>
          </a:p>
          <a:p>
            <a:pPr eaLnBrk="1" hangingPunct="1">
              <a:spcBef>
                <a:spcPct val="0"/>
              </a:spcBef>
            </a:pPr>
            <a:r>
              <a:rPr lang="en-US" altLang="en-US" sz="2000" b="1">
                <a:solidFill>
                  <a:schemeClr val="bg1"/>
                </a:solidFill>
                <a:latin typeface="Book Antiqua" panose="02040602050305030304" pitchFamily="18" charset="0"/>
              </a:rPr>
              <a:t>How long will it take for the thermohaline circulation to restart?</a:t>
            </a:r>
          </a:p>
          <a:p>
            <a:pPr eaLnBrk="1" hangingPunct="1">
              <a:spcBef>
                <a:spcPct val="0"/>
              </a:spcBef>
            </a:pPr>
            <a:endParaRPr lang="en-US" altLang="en-US" sz="2000" b="1">
              <a:solidFill>
                <a:schemeClr val="bg1"/>
              </a:solidFill>
              <a:latin typeface="Book Antiqua" panose="02040602050305030304" pitchFamily="18" charset="0"/>
            </a:endParaRPr>
          </a:p>
          <a:p>
            <a:pPr eaLnBrk="1" hangingPunct="1">
              <a:spcBef>
                <a:spcPct val="0"/>
              </a:spcBef>
            </a:pPr>
            <a:r>
              <a:rPr lang="en-US" altLang="en-US" sz="2000" b="1">
                <a:solidFill>
                  <a:srgbClr val="FFFF00"/>
                </a:solidFill>
                <a:latin typeface="Book Antiqua" panose="02040602050305030304" pitchFamily="18" charset="0"/>
              </a:rPr>
              <a:t>What are the </a:t>
            </a:r>
            <a:r>
              <a:rPr lang="en-US" altLang="en-US" sz="2000" b="1" i="1">
                <a:solidFill>
                  <a:srgbClr val="FFFF00"/>
                </a:solidFill>
                <a:latin typeface="Book Antiqua" panose="02040602050305030304" pitchFamily="18" charset="0"/>
              </a:rPr>
              <a:t>other</a:t>
            </a:r>
            <a:r>
              <a:rPr lang="en-US" altLang="en-US" sz="2000" b="1">
                <a:solidFill>
                  <a:srgbClr val="FFFF00"/>
                </a:solidFill>
                <a:latin typeface="Book Antiqua" panose="02040602050305030304" pitchFamily="18" charset="0"/>
              </a:rPr>
              <a:t> feedback mechanisms in the climate system that could be triggered?</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2" name="Picture 3" descr="panel-of-hands_wid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81000"/>
            <a:ext cx="828675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txBox="1">
            <a:spLocks noChangeArrowheads="1"/>
          </p:cNvSpPr>
          <p:nvPr/>
        </p:nvSpPr>
        <p:spPr bwMode="auto">
          <a:xfrm>
            <a:off x="609600" y="685800"/>
            <a:ext cx="7924800" cy="4038600"/>
          </a:xfrm>
          <a:prstGeom prst="rect">
            <a:avLst/>
          </a:prstGeom>
          <a:solidFill>
            <a:schemeClr val="tx1">
              <a:alpha val="25000"/>
            </a:schemeClr>
          </a:solidFill>
          <a:ln w="38100">
            <a:solidFill>
              <a:schemeClr val="tx1"/>
            </a:solidFill>
            <a:miter lim="800000"/>
            <a:headEnd/>
            <a:tailEnd/>
          </a:ln>
          <a:effectLst>
            <a:outerShdw blurRad="50800" dist="38100" dir="2700000" algn="tl" rotWithShape="0">
              <a:prstClr val="black">
                <a:alpha val="40000"/>
              </a:prstClr>
            </a:outerShdw>
          </a:effectLst>
        </p:spPr>
        <p:txBody>
          <a:bodyPr anchor="ctr"/>
          <a:lstStyle/>
          <a:p>
            <a:pPr algn="ctr" eaLnBrk="1" hangingPunct="1">
              <a:defRPr/>
            </a:pPr>
            <a:endParaRPr lang="en-US" sz="4000" b="1" kern="0" dirty="0">
              <a:latin typeface="Book Antiqua" pitchFamily="18" charset="0"/>
              <a:ea typeface="+mj-ea"/>
              <a:cs typeface="+mj-cs"/>
            </a:endParaRPr>
          </a:p>
          <a:p>
            <a:pPr algn="ctr" eaLnBrk="1" hangingPunct="1">
              <a:defRPr/>
            </a:pPr>
            <a:r>
              <a:rPr lang="en-US" sz="4000" b="1" kern="0" dirty="0">
                <a:solidFill>
                  <a:srgbClr val="FFFF00"/>
                </a:solidFill>
                <a:effectLst>
                  <a:outerShdw blurRad="50800" dist="38100" dir="2700000" algn="tl" rotWithShape="0">
                    <a:prstClr val="black">
                      <a:alpha val="40000"/>
                    </a:prstClr>
                  </a:outerShdw>
                </a:effectLst>
                <a:latin typeface="Book Antiqua" pitchFamily="18" charset="0"/>
                <a:ea typeface="+mj-ea"/>
                <a:cs typeface="+mj-cs"/>
              </a:rPr>
              <a:t>Will the future be a rerun of the PETM, or the Younger Dryas Event?</a:t>
            </a:r>
          </a:p>
          <a:p>
            <a:pPr algn="ctr" eaLnBrk="1" hangingPunct="1">
              <a:defRPr/>
            </a:pPr>
            <a:endParaRPr lang="en-US" sz="4000" b="1" kern="0" dirty="0">
              <a:latin typeface="Book Antiqua" pitchFamily="18" charset="0"/>
              <a:ea typeface="+mj-ea"/>
              <a:cs typeface="+mj-cs"/>
            </a:endParaRP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StrangeAttractor"/>
          <p:cNvPicPr>
            <a:picLocks noChangeAspect="1" noChangeArrowheads="1"/>
          </p:cNvPicPr>
          <p:nvPr/>
        </p:nvPicPr>
        <p:blipFill>
          <a:blip r:embed="rId2">
            <a:extLst>
              <a:ext uri="{28A0092B-C50C-407E-A947-70E740481C1C}">
                <a14:useLocalDpi xmlns:a14="http://schemas.microsoft.com/office/drawing/2010/main" val="0"/>
              </a:ext>
            </a:extLst>
          </a:blip>
          <a:srcRect b="11250"/>
          <a:stretch>
            <a:fillRect/>
          </a:stretch>
        </p:blipFill>
        <p:spPr bwMode="auto">
          <a:xfrm>
            <a:off x="2362200" y="228600"/>
            <a:ext cx="4665663"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3">
            <a:extLst>
              <a:ext uri="{FF2B5EF4-FFF2-40B4-BE49-F238E27FC236}">
                <a16:creationId xmlns:a16="http://schemas.microsoft.com/office/drawing/2014/main" id="{A61D5743-1B83-5744-BEF6-0F5D4BA09F4F}"/>
              </a:ext>
            </a:extLst>
          </p:cNvPr>
          <p:cNvSpPr txBox="1">
            <a:spLocks noChangeArrowheads="1"/>
          </p:cNvSpPr>
          <p:nvPr/>
        </p:nvSpPr>
        <p:spPr bwMode="auto">
          <a:xfrm>
            <a:off x="3048793" y="6019800"/>
            <a:ext cx="3292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dirty="0">
                <a:solidFill>
                  <a:srgbClr val="FFFF00"/>
                </a:solidFill>
                <a:latin typeface="Book Antiqua" panose="02040602050305030304" pitchFamily="18" charset="0"/>
              </a:rPr>
              <a:t>(Remember Ed?)</a:t>
            </a:r>
            <a:endParaRPr lang="en-US" altLang="en-US" sz="1600" b="1" dirty="0">
              <a:solidFill>
                <a:srgbClr val="FFFF00"/>
              </a:solidFill>
            </a:endParaRPr>
          </a:p>
        </p:txBody>
      </p:sp>
    </p:spTree>
    <p:extLst>
      <p:ext uri="{BB962C8B-B14F-4D97-AF65-F5344CB8AC3E}">
        <p14:creationId xmlns:p14="http://schemas.microsoft.com/office/powerpoint/2010/main" val="3508747541"/>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2600" y="228600"/>
            <a:ext cx="5562600" cy="5106293"/>
          </a:xfrm>
          <a:prstGeom prst="rect">
            <a:avLst/>
          </a:prstGeom>
          <a:ln w="38100">
            <a:solidFill>
              <a:srgbClr val="FFFF00"/>
            </a:solidFill>
          </a:ln>
        </p:spPr>
      </p:pic>
      <p:sp>
        <p:nvSpPr>
          <p:cNvPr id="4" name="TextBox 3">
            <a:extLst>
              <a:ext uri="{FF2B5EF4-FFF2-40B4-BE49-F238E27FC236}">
                <a16:creationId xmlns:a16="http://schemas.microsoft.com/office/drawing/2014/main" id="{5ED43788-CFAF-0E46-FADB-79D4112F9531}"/>
              </a:ext>
            </a:extLst>
          </p:cNvPr>
          <p:cNvSpPr txBox="1"/>
          <p:nvPr/>
        </p:nvSpPr>
        <p:spPr>
          <a:xfrm>
            <a:off x="571500" y="5715000"/>
            <a:ext cx="8001000" cy="954107"/>
          </a:xfrm>
          <a:prstGeom prst="rect">
            <a:avLst/>
          </a:prstGeom>
          <a:noFill/>
        </p:spPr>
        <p:txBody>
          <a:bodyPr wrap="square" rtlCol="0">
            <a:spAutoFit/>
          </a:bodyPr>
          <a:lstStyle/>
          <a:p>
            <a:r>
              <a:rPr lang="en-US" sz="1400" dirty="0"/>
              <a:t>Steffen, W., J. </a:t>
            </a:r>
            <a:r>
              <a:rPr lang="en-US" sz="1400" dirty="0" err="1"/>
              <a:t>Rockström</a:t>
            </a:r>
            <a:r>
              <a:rPr lang="en-US" sz="1400" dirty="0"/>
              <a:t>, K. Richardson, T. </a:t>
            </a:r>
            <a:r>
              <a:rPr lang="en-US" sz="1400" dirty="0" err="1"/>
              <a:t>Lenton</a:t>
            </a:r>
            <a:r>
              <a:rPr lang="en-US" sz="1400" dirty="0"/>
              <a:t>, C. </a:t>
            </a:r>
            <a:r>
              <a:rPr lang="en-US" sz="1400" dirty="0" err="1"/>
              <a:t>Folke</a:t>
            </a:r>
            <a:r>
              <a:rPr lang="en-US" sz="1400" dirty="0"/>
              <a:t>, D. </a:t>
            </a:r>
            <a:r>
              <a:rPr lang="en-US" sz="1400" dirty="0" err="1"/>
              <a:t>Liverman</a:t>
            </a:r>
            <a:r>
              <a:rPr lang="en-US" sz="1400" dirty="0"/>
              <a:t>, C. </a:t>
            </a:r>
            <a:r>
              <a:rPr lang="en-US" sz="1400" dirty="0" err="1"/>
              <a:t>Summerhayes</a:t>
            </a:r>
            <a:r>
              <a:rPr lang="en-US" sz="1400" dirty="0"/>
              <a:t>, A. </a:t>
            </a:r>
            <a:r>
              <a:rPr lang="en-US" sz="1400" dirty="0" err="1"/>
              <a:t>Barnosky</a:t>
            </a:r>
            <a:r>
              <a:rPr lang="en-US" sz="1400" dirty="0"/>
              <a:t>, S. Cornell, M. Crucifix, J. </a:t>
            </a:r>
            <a:r>
              <a:rPr lang="en-US" sz="1400" dirty="0" err="1"/>
              <a:t>Donges</a:t>
            </a:r>
            <a:r>
              <a:rPr lang="en-US" sz="1400" dirty="0"/>
              <a:t>, I. </a:t>
            </a:r>
            <a:r>
              <a:rPr lang="en-US" sz="1400" dirty="0" err="1"/>
              <a:t>Fetzer</a:t>
            </a:r>
            <a:r>
              <a:rPr lang="en-US" sz="1400" dirty="0"/>
              <a:t>, S. Lade, M. </a:t>
            </a:r>
            <a:r>
              <a:rPr lang="en-US" sz="1400" dirty="0" err="1"/>
              <a:t>Scheffer</a:t>
            </a:r>
            <a:r>
              <a:rPr lang="en-US" sz="1400" dirty="0"/>
              <a:t>, R. </a:t>
            </a:r>
            <a:r>
              <a:rPr lang="en-US" sz="1400" dirty="0" err="1"/>
              <a:t>Winkelmann</a:t>
            </a:r>
            <a:r>
              <a:rPr lang="en-US" sz="1400" dirty="0"/>
              <a:t>, and H. </a:t>
            </a:r>
            <a:r>
              <a:rPr lang="en-US" sz="1400" dirty="0" err="1"/>
              <a:t>Schellnhuber</a:t>
            </a:r>
            <a:r>
              <a:rPr lang="en-US" sz="1400" dirty="0"/>
              <a:t>, 2018:  Trajectories of the Earth System in the Anthropocene, </a:t>
            </a:r>
            <a:r>
              <a:rPr lang="en-US" sz="1400" i="1" dirty="0"/>
              <a:t>Proceedings of the National Academy of Sciences</a:t>
            </a:r>
            <a:r>
              <a:rPr lang="en-US" sz="1400" dirty="0"/>
              <a:t>, </a:t>
            </a:r>
            <a:r>
              <a:rPr lang="en-US" sz="1400" b="1" dirty="0"/>
              <a:t>115</a:t>
            </a:r>
            <a:r>
              <a:rPr lang="en-US" sz="1400" dirty="0"/>
              <a:t> (33), 8252–8259, doi:10.1073/pnas.1810141115</a:t>
            </a:r>
          </a:p>
        </p:txBody>
      </p:sp>
    </p:spTree>
    <p:extLst>
      <p:ext uri="{BB962C8B-B14F-4D97-AF65-F5344CB8AC3E}">
        <p14:creationId xmlns:p14="http://schemas.microsoft.com/office/powerpoint/2010/main" val="1449707515"/>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2600" y="228600"/>
            <a:ext cx="5562600" cy="5106293"/>
          </a:xfrm>
          <a:prstGeom prst="rect">
            <a:avLst/>
          </a:prstGeom>
          <a:ln w="38100">
            <a:solidFill>
              <a:srgbClr val="FFFF00"/>
            </a:solidFill>
          </a:ln>
        </p:spPr>
      </p:pic>
      <p:sp>
        <p:nvSpPr>
          <p:cNvPr id="5" name="Rectangle 4">
            <a:extLst>
              <a:ext uri="{FF2B5EF4-FFF2-40B4-BE49-F238E27FC236}">
                <a16:creationId xmlns:a16="http://schemas.microsoft.com/office/drawing/2014/main" id="{40ECA920-B8B1-C94D-AF7B-62883F6C6D6A}"/>
              </a:ext>
            </a:extLst>
          </p:cNvPr>
          <p:cNvSpPr/>
          <p:nvPr/>
        </p:nvSpPr>
        <p:spPr bwMode="auto">
          <a:xfrm>
            <a:off x="1524000" y="152400"/>
            <a:ext cx="6705600" cy="2133600"/>
          </a:xfrm>
          <a:prstGeom prst="rect">
            <a:avLst/>
          </a:prstGeom>
          <a:solidFill>
            <a:schemeClr val="tx1">
              <a:alpha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bg1"/>
              </a:solidFill>
              <a:effectLst/>
              <a:latin typeface="Arial" charset="0"/>
            </a:endParaRPr>
          </a:p>
        </p:txBody>
      </p:sp>
      <p:sp>
        <p:nvSpPr>
          <p:cNvPr id="6" name="Rectangle 5">
            <a:extLst>
              <a:ext uri="{FF2B5EF4-FFF2-40B4-BE49-F238E27FC236}">
                <a16:creationId xmlns:a16="http://schemas.microsoft.com/office/drawing/2014/main" id="{9AC771B5-70CA-AC4E-93F3-567E19A224EB}"/>
              </a:ext>
            </a:extLst>
          </p:cNvPr>
          <p:cNvSpPr/>
          <p:nvPr/>
        </p:nvSpPr>
        <p:spPr bwMode="auto">
          <a:xfrm>
            <a:off x="4876800" y="2286000"/>
            <a:ext cx="2743200" cy="3200400"/>
          </a:xfrm>
          <a:prstGeom prst="rect">
            <a:avLst/>
          </a:prstGeom>
          <a:solidFill>
            <a:schemeClr val="tx1">
              <a:alpha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bg1"/>
              </a:solidFill>
              <a:effectLst/>
              <a:latin typeface="Arial" charset="0"/>
            </a:endParaRPr>
          </a:p>
        </p:txBody>
      </p:sp>
      <p:sp>
        <p:nvSpPr>
          <p:cNvPr id="4" name="Rectangle 3">
            <a:extLst>
              <a:ext uri="{FF2B5EF4-FFF2-40B4-BE49-F238E27FC236}">
                <a16:creationId xmlns:a16="http://schemas.microsoft.com/office/drawing/2014/main" id="{305BBCF7-4049-CD49-B320-445553FC206D}"/>
              </a:ext>
            </a:extLst>
          </p:cNvPr>
          <p:cNvSpPr/>
          <p:nvPr/>
        </p:nvSpPr>
        <p:spPr bwMode="auto">
          <a:xfrm>
            <a:off x="1524000" y="2286000"/>
            <a:ext cx="3352800" cy="3200400"/>
          </a:xfrm>
          <a:prstGeom prst="rect">
            <a:avLst/>
          </a:prstGeom>
          <a:noFill/>
          <a:ln w="63500" cap="flat" cmpd="sng" algn="ctr">
            <a:solidFill>
              <a:srgbClr val="FFFF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bg1"/>
              </a:solidFill>
              <a:effectLst/>
              <a:latin typeface="Arial" charset="0"/>
            </a:endParaRPr>
          </a:p>
        </p:txBody>
      </p:sp>
      <p:sp>
        <p:nvSpPr>
          <p:cNvPr id="7" name="TextBox 6">
            <a:extLst>
              <a:ext uri="{FF2B5EF4-FFF2-40B4-BE49-F238E27FC236}">
                <a16:creationId xmlns:a16="http://schemas.microsoft.com/office/drawing/2014/main" id="{6B8C7244-0DCE-5D6D-9702-DAA397A3494E}"/>
              </a:ext>
            </a:extLst>
          </p:cNvPr>
          <p:cNvSpPr txBox="1"/>
          <p:nvPr/>
        </p:nvSpPr>
        <p:spPr>
          <a:xfrm>
            <a:off x="571500" y="5715000"/>
            <a:ext cx="8001000" cy="954107"/>
          </a:xfrm>
          <a:prstGeom prst="rect">
            <a:avLst/>
          </a:prstGeom>
          <a:noFill/>
        </p:spPr>
        <p:txBody>
          <a:bodyPr wrap="square" rtlCol="0">
            <a:spAutoFit/>
          </a:bodyPr>
          <a:lstStyle/>
          <a:p>
            <a:r>
              <a:rPr lang="en-US" sz="1400" dirty="0"/>
              <a:t>Steffen, W., J. </a:t>
            </a:r>
            <a:r>
              <a:rPr lang="en-US" sz="1400" dirty="0" err="1"/>
              <a:t>Rockström</a:t>
            </a:r>
            <a:r>
              <a:rPr lang="en-US" sz="1400" dirty="0"/>
              <a:t>, K. Richardson, T. </a:t>
            </a:r>
            <a:r>
              <a:rPr lang="en-US" sz="1400" dirty="0" err="1"/>
              <a:t>Lenton</a:t>
            </a:r>
            <a:r>
              <a:rPr lang="en-US" sz="1400" dirty="0"/>
              <a:t>, C. </a:t>
            </a:r>
            <a:r>
              <a:rPr lang="en-US" sz="1400" dirty="0" err="1"/>
              <a:t>Folke</a:t>
            </a:r>
            <a:r>
              <a:rPr lang="en-US" sz="1400" dirty="0"/>
              <a:t>, D. </a:t>
            </a:r>
            <a:r>
              <a:rPr lang="en-US" sz="1400" dirty="0" err="1"/>
              <a:t>Liverman</a:t>
            </a:r>
            <a:r>
              <a:rPr lang="en-US" sz="1400" dirty="0"/>
              <a:t>, C. </a:t>
            </a:r>
            <a:r>
              <a:rPr lang="en-US" sz="1400" dirty="0" err="1"/>
              <a:t>Summerhayes</a:t>
            </a:r>
            <a:r>
              <a:rPr lang="en-US" sz="1400" dirty="0"/>
              <a:t>, A. </a:t>
            </a:r>
            <a:r>
              <a:rPr lang="en-US" sz="1400" dirty="0" err="1"/>
              <a:t>Barnosky</a:t>
            </a:r>
            <a:r>
              <a:rPr lang="en-US" sz="1400" dirty="0"/>
              <a:t>, S. Cornell, M. Crucifix, J. </a:t>
            </a:r>
            <a:r>
              <a:rPr lang="en-US" sz="1400" dirty="0" err="1"/>
              <a:t>Donges</a:t>
            </a:r>
            <a:r>
              <a:rPr lang="en-US" sz="1400" dirty="0"/>
              <a:t>, I. </a:t>
            </a:r>
            <a:r>
              <a:rPr lang="en-US" sz="1400" dirty="0" err="1"/>
              <a:t>Fetzer</a:t>
            </a:r>
            <a:r>
              <a:rPr lang="en-US" sz="1400" dirty="0"/>
              <a:t>, S. Lade, M. </a:t>
            </a:r>
            <a:r>
              <a:rPr lang="en-US" sz="1400" dirty="0" err="1"/>
              <a:t>Scheffer</a:t>
            </a:r>
            <a:r>
              <a:rPr lang="en-US" sz="1400" dirty="0"/>
              <a:t>, R. </a:t>
            </a:r>
            <a:r>
              <a:rPr lang="en-US" sz="1400" dirty="0" err="1"/>
              <a:t>Winkelmann</a:t>
            </a:r>
            <a:r>
              <a:rPr lang="en-US" sz="1400" dirty="0"/>
              <a:t>, and H. </a:t>
            </a:r>
            <a:r>
              <a:rPr lang="en-US" sz="1400" dirty="0" err="1"/>
              <a:t>Schellnhuber</a:t>
            </a:r>
            <a:r>
              <a:rPr lang="en-US" sz="1400" dirty="0"/>
              <a:t>, 2018:  Trajectories of the Earth System in the Anthropocene, </a:t>
            </a:r>
            <a:r>
              <a:rPr lang="en-US" sz="1400" i="1" dirty="0"/>
              <a:t>Proceedings of the National Academy of Sciences</a:t>
            </a:r>
            <a:r>
              <a:rPr lang="en-US" sz="1400" dirty="0"/>
              <a:t>, </a:t>
            </a:r>
            <a:r>
              <a:rPr lang="en-US" sz="1400" b="1" dirty="0"/>
              <a:t>115</a:t>
            </a:r>
            <a:r>
              <a:rPr lang="en-US" sz="1400" dirty="0"/>
              <a:t> (33), 8252–8259, doi:10.1073/pnas.1810141115</a:t>
            </a:r>
          </a:p>
        </p:txBody>
      </p:sp>
    </p:spTree>
    <p:extLst>
      <p:ext uri="{BB962C8B-B14F-4D97-AF65-F5344CB8AC3E}">
        <p14:creationId xmlns:p14="http://schemas.microsoft.com/office/powerpoint/2010/main" val="8661307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3"/>
          <p:cNvSpPr txBox="1">
            <a:spLocks noChangeArrowheads="1"/>
          </p:cNvSpPr>
          <p:nvPr/>
        </p:nvSpPr>
        <p:spPr bwMode="auto">
          <a:xfrm>
            <a:off x="2755900" y="1447800"/>
            <a:ext cx="35687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dirty="0">
                <a:solidFill>
                  <a:schemeClr val="bg1"/>
                </a:solidFill>
                <a:latin typeface="Book Antiqua" panose="02040602050305030304" pitchFamily="18" charset="0"/>
              </a:rPr>
              <a:t>4.  Precession of the axis</a:t>
            </a:r>
          </a:p>
        </p:txBody>
      </p:sp>
      <p:pic>
        <p:nvPicPr>
          <p:cNvPr id="20483" name="Picture 5" descr="Earth_precess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0325" y="1981200"/>
            <a:ext cx="3876675" cy="4419600"/>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20484" name="Text Box 1027"/>
          <p:cNvSpPr txBox="1">
            <a:spLocks noChangeArrowheads="1"/>
          </p:cNvSpPr>
          <p:nvPr/>
        </p:nvSpPr>
        <p:spPr bwMode="auto">
          <a:xfrm>
            <a:off x="1676400" y="609600"/>
            <a:ext cx="6096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600" b="1">
                <a:solidFill>
                  <a:schemeClr val="bg1"/>
                </a:solidFill>
                <a:latin typeface="Book Antiqua" panose="02040602050305030304" pitchFamily="18" charset="0"/>
              </a:rPr>
              <a:t>MILANKOVITCH CYCLES</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D98704EE-6677-C848-AB11-BC7D922B9412}"/>
              </a:ext>
            </a:extLst>
          </p:cNvPr>
          <p:cNvSpPr/>
          <p:nvPr/>
        </p:nvSpPr>
        <p:spPr bwMode="auto">
          <a:xfrm>
            <a:off x="1595651" y="1604749"/>
            <a:ext cx="5022376" cy="1610436"/>
          </a:xfrm>
          <a:custGeom>
            <a:avLst/>
            <a:gdLst>
              <a:gd name="connsiteX0" fmla="*/ 0 w 5022376"/>
              <a:gd name="connsiteY0" fmla="*/ 118281 h 1610436"/>
              <a:gd name="connsiteX1" fmla="*/ 113731 w 5022376"/>
              <a:gd name="connsiteY1" fmla="*/ 322997 h 1610436"/>
              <a:gd name="connsiteX2" fmla="*/ 245659 w 5022376"/>
              <a:gd name="connsiteY2" fmla="*/ 536812 h 1610436"/>
              <a:gd name="connsiteX3" fmla="*/ 404883 w 5022376"/>
              <a:gd name="connsiteY3" fmla="*/ 764275 h 1610436"/>
              <a:gd name="connsiteX4" fmla="*/ 582304 w 5022376"/>
              <a:gd name="connsiteY4" fmla="*/ 968991 h 1610436"/>
              <a:gd name="connsiteX5" fmla="*/ 641445 w 5022376"/>
              <a:gd name="connsiteY5" fmla="*/ 1032681 h 1610436"/>
              <a:gd name="connsiteX6" fmla="*/ 773373 w 5022376"/>
              <a:gd name="connsiteY6" fmla="*/ 1160060 h 1610436"/>
              <a:gd name="connsiteX7" fmla="*/ 923498 w 5022376"/>
              <a:gd name="connsiteY7" fmla="*/ 1287439 h 1610436"/>
              <a:gd name="connsiteX8" fmla="*/ 1069074 w 5022376"/>
              <a:gd name="connsiteY8" fmla="*/ 1382973 h 1610436"/>
              <a:gd name="connsiteX9" fmla="*/ 1223749 w 5022376"/>
              <a:gd name="connsiteY9" fmla="*/ 1469409 h 1610436"/>
              <a:gd name="connsiteX10" fmla="*/ 1364776 w 5022376"/>
              <a:gd name="connsiteY10" fmla="*/ 1528550 h 1610436"/>
              <a:gd name="connsiteX11" fmla="*/ 1528549 w 5022376"/>
              <a:gd name="connsiteY11" fmla="*/ 1578591 h 1610436"/>
              <a:gd name="connsiteX12" fmla="*/ 1701421 w 5022376"/>
              <a:gd name="connsiteY12" fmla="*/ 1601338 h 1610436"/>
              <a:gd name="connsiteX13" fmla="*/ 1878842 w 5022376"/>
              <a:gd name="connsiteY13" fmla="*/ 1610436 h 1610436"/>
              <a:gd name="connsiteX14" fmla="*/ 2047164 w 5022376"/>
              <a:gd name="connsiteY14" fmla="*/ 1601338 h 1610436"/>
              <a:gd name="connsiteX15" fmla="*/ 2169994 w 5022376"/>
              <a:gd name="connsiteY15" fmla="*/ 1592239 h 1610436"/>
              <a:gd name="connsiteX16" fmla="*/ 2329218 w 5022376"/>
              <a:gd name="connsiteY16" fmla="*/ 1560394 h 1610436"/>
              <a:gd name="connsiteX17" fmla="*/ 2474794 w 5022376"/>
              <a:gd name="connsiteY17" fmla="*/ 1510352 h 1610436"/>
              <a:gd name="connsiteX18" fmla="*/ 2634018 w 5022376"/>
              <a:gd name="connsiteY18" fmla="*/ 1428466 h 1610436"/>
              <a:gd name="connsiteX19" fmla="*/ 2775045 w 5022376"/>
              <a:gd name="connsiteY19" fmla="*/ 1319284 h 1610436"/>
              <a:gd name="connsiteX20" fmla="*/ 2856931 w 5022376"/>
              <a:gd name="connsiteY20" fmla="*/ 1246496 h 1610436"/>
              <a:gd name="connsiteX21" fmla="*/ 2966113 w 5022376"/>
              <a:gd name="connsiteY21" fmla="*/ 1119117 h 1610436"/>
              <a:gd name="connsiteX22" fmla="*/ 3066197 w 5022376"/>
              <a:gd name="connsiteY22" fmla="*/ 978090 h 1610436"/>
              <a:gd name="connsiteX23" fmla="*/ 3166280 w 5022376"/>
              <a:gd name="connsiteY23" fmla="*/ 823415 h 1610436"/>
              <a:gd name="connsiteX24" fmla="*/ 3275462 w 5022376"/>
              <a:gd name="connsiteY24" fmla="*/ 668741 h 1610436"/>
              <a:gd name="connsiteX25" fmla="*/ 3384645 w 5022376"/>
              <a:gd name="connsiteY25" fmla="*/ 541361 h 1610436"/>
              <a:gd name="connsiteX26" fmla="*/ 3457433 w 5022376"/>
              <a:gd name="connsiteY26" fmla="*/ 477672 h 1610436"/>
              <a:gd name="connsiteX27" fmla="*/ 3543868 w 5022376"/>
              <a:gd name="connsiteY27" fmla="*/ 423081 h 1610436"/>
              <a:gd name="connsiteX28" fmla="*/ 3589361 w 5022376"/>
              <a:gd name="connsiteY28" fmla="*/ 404884 h 1610436"/>
              <a:gd name="connsiteX29" fmla="*/ 3616656 w 5022376"/>
              <a:gd name="connsiteY29" fmla="*/ 395785 h 1610436"/>
              <a:gd name="connsiteX30" fmla="*/ 3657600 w 5022376"/>
              <a:gd name="connsiteY30" fmla="*/ 391236 h 1610436"/>
              <a:gd name="connsiteX31" fmla="*/ 3712191 w 5022376"/>
              <a:gd name="connsiteY31" fmla="*/ 386687 h 1610436"/>
              <a:gd name="connsiteX32" fmla="*/ 3771331 w 5022376"/>
              <a:gd name="connsiteY32" fmla="*/ 395785 h 1610436"/>
              <a:gd name="connsiteX33" fmla="*/ 3839570 w 5022376"/>
              <a:gd name="connsiteY33" fmla="*/ 404884 h 1610436"/>
              <a:gd name="connsiteX34" fmla="*/ 3962400 w 5022376"/>
              <a:gd name="connsiteY34" fmla="*/ 459475 h 1610436"/>
              <a:gd name="connsiteX35" fmla="*/ 4035188 w 5022376"/>
              <a:gd name="connsiteY35" fmla="*/ 509517 h 1610436"/>
              <a:gd name="connsiteX36" fmla="*/ 4094328 w 5022376"/>
              <a:gd name="connsiteY36" fmla="*/ 559558 h 1610436"/>
              <a:gd name="connsiteX37" fmla="*/ 4153468 w 5022376"/>
              <a:gd name="connsiteY37" fmla="*/ 609600 h 1610436"/>
              <a:gd name="connsiteX38" fmla="*/ 4244453 w 5022376"/>
              <a:gd name="connsiteY38" fmla="*/ 641445 h 1610436"/>
              <a:gd name="connsiteX39" fmla="*/ 4371833 w 5022376"/>
              <a:gd name="connsiteY39" fmla="*/ 627797 h 1610436"/>
              <a:gd name="connsiteX40" fmla="*/ 4467367 w 5022376"/>
              <a:gd name="connsiteY40" fmla="*/ 577755 h 1610436"/>
              <a:gd name="connsiteX41" fmla="*/ 4576549 w 5022376"/>
              <a:gd name="connsiteY41" fmla="*/ 477672 h 1610436"/>
              <a:gd name="connsiteX42" fmla="*/ 4690280 w 5022376"/>
              <a:gd name="connsiteY42" fmla="*/ 332096 h 1610436"/>
              <a:gd name="connsiteX43" fmla="*/ 4753970 w 5022376"/>
              <a:gd name="connsiteY43" fmla="*/ 245660 h 1610436"/>
              <a:gd name="connsiteX44" fmla="*/ 4804012 w 5022376"/>
              <a:gd name="connsiteY44" fmla="*/ 177421 h 1610436"/>
              <a:gd name="connsiteX45" fmla="*/ 4849504 w 5022376"/>
              <a:gd name="connsiteY45" fmla="*/ 122830 h 1610436"/>
              <a:gd name="connsiteX46" fmla="*/ 4894997 w 5022376"/>
              <a:gd name="connsiteY46" fmla="*/ 72788 h 1610436"/>
              <a:gd name="connsiteX47" fmla="*/ 4945039 w 5022376"/>
              <a:gd name="connsiteY47" fmla="*/ 36394 h 1610436"/>
              <a:gd name="connsiteX48" fmla="*/ 4967785 w 5022376"/>
              <a:gd name="connsiteY48" fmla="*/ 22747 h 1610436"/>
              <a:gd name="connsiteX49" fmla="*/ 5004179 w 5022376"/>
              <a:gd name="connsiteY49" fmla="*/ 13648 h 1610436"/>
              <a:gd name="connsiteX50" fmla="*/ 5017827 w 5022376"/>
              <a:gd name="connsiteY50" fmla="*/ 0 h 1610436"/>
              <a:gd name="connsiteX51" fmla="*/ 5022376 w 5022376"/>
              <a:gd name="connsiteY51" fmla="*/ 13648 h 1610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022376" h="1610436">
                <a:moveTo>
                  <a:pt x="0" y="118281"/>
                </a:moveTo>
                <a:cubicBezTo>
                  <a:pt x="36394" y="185761"/>
                  <a:pt x="72788" y="253242"/>
                  <a:pt x="113731" y="322997"/>
                </a:cubicBezTo>
                <a:cubicBezTo>
                  <a:pt x="154674" y="392752"/>
                  <a:pt x="197134" y="463266"/>
                  <a:pt x="245659" y="536812"/>
                </a:cubicBezTo>
                <a:cubicBezTo>
                  <a:pt x="294184" y="610358"/>
                  <a:pt x="348775" y="692245"/>
                  <a:pt x="404883" y="764275"/>
                </a:cubicBezTo>
                <a:cubicBezTo>
                  <a:pt x="460991" y="836305"/>
                  <a:pt x="542877" y="924257"/>
                  <a:pt x="582304" y="968991"/>
                </a:cubicBezTo>
                <a:cubicBezTo>
                  <a:pt x="621731" y="1013725"/>
                  <a:pt x="609600" y="1000836"/>
                  <a:pt x="641445" y="1032681"/>
                </a:cubicBezTo>
                <a:cubicBezTo>
                  <a:pt x="673290" y="1064526"/>
                  <a:pt x="726364" y="1117600"/>
                  <a:pt x="773373" y="1160060"/>
                </a:cubicBezTo>
                <a:cubicBezTo>
                  <a:pt x="820382" y="1202520"/>
                  <a:pt x="874215" y="1250287"/>
                  <a:pt x="923498" y="1287439"/>
                </a:cubicBezTo>
                <a:cubicBezTo>
                  <a:pt x="972782" y="1324591"/>
                  <a:pt x="1019032" y="1352645"/>
                  <a:pt x="1069074" y="1382973"/>
                </a:cubicBezTo>
                <a:cubicBezTo>
                  <a:pt x="1119116" y="1413301"/>
                  <a:pt x="1174465" y="1445146"/>
                  <a:pt x="1223749" y="1469409"/>
                </a:cubicBezTo>
                <a:cubicBezTo>
                  <a:pt x="1273033" y="1493672"/>
                  <a:pt x="1313976" y="1510353"/>
                  <a:pt x="1364776" y="1528550"/>
                </a:cubicBezTo>
                <a:cubicBezTo>
                  <a:pt x="1415576" y="1546747"/>
                  <a:pt x="1472442" y="1566460"/>
                  <a:pt x="1528549" y="1578591"/>
                </a:cubicBezTo>
                <a:cubicBezTo>
                  <a:pt x="1584656" y="1590722"/>
                  <a:pt x="1643039" y="1596031"/>
                  <a:pt x="1701421" y="1601338"/>
                </a:cubicBezTo>
                <a:cubicBezTo>
                  <a:pt x="1759803" y="1606645"/>
                  <a:pt x="1821218" y="1610436"/>
                  <a:pt x="1878842" y="1610436"/>
                </a:cubicBezTo>
                <a:cubicBezTo>
                  <a:pt x="1936466" y="1610436"/>
                  <a:pt x="1998639" y="1604371"/>
                  <a:pt x="2047164" y="1601338"/>
                </a:cubicBezTo>
                <a:cubicBezTo>
                  <a:pt x="2095689" y="1598305"/>
                  <a:pt x="2122985" y="1599063"/>
                  <a:pt x="2169994" y="1592239"/>
                </a:cubicBezTo>
                <a:cubicBezTo>
                  <a:pt x="2217003" y="1585415"/>
                  <a:pt x="2278418" y="1574042"/>
                  <a:pt x="2329218" y="1560394"/>
                </a:cubicBezTo>
                <a:cubicBezTo>
                  <a:pt x="2380018" y="1546746"/>
                  <a:pt x="2423994" y="1532340"/>
                  <a:pt x="2474794" y="1510352"/>
                </a:cubicBezTo>
                <a:cubicBezTo>
                  <a:pt x="2525594" y="1488364"/>
                  <a:pt x="2583976" y="1460311"/>
                  <a:pt x="2634018" y="1428466"/>
                </a:cubicBezTo>
                <a:cubicBezTo>
                  <a:pt x="2684060" y="1396621"/>
                  <a:pt x="2737893" y="1349612"/>
                  <a:pt x="2775045" y="1319284"/>
                </a:cubicBezTo>
                <a:cubicBezTo>
                  <a:pt x="2812197" y="1288956"/>
                  <a:pt x="2825086" y="1279857"/>
                  <a:pt x="2856931" y="1246496"/>
                </a:cubicBezTo>
                <a:cubicBezTo>
                  <a:pt x="2888776" y="1213135"/>
                  <a:pt x="2931235" y="1163851"/>
                  <a:pt x="2966113" y="1119117"/>
                </a:cubicBezTo>
                <a:cubicBezTo>
                  <a:pt x="3000991" y="1074383"/>
                  <a:pt x="3032836" y="1027374"/>
                  <a:pt x="3066197" y="978090"/>
                </a:cubicBezTo>
                <a:cubicBezTo>
                  <a:pt x="3099558" y="928806"/>
                  <a:pt x="3131403" y="874973"/>
                  <a:pt x="3166280" y="823415"/>
                </a:cubicBezTo>
                <a:cubicBezTo>
                  <a:pt x="3201157" y="771857"/>
                  <a:pt x="3239068" y="715750"/>
                  <a:pt x="3275462" y="668741"/>
                </a:cubicBezTo>
                <a:cubicBezTo>
                  <a:pt x="3311856" y="621732"/>
                  <a:pt x="3354317" y="573206"/>
                  <a:pt x="3384645" y="541361"/>
                </a:cubicBezTo>
                <a:cubicBezTo>
                  <a:pt x="3414973" y="509516"/>
                  <a:pt x="3430896" y="497385"/>
                  <a:pt x="3457433" y="477672"/>
                </a:cubicBezTo>
                <a:cubicBezTo>
                  <a:pt x="3483970" y="457959"/>
                  <a:pt x="3521880" y="435212"/>
                  <a:pt x="3543868" y="423081"/>
                </a:cubicBezTo>
                <a:cubicBezTo>
                  <a:pt x="3565856" y="410950"/>
                  <a:pt x="3577230" y="409433"/>
                  <a:pt x="3589361" y="404884"/>
                </a:cubicBezTo>
                <a:cubicBezTo>
                  <a:pt x="3601492" y="400335"/>
                  <a:pt x="3605283" y="398060"/>
                  <a:pt x="3616656" y="395785"/>
                </a:cubicBezTo>
                <a:cubicBezTo>
                  <a:pt x="3628029" y="393510"/>
                  <a:pt x="3641678" y="392752"/>
                  <a:pt x="3657600" y="391236"/>
                </a:cubicBezTo>
                <a:cubicBezTo>
                  <a:pt x="3673522" y="389720"/>
                  <a:pt x="3693236" y="385929"/>
                  <a:pt x="3712191" y="386687"/>
                </a:cubicBezTo>
                <a:cubicBezTo>
                  <a:pt x="3731146" y="387445"/>
                  <a:pt x="3771331" y="395785"/>
                  <a:pt x="3771331" y="395785"/>
                </a:cubicBezTo>
                <a:cubicBezTo>
                  <a:pt x="3792561" y="398818"/>
                  <a:pt x="3807725" y="394269"/>
                  <a:pt x="3839570" y="404884"/>
                </a:cubicBezTo>
                <a:cubicBezTo>
                  <a:pt x="3871415" y="415499"/>
                  <a:pt x="3929797" y="442036"/>
                  <a:pt x="3962400" y="459475"/>
                </a:cubicBezTo>
                <a:cubicBezTo>
                  <a:pt x="3995003" y="476914"/>
                  <a:pt x="4013200" y="492837"/>
                  <a:pt x="4035188" y="509517"/>
                </a:cubicBezTo>
                <a:cubicBezTo>
                  <a:pt x="4057176" y="526197"/>
                  <a:pt x="4094328" y="559558"/>
                  <a:pt x="4094328" y="559558"/>
                </a:cubicBezTo>
                <a:cubicBezTo>
                  <a:pt x="4114041" y="576238"/>
                  <a:pt x="4128447" y="595952"/>
                  <a:pt x="4153468" y="609600"/>
                </a:cubicBezTo>
                <a:cubicBezTo>
                  <a:pt x="4178489" y="623248"/>
                  <a:pt x="4208059" y="638412"/>
                  <a:pt x="4244453" y="641445"/>
                </a:cubicBezTo>
                <a:cubicBezTo>
                  <a:pt x="4280847" y="644478"/>
                  <a:pt x="4334681" y="638412"/>
                  <a:pt x="4371833" y="627797"/>
                </a:cubicBezTo>
                <a:cubicBezTo>
                  <a:pt x="4408985" y="617182"/>
                  <a:pt x="4433248" y="602776"/>
                  <a:pt x="4467367" y="577755"/>
                </a:cubicBezTo>
                <a:cubicBezTo>
                  <a:pt x="4501486" y="552734"/>
                  <a:pt x="4539397" y="518615"/>
                  <a:pt x="4576549" y="477672"/>
                </a:cubicBezTo>
                <a:cubicBezTo>
                  <a:pt x="4613701" y="436729"/>
                  <a:pt x="4660710" y="370765"/>
                  <a:pt x="4690280" y="332096"/>
                </a:cubicBezTo>
                <a:cubicBezTo>
                  <a:pt x="4719850" y="293427"/>
                  <a:pt x="4753970" y="245660"/>
                  <a:pt x="4753970" y="245660"/>
                </a:cubicBezTo>
                <a:cubicBezTo>
                  <a:pt x="4772925" y="219881"/>
                  <a:pt x="4788090" y="197893"/>
                  <a:pt x="4804012" y="177421"/>
                </a:cubicBezTo>
                <a:cubicBezTo>
                  <a:pt x="4819934" y="156949"/>
                  <a:pt x="4834340" y="140269"/>
                  <a:pt x="4849504" y="122830"/>
                </a:cubicBezTo>
                <a:cubicBezTo>
                  <a:pt x="4864668" y="105391"/>
                  <a:pt x="4879074" y="87194"/>
                  <a:pt x="4894997" y="72788"/>
                </a:cubicBezTo>
                <a:cubicBezTo>
                  <a:pt x="4910920" y="58382"/>
                  <a:pt x="4932908" y="44734"/>
                  <a:pt x="4945039" y="36394"/>
                </a:cubicBezTo>
                <a:cubicBezTo>
                  <a:pt x="4957170" y="28054"/>
                  <a:pt x="4957928" y="26538"/>
                  <a:pt x="4967785" y="22747"/>
                </a:cubicBezTo>
                <a:cubicBezTo>
                  <a:pt x="4977642" y="18956"/>
                  <a:pt x="4995839" y="17439"/>
                  <a:pt x="5004179" y="13648"/>
                </a:cubicBezTo>
                <a:cubicBezTo>
                  <a:pt x="5012519" y="9857"/>
                  <a:pt x="5014794" y="0"/>
                  <a:pt x="5017827" y="0"/>
                </a:cubicBezTo>
                <a:cubicBezTo>
                  <a:pt x="5020860" y="0"/>
                  <a:pt x="5021618" y="6824"/>
                  <a:pt x="5022376" y="13648"/>
                </a:cubicBezTo>
              </a:path>
            </a:pathLst>
          </a:custGeom>
          <a:noFill/>
          <a:ln w="6350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bg1"/>
              </a:solidFill>
              <a:effectLst/>
              <a:latin typeface="Arial" charset="0"/>
            </a:endParaRPr>
          </a:p>
        </p:txBody>
      </p:sp>
      <p:cxnSp>
        <p:nvCxnSpPr>
          <p:cNvPr id="13" name="Straight Arrow Connector 12">
            <a:extLst>
              <a:ext uri="{FF2B5EF4-FFF2-40B4-BE49-F238E27FC236}">
                <a16:creationId xmlns:a16="http://schemas.microsoft.com/office/drawing/2014/main" id="{8F3A65DE-C709-2D40-97E0-93BE758CA08E}"/>
              </a:ext>
            </a:extLst>
          </p:cNvPr>
          <p:cNvCxnSpPr>
            <a:cxnSpLocks/>
          </p:cNvCxnSpPr>
          <p:nvPr/>
        </p:nvCxnSpPr>
        <p:spPr bwMode="auto">
          <a:xfrm>
            <a:off x="1595651" y="3729251"/>
            <a:ext cx="5338549" cy="0"/>
          </a:xfrm>
          <a:prstGeom prst="straightConnector1">
            <a:avLst/>
          </a:prstGeom>
          <a:solidFill>
            <a:schemeClr val="accent1"/>
          </a:solidFill>
          <a:ln w="9525" cap="flat" cmpd="sng" algn="ctr">
            <a:solidFill>
              <a:schemeClr val="bg1"/>
            </a:solidFill>
            <a:prstDash val="solid"/>
            <a:round/>
            <a:headEnd type="none" w="med" len="med"/>
            <a:tailEnd type="triangle" w="lg" len="lg"/>
          </a:ln>
          <a:effectLst/>
        </p:spPr>
      </p:cxnSp>
      <p:cxnSp>
        <p:nvCxnSpPr>
          <p:cNvPr id="16" name="Straight Arrow Connector 15">
            <a:extLst>
              <a:ext uri="{FF2B5EF4-FFF2-40B4-BE49-F238E27FC236}">
                <a16:creationId xmlns:a16="http://schemas.microsoft.com/office/drawing/2014/main" id="{A811BB1A-F0AD-3E48-88EB-63CE2AC80B0A}"/>
              </a:ext>
            </a:extLst>
          </p:cNvPr>
          <p:cNvCxnSpPr>
            <a:cxnSpLocks/>
          </p:cNvCxnSpPr>
          <p:nvPr/>
        </p:nvCxnSpPr>
        <p:spPr bwMode="auto">
          <a:xfrm>
            <a:off x="1143000" y="1676400"/>
            <a:ext cx="0" cy="2052851"/>
          </a:xfrm>
          <a:prstGeom prst="straightConnector1">
            <a:avLst/>
          </a:prstGeom>
          <a:solidFill>
            <a:schemeClr val="accent1"/>
          </a:solidFill>
          <a:ln w="9525" cap="flat" cmpd="sng" algn="ctr">
            <a:solidFill>
              <a:schemeClr val="bg1"/>
            </a:solidFill>
            <a:prstDash val="solid"/>
            <a:round/>
            <a:headEnd type="none" w="med" len="med"/>
            <a:tailEnd type="triangle" w="lg" len="lg"/>
          </a:ln>
          <a:effectLst/>
        </p:spPr>
      </p:cxnSp>
      <p:sp>
        <p:nvSpPr>
          <p:cNvPr id="19" name="TextBox 18">
            <a:extLst>
              <a:ext uri="{FF2B5EF4-FFF2-40B4-BE49-F238E27FC236}">
                <a16:creationId xmlns:a16="http://schemas.microsoft.com/office/drawing/2014/main" id="{3E201EAB-D466-C14F-8AB6-9EE96BE24814}"/>
              </a:ext>
            </a:extLst>
          </p:cNvPr>
          <p:cNvSpPr txBox="1"/>
          <p:nvPr/>
        </p:nvSpPr>
        <p:spPr>
          <a:xfrm>
            <a:off x="3309118" y="3873986"/>
            <a:ext cx="1911614" cy="369332"/>
          </a:xfrm>
          <a:prstGeom prst="rect">
            <a:avLst/>
          </a:prstGeom>
          <a:noFill/>
        </p:spPr>
        <p:txBody>
          <a:bodyPr wrap="none" rtlCol="0">
            <a:spAutoFit/>
          </a:bodyPr>
          <a:lstStyle/>
          <a:p>
            <a:r>
              <a:rPr lang="en-US" b="1" dirty="0"/>
              <a:t>TEMPERATURE</a:t>
            </a:r>
          </a:p>
        </p:txBody>
      </p:sp>
      <p:sp>
        <p:nvSpPr>
          <p:cNvPr id="20" name="TextBox 19">
            <a:extLst>
              <a:ext uri="{FF2B5EF4-FFF2-40B4-BE49-F238E27FC236}">
                <a16:creationId xmlns:a16="http://schemas.microsoft.com/office/drawing/2014/main" id="{573EF874-3D5E-CD4E-8C14-A3656D5001A1}"/>
              </a:ext>
            </a:extLst>
          </p:cNvPr>
          <p:cNvSpPr txBox="1"/>
          <p:nvPr/>
        </p:nvSpPr>
        <p:spPr>
          <a:xfrm rot="16200000">
            <a:off x="185480" y="2350428"/>
            <a:ext cx="1360181" cy="369332"/>
          </a:xfrm>
          <a:prstGeom prst="rect">
            <a:avLst/>
          </a:prstGeom>
          <a:noFill/>
        </p:spPr>
        <p:txBody>
          <a:bodyPr wrap="none" rtlCol="0">
            <a:spAutoFit/>
          </a:bodyPr>
          <a:lstStyle/>
          <a:p>
            <a:r>
              <a:rPr lang="en-US" b="1" dirty="0"/>
              <a:t>STABILITY</a:t>
            </a:r>
          </a:p>
        </p:txBody>
      </p:sp>
      <p:sp>
        <p:nvSpPr>
          <p:cNvPr id="21" name="TextBox 20">
            <a:extLst>
              <a:ext uri="{FF2B5EF4-FFF2-40B4-BE49-F238E27FC236}">
                <a16:creationId xmlns:a16="http://schemas.microsoft.com/office/drawing/2014/main" id="{F031C5BD-4A16-594E-B9D1-0395DA8AEFC5}"/>
              </a:ext>
            </a:extLst>
          </p:cNvPr>
          <p:cNvSpPr txBox="1"/>
          <p:nvPr/>
        </p:nvSpPr>
        <p:spPr>
          <a:xfrm>
            <a:off x="2957974" y="2409967"/>
            <a:ext cx="1125052" cy="369332"/>
          </a:xfrm>
          <a:prstGeom prst="rect">
            <a:avLst/>
          </a:prstGeom>
          <a:noFill/>
          <a:ln w="38100">
            <a:solidFill>
              <a:srgbClr val="FFFF00"/>
            </a:solidFill>
          </a:ln>
        </p:spPr>
        <p:txBody>
          <a:bodyPr wrap="none" rtlCol="0">
            <a:spAutoFit/>
          </a:bodyPr>
          <a:lstStyle/>
          <a:p>
            <a:r>
              <a:rPr lang="en-US" b="1" dirty="0">
                <a:solidFill>
                  <a:srgbClr val="FFFF00"/>
                </a:solidFill>
              </a:rPr>
              <a:t>ICE AGE</a:t>
            </a:r>
          </a:p>
        </p:txBody>
      </p:sp>
      <p:sp>
        <p:nvSpPr>
          <p:cNvPr id="22" name="TextBox 21">
            <a:extLst>
              <a:ext uri="{FF2B5EF4-FFF2-40B4-BE49-F238E27FC236}">
                <a16:creationId xmlns:a16="http://schemas.microsoft.com/office/drawing/2014/main" id="{B999A49F-89A5-A545-BF33-0C861570D7F8}"/>
              </a:ext>
            </a:extLst>
          </p:cNvPr>
          <p:cNvSpPr txBox="1"/>
          <p:nvPr/>
        </p:nvSpPr>
        <p:spPr>
          <a:xfrm>
            <a:off x="5049950" y="2414658"/>
            <a:ext cx="1903085" cy="369332"/>
          </a:xfrm>
          <a:prstGeom prst="rect">
            <a:avLst/>
          </a:prstGeom>
          <a:noFill/>
          <a:ln w="38100">
            <a:solidFill>
              <a:srgbClr val="FFFF00"/>
            </a:solidFill>
          </a:ln>
        </p:spPr>
        <p:txBody>
          <a:bodyPr wrap="none" rtlCol="0">
            <a:spAutoFit/>
          </a:bodyPr>
          <a:lstStyle/>
          <a:p>
            <a:r>
              <a:rPr lang="en-US" b="1" dirty="0">
                <a:solidFill>
                  <a:srgbClr val="FFFF00"/>
                </a:solidFill>
              </a:rPr>
              <a:t>INTERGLACIAL</a:t>
            </a:r>
          </a:p>
        </p:txBody>
      </p:sp>
      <p:sp>
        <p:nvSpPr>
          <p:cNvPr id="23" name="TextBox 22">
            <a:extLst>
              <a:ext uri="{FF2B5EF4-FFF2-40B4-BE49-F238E27FC236}">
                <a16:creationId xmlns:a16="http://schemas.microsoft.com/office/drawing/2014/main" id="{BF83C763-5F5F-DE47-8278-0DCF954C4E06}"/>
              </a:ext>
            </a:extLst>
          </p:cNvPr>
          <p:cNvSpPr txBox="1"/>
          <p:nvPr/>
        </p:nvSpPr>
        <p:spPr>
          <a:xfrm>
            <a:off x="4081192" y="925925"/>
            <a:ext cx="1877437" cy="369332"/>
          </a:xfrm>
          <a:prstGeom prst="rect">
            <a:avLst/>
          </a:prstGeom>
          <a:noFill/>
          <a:ln w="38100">
            <a:noFill/>
          </a:ln>
        </p:spPr>
        <p:txBody>
          <a:bodyPr wrap="none" rtlCol="0">
            <a:spAutoFit/>
          </a:bodyPr>
          <a:lstStyle/>
          <a:p>
            <a:r>
              <a:rPr lang="en-US" b="1" dirty="0">
                <a:solidFill>
                  <a:srgbClr val="FFFF00"/>
                </a:solidFill>
              </a:rPr>
              <a:t>TIPPING POINT</a:t>
            </a:r>
          </a:p>
        </p:txBody>
      </p:sp>
      <p:cxnSp>
        <p:nvCxnSpPr>
          <p:cNvPr id="24" name="Straight Arrow Connector 23">
            <a:extLst>
              <a:ext uri="{FF2B5EF4-FFF2-40B4-BE49-F238E27FC236}">
                <a16:creationId xmlns:a16="http://schemas.microsoft.com/office/drawing/2014/main" id="{E30B2E66-BAD1-0E4E-B603-9DB71EAD22C8}"/>
              </a:ext>
            </a:extLst>
          </p:cNvPr>
          <p:cNvCxnSpPr>
            <a:cxnSpLocks/>
            <a:stCxn id="23" idx="2"/>
          </p:cNvCxnSpPr>
          <p:nvPr/>
        </p:nvCxnSpPr>
        <p:spPr bwMode="auto">
          <a:xfrm>
            <a:off x="5019911" y="1295257"/>
            <a:ext cx="200821" cy="559746"/>
          </a:xfrm>
          <a:prstGeom prst="straightConnector1">
            <a:avLst/>
          </a:prstGeom>
          <a:solidFill>
            <a:schemeClr val="accent1"/>
          </a:solidFill>
          <a:ln w="9525" cap="flat" cmpd="sng" algn="ctr">
            <a:solidFill>
              <a:srgbClr val="FFFF00"/>
            </a:solidFill>
            <a:prstDash val="solid"/>
            <a:round/>
            <a:headEnd type="none" w="med" len="med"/>
            <a:tailEnd type="triangle" w="lg" len="lg"/>
          </a:ln>
          <a:effectLst/>
        </p:spPr>
      </p:cxnSp>
      <p:sp>
        <p:nvSpPr>
          <p:cNvPr id="27" name="Oval 26">
            <a:extLst>
              <a:ext uri="{FF2B5EF4-FFF2-40B4-BE49-F238E27FC236}">
                <a16:creationId xmlns:a16="http://schemas.microsoft.com/office/drawing/2014/main" id="{45EFA379-5429-C549-A7CF-33FF49E79043}"/>
              </a:ext>
            </a:extLst>
          </p:cNvPr>
          <p:cNvSpPr/>
          <p:nvPr/>
        </p:nvSpPr>
        <p:spPr bwMode="auto">
          <a:xfrm>
            <a:off x="5562600" y="1650054"/>
            <a:ext cx="596851" cy="559746"/>
          </a:xfrm>
          <a:prstGeom prst="ellipse">
            <a:avLst/>
          </a:prstGeom>
          <a:solidFill>
            <a:srgbClr val="00B0F0"/>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bg1"/>
              </a:solidFill>
              <a:effectLst/>
              <a:latin typeface="Arial" charset="0"/>
            </a:endParaRPr>
          </a:p>
        </p:txBody>
      </p:sp>
    </p:spTree>
    <p:extLst>
      <p:ext uri="{BB962C8B-B14F-4D97-AF65-F5344CB8AC3E}">
        <p14:creationId xmlns:p14="http://schemas.microsoft.com/office/powerpoint/2010/main" val="3013365722"/>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33372" t="11226" r="41121" b="66323"/>
          <a:stretch/>
        </p:blipFill>
        <p:spPr>
          <a:xfrm>
            <a:off x="1295400" y="1524000"/>
            <a:ext cx="6510130" cy="3657600"/>
          </a:xfrm>
          <a:prstGeom prst="rect">
            <a:avLst/>
          </a:prstGeom>
        </p:spPr>
      </p:pic>
      <p:sp>
        <p:nvSpPr>
          <p:cNvPr id="5" name="TextBox 4">
            <a:extLst>
              <a:ext uri="{FF2B5EF4-FFF2-40B4-BE49-F238E27FC236}">
                <a16:creationId xmlns:a16="http://schemas.microsoft.com/office/drawing/2014/main" id="{204B4178-2191-814C-8D58-A5864A3DD99B}"/>
              </a:ext>
            </a:extLst>
          </p:cNvPr>
          <p:cNvSpPr txBox="1"/>
          <p:nvPr/>
        </p:nvSpPr>
        <p:spPr>
          <a:xfrm>
            <a:off x="2957974" y="2409967"/>
            <a:ext cx="1125052" cy="369332"/>
          </a:xfrm>
          <a:prstGeom prst="rect">
            <a:avLst/>
          </a:prstGeom>
          <a:solidFill>
            <a:srgbClr val="FFFF00">
              <a:alpha val="95000"/>
            </a:srgbClr>
          </a:solidFill>
          <a:ln w="38100">
            <a:solidFill>
              <a:schemeClr val="tx1"/>
            </a:solidFill>
          </a:ln>
          <a:effectLst>
            <a:outerShdw blurRad="50800" dist="38100" dir="2700000" algn="tl" rotWithShape="0">
              <a:prstClr val="black">
                <a:alpha val="40000"/>
              </a:prstClr>
            </a:outerShdw>
          </a:effectLst>
        </p:spPr>
        <p:txBody>
          <a:bodyPr wrap="none" rtlCol="0">
            <a:spAutoFit/>
          </a:bodyPr>
          <a:lstStyle/>
          <a:p>
            <a:r>
              <a:rPr lang="en-US" b="1" dirty="0">
                <a:solidFill>
                  <a:schemeClr val="tx1"/>
                </a:solidFill>
              </a:rPr>
              <a:t>ICE AGE</a:t>
            </a:r>
          </a:p>
        </p:txBody>
      </p:sp>
      <p:sp>
        <p:nvSpPr>
          <p:cNvPr id="6" name="TextBox 5">
            <a:extLst>
              <a:ext uri="{FF2B5EF4-FFF2-40B4-BE49-F238E27FC236}">
                <a16:creationId xmlns:a16="http://schemas.microsoft.com/office/drawing/2014/main" id="{BDDFED68-F319-8847-9672-B344C4F8F1E0}"/>
              </a:ext>
            </a:extLst>
          </p:cNvPr>
          <p:cNvSpPr txBox="1"/>
          <p:nvPr/>
        </p:nvSpPr>
        <p:spPr>
          <a:xfrm>
            <a:off x="5049950" y="2414658"/>
            <a:ext cx="1903085" cy="369332"/>
          </a:xfrm>
          <a:prstGeom prst="rect">
            <a:avLst/>
          </a:prstGeom>
          <a:solidFill>
            <a:srgbClr val="FFFF00">
              <a:alpha val="95000"/>
            </a:srgbClr>
          </a:solidFill>
          <a:ln w="38100">
            <a:solidFill>
              <a:schemeClr val="tx1"/>
            </a:solidFill>
          </a:ln>
          <a:effectLst>
            <a:outerShdw blurRad="50800" dist="38100" dir="2700000" algn="tl" rotWithShape="0">
              <a:prstClr val="black">
                <a:alpha val="40000"/>
              </a:prstClr>
            </a:outerShdw>
          </a:effectLst>
        </p:spPr>
        <p:txBody>
          <a:bodyPr wrap="none" rtlCol="0">
            <a:spAutoFit/>
          </a:bodyPr>
          <a:lstStyle/>
          <a:p>
            <a:r>
              <a:rPr lang="en-US" b="1" dirty="0">
                <a:solidFill>
                  <a:schemeClr val="tx1"/>
                </a:solidFill>
              </a:rPr>
              <a:t>INTERGLACIAL</a:t>
            </a:r>
          </a:p>
        </p:txBody>
      </p:sp>
      <p:cxnSp>
        <p:nvCxnSpPr>
          <p:cNvPr id="7" name="Straight Arrow Connector 6">
            <a:extLst>
              <a:ext uri="{FF2B5EF4-FFF2-40B4-BE49-F238E27FC236}">
                <a16:creationId xmlns:a16="http://schemas.microsoft.com/office/drawing/2014/main" id="{38A4D91F-4AA8-3743-BAEB-B87540910573}"/>
              </a:ext>
            </a:extLst>
          </p:cNvPr>
          <p:cNvCxnSpPr>
            <a:cxnSpLocks/>
          </p:cNvCxnSpPr>
          <p:nvPr/>
        </p:nvCxnSpPr>
        <p:spPr bwMode="auto">
          <a:xfrm flipH="1">
            <a:off x="3962400" y="3279859"/>
            <a:ext cx="677839" cy="2511341"/>
          </a:xfrm>
          <a:prstGeom prst="straightConnector1">
            <a:avLst/>
          </a:prstGeom>
          <a:solidFill>
            <a:schemeClr val="accent1"/>
          </a:solidFill>
          <a:ln w="38100" cap="flat" cmpd="sng" algn="ctr">
            <a:solidFill>
              <a:schemeClr val="bg1"/>
            </a:solidFill>
            <a:prstDash val="solid"/>
            <a:round/>
            <a:headEnd type="none" w="med" len="med"/>
            <a:tailEnd type="triangle" w="lg" len="lg"/>
          </a:ln>
          <a:effectLst>
            <a:outerShdw blurRad="50800" dist="38100" dir="2700000" algn="tl" rotWithShape="0">
              <a:prstClr val="black">
                <a:alpha val="40000"/>
              </a:prstClr>
            </a:outerShdw>
          </a:effectLst>
        </p:spPr>
      </p:cxnSp>
      <p:sp>
        <p:nvSpPr>
          <p:cNvPr id="10" name="TextBox 9">
            <a:extLst>
              <a:ext uri="{FF2B5EF4-FFF2-40B4-BE49-F238E27FC236}">
                <a16:creationId xmlns:a16="http://schemas.microsoft.com/office/drawing/2014/main" id="{665900E6-1C86-0E4A-9C19-E060A7DFD2A1}"/>
              </a:ext>
            </a:extLst>
          </p:cNvPr>
          <p:cNvSpPr txBox="1"/>
          <p:nvPr/>
        </p:nvSpPr>
        <p:spPr>
          <a:xfrm>
            <a:off x="3565220" y="5870603"/>
            <a:ext cx="736099" cy="369332"/>
          </a:xfrm>
          <a:prstGeom prst="rect">
            <a:avLst/>
          </a:prstGeom>
          <a:noFill/>
        </p:spPr>
        <p:txBody>
          <a:bodyPr wrap="none" rtlCol="0">
            <a:spAutoFit/>
          </a:bodyPr>
          <a:lstStyle/>
          <a:p>
            <a:r>
              <a:rPr lang="en-US" b="1" dirty="0"/>
              <a:t>TIME</a:t>
            </a:r>
          </a:p>
        </p:txBody>
      </p:sp>
    </p:spTree>
    <p:extLst>
      <p:ext uri="{BB962C8B-B14F-4D97-AF65-F5344CB8AC3E}">
        <p14:creationId xmlns:p14="http://schemas.microsoft.com/office/powerpoint/2010/main" val="2530831191"/>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7757" r="28972" b="64859"/>
          <a:stretch/>
        </p:blipFill>
        <p:spPr>
          <a:xfrm>
            <a:off x="609600" y="609600"/>
            <a:ext cx="7962900" cy="3352800"/>
          </a:xfrm>
          <a:prstGeom prst="rect">
            <a:avLst/>
          </a:prstGeom>
        </p:spPr>
      </p:pic>
      <p:cxnSp>
        <p:nvCxnSpPr>
          <p:cNvPr id="4" name="Straight Arrow Connector 3">
            <a:extLst>
              <a:ext uri="{FF2B5EF4-FFF2-40B4-BE49-F238E27FC236}">
                <a16:creationId xmlns:a16="http://schemas.microsoft.com/office/drawing/2014/main" id="{378073E6-6F3A-5345-9A47-E133174BF2D4}"/>
              </a:ext>
            </a:extLst>
          </p:cNvPr>
          <p:cNvCxnSpPr>
            <a:cxnSpLocks/>
          </p:cNvCxnSpPr>
          <p:nvPr/>
        </p:nvCxnSpPr>
        <p:spPr bwMode="auto">
          <a:xfrm flipH="1">
            <a:off x="228600" y="1828800"/>
            <a:ext cx="2438400" cy="1981200"/>
          </a:xfrm>
          <a:prstGeom prst="straightConnector1">
            <a:avLst/>
          </a:prstGeom>
          <a:solidFill>
            <a:schemeClr val="accent1"/>
          </a:solidFill>
          <a:ln w="50800" cap="flat" cmpd="sng" algn="ctr">
            <a:solidFill>
              <a:schemeClr val="bg1"/>
            </a:solidFill>
            <a:prstDash val="solid"/>
            <a:round/>
            <a:headEnd type="none" w="med" len="med"/>
            <a:tailEnd type="triangle" w="lg" len="lg"/>
          </a:ln>
          <a:effectLst>
            <a:outerShdw blurRad="50800" dist="38100" dir="2700000" algn="tl" rotWithShape="0">
              <a:prstClr val="black">
                <a:alpha val="40000"/>
              </a:prstClr>
            </a:outerShdw>
          </a:effectLst>
        </p:spPr>
      </p:cxnSp>
      <p:sp>
        <p:nvSpPr>
          <p:cNvPr id="5" name="TextBox 4">
            <a:extLst>
              <a:ext uri="{FF2B5EF4-FFF2-40B4-BE49-F238E27FC236}">
                <a16:creationId xmlns:a16="http://schemas.microsoft.com/office/drawing/2014/main" id="{9795251C-5A1A-AA44-BF6C-8FF28AF4277C}"/>
              </a:ext>
            </a:extLst>
          </p:cNvPr>
          <p:cNvSpPr txBox="1"/>
          <p:nvPr/>
        </p:nvSpPr>
        <p:spPr>
          <a:xfrm>
            <a:off x="914400" y="2314433"/>
            <a:ext cx="719108" cy="369332"/>
          </a:xfrm>
          <a:prstGeom prst="rect">
            <a:avLst/>
          </a:prstGeom>
          <a:noFill/>
        </p:spPr>
        <p:txBody>
          <a:bodyPr wrap="none" rtlCol="0">
            <a:spAutoFit/>
          </a:bodyPr>
          <a:lstStyle/>
          <a:p>
            <a:r>
              <a:rPr lang="en-US" b="1" dirty="0">
                <a:solidFill>
                  <a:schemeClr val="tx1"/>
                </a:solidFill>
              </a:rPr>
              <a:t>Time</a:t>
            </a:r>
          </a:p>
        </p:txBody>
      </p:sp>
    </p:spTree>
    <p:extLst>
      <p:ext uri="{BB962C8B-B14F-4D97-AF65-F5344CB8AC3E}">
        <p14:creationId xmlns:p14="http://schemas.microsoft.com/office/powerpoint/2010/main" val="3553591208"/>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228600"/>
            <a:ext cx="8153400" cy="5204162"/>
          </a:xfrm>
          <a:prstGeom prst="rect">
            <a:avLst/>
          </a:prstGeom>
        </p:spPr>
      </p:pic>
      <p:sp>
        <p:nvSpPr>
          <p:cNvPr id="4" name="TextBox 3">
            <a:extLst>
              <a:ext uri="{FF2B5EF4-FFF2-40B4-BE49-F238E27FC236}">
                <a16:creationId xmlns:a16="http://schemas.microsoft.com/office/drawing/2014/main" id="{C51F6D6E-FE93-AC4E-B16F-F04A139ACCD9}"/>
              </a:ext>
            </a:extLst>
          </p:cNvPr>
          <p:cNvSpPr txBox="1"/>
          <p:nvPr/>
        </p:nvSpPr>
        <p:spPr>
          <a:xfrm>
            <a:off x="5791200" y="1600200"/>
            <a:ext cx="748923" cy="369332"/>
          </a:xfrm>
          <a:prstGeom prst="rect">
            <a:avLst/>
          </a:prstGeom>
          <a:solidFill>
            <a:srgbClr val="FFFF00">
              <a:alpha val="95000"/>
            </a:srgbClr>
          </a:solidFill>
          <a:ln w="38100">
            <a:solidFill>
              <a:schemeClr val="tx1"/>
            </a:solidFill>
          </a:ln>
          <a:effectLst>
            <a:outerShdw blurRad="50800" dist="38100" dir="2700000" algn="tl" rotWithShape="0">
              <a:prstClr val="black">
                <a:alpha val="40000"/>
              </a:prstClr>
            </a:outerShdw>
          </a:effectLst>
        </p:spPr>
        <p:txBody>
          <a:bodyPr wrap="none" rtlCol="0">
            <a:spAutoFit/>
          </a:bodyPr>
          <a:lstStyle/>
          <a:p>
            <a:r>
              <a:rPr lang="en-US" b="1" dirty="0">
                <a:solidFill>
                  <a:schemeClr val="tx1"/>
                </a:solidFill>
              </a:rPr>
              <a:t>NOW</a:t>
            </a:r>
          </a:p>
        </p:txBody>
      </p:sp>
      <p:sp>
        <p:nvSpPr>
          <p:cNvPr id="5" name="TextBox 4">
            <a:extLst>
              <a:ext uri="{FF2B5EF4-FFF2-40B4-BE49-F238E27FC236}">
                <a16:creationId xmlns:a16="http://schemas.microsoft.com/office/drawing/2014/main" id="{9C4FC92F-7BBF-F413-7AE1-01148FCB748B}"/>
              </a:ext>
            </a:extLst>
          </p:cNvPr>
          <p:cNvSpPr txBox="1"/>
          <p:nvPr/>
        </p:nvSpPr>
        <p:spPr>
          <a:xfrm>
            <a:off x="571500" y="5715000"/>
            <a:ext cx="8001000" cy="954107"/>
          </a:xfrm>
          <a:prstGeom prst="rect">
            <a:avLst/>
          </a:prstGeom>
          <a:noFill/>
        </p:spPr>
        <p:txBody>
          <a:bodyPr wrap="square" rtlCol="0">
            <a:spAutoFit/>
          </a:bodyPr>
          <a:lstStyle/>
          <a:p>
            <a:r>
              <a:rPr lang="en-US" sz="1400" dirty="0"/>
              <a:t>Steffen, W., J. </a:t>
            </a:r>
            <a:r>
              <a:rPr lang="en-US" sz="1400" dirty="0" err="1"/>
              <a:t>Rockström</a:t>
            </a:r>
            <a:r>
              <a:rPr lang="en-US" sz="1400" dirty="0"/>
              <a:t>, K. Richardson, T. </a:t>
            </a:r>
            <a:r>
              <a:rPr lang="en-US" sz="1400" dirty="0" err="1"/>
              <a:t>Lenton</a:t>
            </a:r>
            <a:r>
              <a:rPr lang="en-US" sz="1400" dirty="0"/>
              <a:t>, C. </a:t>
            </a:r>
            <a:r>
              <a:rPr lang="en-US" sz="1400" dirty="0" err="1"/>
              <a:t>Folke</a:t>
            </a:r>
            <a:r>
              <a:rPr lang="en-US" sz="1400" dirty="0"/>
              <a:t>, D. </a:t>
            </a:r>
            <a:r>
              <a:rPr lang="en-US" sz="1400" dirty="0" err="1"/>
              <a:t>Liverman</a:t>
            </a:r>
            <a:r>
              <a:rPr lang="en-US" sz="1400" dirty="0"/>
              <a:t>, C. </a:t>
            </a:r>
            <a:r>
              <a:rPr lang="en-US" sz="1400" dirty="0" err="1"/>
              <a:t>Summerhayes</a:t>
            </a:r>
            <a:r>
              <a:rPr lang="en-US" sz="1400" dirty="0"/>
              <a:t>, A. </a:t>
            </a:r>
            <a:r>
              <a:rPr lang="en-US" sz="1400" dirty="0" err="1"/>
              <a:t>Barnosky</a:t>
            </a:r>
            <a:r>
              <a:rPr lang="en-US" sz="1400" dirty="0"/>
              <a:t>, S. Cornell, M. Crucifix, J. </a:t>
            </a:r>
            <a:r>
              <a:rPr lang="en-US" sz="1400" dirty="0" err="1"/>
              <a:t>Donges</a:t>
            </a:r>
            <a:r>
              <a:rPr lang="en-US" sz="1400" dirty="0"/>
              <a:t>, I. </a:t>
            </a:r>
            <a:r>
              <a:rPr lang="en-US" sz="1400" dirty="0" err="1"/>
              <a:t>Fetzer</a:t>
            </a:r>
            <a:r>
              <a:rPr lang="en-US" sz="1400" dirty="0"/>
              <a:t>, S. Lade, M. </a:t>
            </a:r>
            <a:r>
              <a:rPr lang="en-US" sz="1400" dirty="0" err="1"/>
              <a:t>Scheffer</a:t>
            </a:r>
            <a:r>
              <a:rPr lang="en-US" sz="1400" dirty="0"/>
              <a:t>, R. </a:t>
            </a:r>
            <a:r>
              <a:rPr lang="en-US" sz="1400" dirty="0" err="1"/>
              <a:t>Winkelmann</a:t>
            </a:r>
            <a:r>
              <a:rPr lang="en-US" sz="1400" dirty="0"/>
              <a:t>, and H. </a:t>
            </a:r>
            <a:r>
              <a:rPr lang="en-US" sz="1400" dirty="0" err="1"/>
              <a:t>Schellnhuber</a:t>
            </a:r>
            <a:r>
              <a:rPr lang="en-US" sz="1400" dirty="0"/>
              <a:t>, 2018:  Trajectories of the Earth System in the Anthropocene, </a:t>
            </a:r>
            <a:r>
              <a:rPr lang="en-US" sz="1400" i="1" dirty="0"/>
              <a:t>Proceedings of the National Academy of Sciences</a:t>
            </a:r>
            <a:r>
              <a:rPr lang="en-US" sz="1400" dirty="0"/>
              <a:t>, </a:t>
            </a:r>
            <a:r>
              <a:rPr lang="en-US" sz="1400" b="1" dirty="0"/>
              <a:t>115</a:t>
            </a:r>
            <a:r>
              <a:rPr lang="en-US" sz="1400" dirty="0"/>
              <a:t> (33), 8252–8259, doi:10.1073/pnas.1810141115</a:t>
            </a:r>
          </a:p>
        </p:txBody>
      </p:sp>
    </p:spTree>
    <p:extLst>
      <p:ext uri="{BB962C8B-B14F-4D97-AF65-F5344CB8AC3E}">
        <p14:creationId xmlns:p14="http://schemas.microsoft.com/office/powerpoint/2010/main" val="3399398324"/>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228600"/>
            <a:ext cx="8153400" cy="5204162"/>
          </a:xfrm>
          <a:prstGeom prst="rect">
            <a:avLst/>
          </a:prstGeom>
        </p:spPr>
      </p:pic>
      <p:sp>
        <p:nvSpPr>
          <p:cNvPr id="4" name="Rectangle 3">
            <a:extLst>
              <a:ext uri="{FF2B5EF4-FFF2-40B4-BE49-F238E27FC236}">
                <a16:creationId xmlns:a16="http://schemas.microsoft.com/office/drawing/2014/main" id="{E45E6527-7ADC-F14A-9B82-986A4A94845D}"/>
              </a:ext>
            </a:extLst>
          </p:cNvPr>
          <p:cNvSpPr/>
          <p:nvPr/>
        </p:nvSpPr>
        <p:spPr bwMode="auto">
          <a:xfrm>
            <a:off x="3733800" y="1143000"/>
            <a:ext cx="1981200" cy="914400"/>
          </a:xfrm>
          <a:prstGeom prst="rect">
            <a:avLst/>
          </a:prstGeom>
          <a:noFill/>
          <a:ln w="63500" cap="flat" cmpd="sng" algn="ctr">
            <a:solidFill>
              <a:srgbClr val="FFFF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bg1"/>
              </a:solidFill>
              <a:effectLst/>
              <a:latin typeface="Arial" charset="0"/>
            </a:endParaRPr>
          </a:p>
        </p:txBody>
      </p:sp>
      <p:sp>
        <p:nvSpPr>
          <p:cNvPr id="5" name="TextBox 4">
            <a:extLst>
              <a:ext uri="{FF2B5EF4-FFF2-40B4-BE49-F238E27FC236}">
                <a16:creationId xmlns:a16="http://schemas.microsoft.com/office/drawing/2014/main" id="{68EB12F2-3C08-2D43-8A74-602611926646}"/>
              </a:ext>
            </a:extLst>
          </p:cNvPr>
          <p:cNvSpPr txBox="1"/>
          <p:nvPr/>
        </p:nvSpPr>
        <p:spPr>
          <a:xfrm>
            <a:off x="2971800" y="2162901"/>
            <a:ext cx="3560650" cy="923330"/>
          </a:xfrm>
          <a:prstGeom prst="rect">
            <a:avLst/>
          </a:prstGeom>
          <a:solidFill>
            <a:srgbClr val="FFFF00">
              <a:alpha val="95000"/>
            </a:srgbClr>
          </a:solidFill>
          <a:ln w="38100">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US" b="1" dirty="0">
                <a:solidFill>
                  <a:schemeClr val="tx1"/>
                </a:solidFill>
              </a:rPr>
              <a:t>STABLE POINT OF THE HOLOCENE NO LONGER EXISTS</a:t>
            </a:r>
          </a:p>
        </p:txBody>
      </p:sp>
      <p:sp>
        <p:nvSpPr>
          <p:cNvPr id="6" name="TextBox 5">
            <a:extLst>
              <a:ext uri="{FF2B5EF4-FFF2-40B4-BE49-F238E27FC236}">
                <a16:creationId xmlns:a16="http://schemas.microsoft.com/office/drawing/2014/main" id="{0A69A74D-13DD-D94B-8E36-F98697B2B649}"/>
              </a:ext>
            </a:extLst>
          </p:cNvPr>
          <p:cNvSpPr txBox="1"/>
          <p:nvPr/>
        </p:nvSpPr>
        <p:spPr>
          <a:xfrm>
            <a:off x="5791200" y="1600200"/>
            <a:ext cx="748923" cy="369332"/>
          </a:xfrm>
          <a:prstGeom prst="rect">
            <a:avLst/>
          </a:prstGeom>
          <a:solidFill>
            <a:srgbClr val="FFFF00">
              <a:alpha val="95000"/>
            </a:srgbClr>
          </a:solidFill>
          <a:ln w="38100">
            <a:solidFill>
              <a:schemeClr val="tx1"/>
            </a:solidFill>
          </a:ln>
          <a:effectLst>
            <a:outerShdw blurRad="50800" dist="38100" dir="2700000" algn="tl" rotWithShape="0">
              <a:prstClr val="black">
                <a:alpha val="40000"/>
              </a:prstClr>
            </a:outerShdw>
          </a:effectLst>
        </p:spPr>
        <p:txBody>
          <a:bodyPr wrap="none" rtlCol="0">
            <a:spAutoFit/>
          </a:bodyPr>
          <a:lstStyle/>
          <a:p>
            <a:r>
              <a:rPr lang="en-US" b="1" dirty="0">
                <a:solidFill>
                  <a:schemeClr val="tx1"/>
                </a:solidFill>
              </a:rPr>
              <a:t>NOW</a:t>
            </a:r>
          </a:p>
        </p:txBody>
      </p:sp>
      <p:sp>
        <p:nvSpPr>
          <p:cNvPr id="7" name="TextBox 6">
            <a:extLst>
              <a:ext uri="{FF2B5EF4-FFF2-40B4-BE49-F238E27FC236}">
                <a16:creationId xmlns:a16="http://schemas.microsoft.com/office/drawing/2014/main" id="{58123F43-22B7-1A19-EF92-4F38A5A0BD41}"/>
              </a:ext>
            </a:extLst>
          </p:cNvPr>
          <p:cNvSpPr txBox="1"/>
          <p:nvPr/>
        </p:nvSpPr>
        <p:spPr>
          <a:xfrm>
            <a:off x="571500" y="5715000"/>
            <a:ext cx="8001000" cy="954107"/>
          </a:xfrm>
          <a:prstGeom prst="rect">
            <a:avLst/>
          </a:prstGeom>
          <a:noFill/>
        </p:spPr>
        <p:txBody>
          <a:bodyPr wrap="square" rtlCol="0">
            <a:spAutoFit/>
          </a:bodyPr>
          <a:lstStyle/>
          <a:p>
            <a:r>
              <a:rPr lang="en-US" sz="1400" dirty="0"/>
              <a:t>Steffen, W., J. </a:t>
            </a:r>
            <a:r>
              <a:rPr lang="en-US" sz="1400" dirty="0" err="1"/>
              <a:t>Rockström</a:t>
            </a:r>
            <a:r>
              <a:rPr lang="en-US" sz="1400" dirty="0"/>
              <a:t>, K. Richardson, T. </a:t>
            </a:r>
            <a:r>
              <a:rPr lang="en-US" sz="1400" dirty="0" err="1"/>
              <a:t>Lenton</a:t>
            </a:r>
            <a:r>
              <a:rPr lang="en-US" sz="1400" dirty="0"/>
              <a:t>, C. </a:t>
            </a:r>
            <a:r>
              <a:rPr lang="en-US" sz="1400" dirty="0" err="1"/>
              <a:t>Folke</a:t>
            </a:r>
            <a:r>
              <a:rPr lang="en-US" sz="1400" dirty="0"/>
              <a:t>, D. </a:t>
            </a:r>
            <a:r>
              <a:rPr lang="en-US" sz="1400" dirty="0" err="1"/>
              <a:t>Liverman</a:t>
            </a:r>
            <a:r>
              <a:rPr lang="en-US" sz="1400" dirty="0"/>
              <a:t>, C. </a:t>
            </a:r>
            <a:r>
              <a:rPr lang="en-US" sz="1400" dirty="0" err="1"/>
              <a:t>Summerhayes</a:t>
            </a:r>
            <a:r>
              <a:rPr lang="en-US" sz="1400" dirty="0"/>
              <a:t>, A. </a:t>
            </a:r>
            <a:r>
              <a:rPr lang="en-US" sz="1400" dirty="0" err="1"/>
              <a:t>Barnosky</a:t>
            </a:r>
            <a:r>
              <a:rPr lang="en-US" sz="1400" dirty="0"/>
              <a:t>, S. Cornell, M. Crucifix, J. </a:t>
            </a:r>
            <a:r>
              <a:rPr lang="en-US" sz="1400" dirty="0" err="1"/>
              <a:t>Donges</a:t>
            </a:r>
            <a:r>
              <a:rPr lang="en-US" sz="1400" dirty="0"/>
              <a:t>, I. </a:t>
            </a:r>
            <a:r>
              <a:rPr lang="en-US" sz="1400" dirty="0" err="1"/>
              <a:t>Fetzer</a:t>
            </a:r>
            <a:r>
              <a:rPr lang="en-US" sz="1400" dirty="0"/>
              <a:t>, S. Lade, M. </a:t>
            </a:r>
            <a:r>
              <a:rPr lang="en-US" sz="1400" dirty="0" err="1"/>
              <a:t>Scheffer</a:t>
            </a:r>
            <a:r>
              <a:rPr lang="en-US" sz="1400" dirty="0"/>
              <a:t>, R. </a:t>
            </a:r>
            <a:r>
              <a:rPr lang="en-US" sz="1400" dirty="0" err="1"/>
              <a:t>Winkelmann</a:t>
            </a:r>
            <a:r>
              <a:rPr lang="en-US" sz="1400" dirty="0"/>
              <a:t>, and H. </a:t>
            </a:r>
            <a:r>
              <a:rPr lang="en-US" sz="1400" dirty="0" err="1"/>
              <a:t>Schellnhuber</a:t>
            </a:r>
            <a:r>
              <a:rPr lang="en-US" sz="1400" dirty="0"/>
              <a:t>, 2018:  Trajectories of the Earth System in the Anthropocene, </a:t>
            </a:r>
            <a:r>
              <a:rPr lang="en-US" sz="1400" i="1" dirty="0"/>
              <a:t>Proceedings of the National Academy of Sciences</a:t>
            </a:r>
            <a:r>
              <a:rPr lang="en-US" sz="1400" dirty="0"/>
              <a:t>, </a:t>
            </a:r>
            <a:r>
              <a:rPr lang="en-US" sz="1400" b="1" dirty="0"/>
              <a:t>115</a:t>
            </a:r>
            <a:r>
              <a:rPr lang="en-US" sz="1400" dirty="0"/>
              <a:t> (33), 8252–8259, doi:10.1073/pnas.1810141115</a:t>
            </a:r>
          </a:p>
        </p:txBody>
      </p:sp>
    </p:spTree>
    <p:extLst>
      <p:ext uri="{BB962C8B-B14F-4D97-AF65-F5344CB8AC3E}">
        <p14:creationId xmlns:p14="http://schemas.microsoft.com/office/powerpoint/2010/main" val="2314176174"/>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228600"/>
            <a:ext cx="8153400" cy="5204162"/>
          </a:xfrm>
          <a:prstGeom prst="rect">
            <a:avLst/>
          </a:prstGeom>
        </p:spPr>
      </p:pic>
      <p:sp>
        <p:nvSpPr>
          <p:cNvPr id="4" name="Rectangle 3">
            <a:extLst>
              <a:ext uri="{FF2B5EF4-FFF2-40B4-BE49-F238E27FC236}">
                <a16:creationId xmlns:a16="http://schemas.microsoft.com/office/drawing/2014/main" id="{E45E6527-7ADC-F14A-9B82-986A4A94845D}"/>
              </a:ext>
            </a:extLst>
          </p:cNvPr>
          <p:cNvSpPr/>
          <p:nvPr/>
        </p:nvSpPr>
        <p:spPr bwMode="auto">
          <a:xfrm>
            <a:off x="3810000" y="1838978"/>
            <a:ext cx="3962400" cy="3418821"/>
          </a:xfrm>
          <a:prstGeom prst="rect">
            <a:avLst/>
          </a:prstGeom>
          <a:noFill/>
          <a:ln w="63500" cap="flat" cmpd="sng" algn="ctr">
            <a:solidFill>
              <a:srgbClr val="FFFF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bg1"/>
              </a:solidFill>
              <a:effectLst/>
              <a:latin typeface="Arial" charset="0"/>
            </a:endParaRPr>
          </a:p>
        </p:txBody>
      </p:sp>
      <p:sp>
        <p:nvSpPr>
          <p:cNvPr id="7" name="TextBox 6">
            <a:extLst>
              <a:ext uri="{FF2B5EF4-FFF2-40B4-BE49-F238E27FC236}">
                <a16:creationId xmlns:a16="http://schemas.microsoft.com/office/drawing/2014/main" id="{D11E62AB-4595-DA44-A3A5-FDF811E0D8FF}"/>
              </a:ext>
            </a:extLst>
          </p:cNvPr>
          <p:cNvSpPr txBox="1"/>
          <p:nvPr/>
        </p:nvSpPr>
        <p:spPr>
          <a:xfrm>
            <a:off x="4010875" y="4791283"/>
            <a:ext cx="3560650" cy="646331"/>
          </a:xfrm>
          <a:prstGeom prst="rect">
            <a:avLst/>
          </a:prstGeom>
          <a:solidFill>
            <a:srgbClr val="FFFF00">
              <a:alpha val="95000"/>
            </a:srgbClr>
          </a:solidFill>
          <a:ln w="38100">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US" b="1" dirty="0">
                <a:solidFill>
                  <a:schemeClr val="tx1"/>
                </a:solidFill>
              </a:rPr>
              <a:t>TWO POSSIBLE FUTURES AS OF 2018</a:t>
            </a:r>
          </a:p>
        </p:txBody>
      </p:sp>
      <p:sp>
        <p:nvSpPr>
          <p:cNvPr id="5" name="TextBox 4">
            <a:extLst>
              <a:ext uri="{FF2B5EF4-FFF2-40B4-BE49-F238E27FC236}">
                <a16:creationId xmlns:a16="http://schemas.microsoft.com/office/drawing/2014/main" id="{350169B2-3C88-36F3-D563-FBB103663540}"/>
              </a:ext>
            </a:extLst>
          </p:cNvPr>
          <p:cNvSpPr txBox="1"/>
          <p:nvPr/>
        </p:nvSpPr>
        <p:spPr>
          <a:xfrm>
            <a:off x="571500" y="5715000"/>
            <a:ext cx="8001000" cy="954107"/>
          </a:xfrm>
          <a:prstGeom prst="rect">
            <a:avLst/>
          </a:prstGeom>
          <a:noFill/>
        </p:spPr>
        <p:txBody>
          <a:bodyPr wrap="square" rtlCol="0">
            <a:spAutoFit/>
          </a:bodyPr>
          <a:lstStyle/>
          <a:p>
            <a:r>
              <a:rPr lang="en-US" sz="1400" dirty="0"/>
              <a:t>Steffen, W., J. </a:t>
            </a:r>
            <a:r>
              <a:rPr lang="en-US" sz="1400" dirty="0" err="1"/>
              <a:t>Rockström</a:t>
            </a:r>
            <a:r>
              <a:rPr lang="en-US" sz="1400" dirty="0"/>
              <a:t>, K. Richardson, T. </a:t>
            </a:r>
            <a:r>
              <a:rPr lang="en-US" sz="1400" dirty="0" err="1"/>
              <a:t>Lenton</a:t>
            </a:r>
            <a:r>
              <a:rPr lang="en-US" sz="1400" dirty="0"/>
              <a:t>, C. </a:t>
            </a:r>
            <a:r>
              <a:rPr lang="en-US" sz="1400" dirty="0" err="1"/>
              <a:t>Folke</a:t>
            </a:r>
            <a:r>
              <a:rPr lang="en-US" sz="1400" dirty="0"/>
              <a:t>, D. </a:t>
            </a:r>
            <a:r>
              <a:rPr lang="en-US" sz="1400" dirty="0" err="1"/>
              <a:t>Liverman</a:t>
            </a:r>
            <a:r>
              <a:rPr lang="en-US" sz="1400" dirty="0"/>
              <a:t>, C. </a:t>
            </a:r>
            <a:r>
              <a:rPr lang="en-US" sz="1400" dirty="0" err="1"/>
              <a:t>Summerhayes</a:t>
            </a:r>
            <a:r>
              <a:rPr lang="en-US" sz="1400" dirty="0"/>
              <a:t>, A. </a:t>
            </a:r>
            <a:r>
              <a:rPr lang="en-US" sz="1400" dirty="0" err="1"/>
              <a:t>Barnosky</a:t>
            </a:r>
            <a:r>
              <a:rPr lang="en-US" sz="1400" dirty="0"/>
              <a:t>, S. Cornell, M. Crucifix, J. </a:t>
            </a:r>
            <a:r>
              <a:rPr lang="en-US" sz="1400" dirty="0" err="1"/>
              <a:t>Donges</a:t>
            </a:r>
            <a:r>
              <a:rPr lang="en-US" sz="1400" dirty="0"/>
              <a:t>, I. </a:t>
            </a:r>
            <a:r>
              <a:rPr lang="en-US" sz="1400" dirty="0" err="1"/>
              <a:t>Fetzer</a:t>
            </a:r>
            <a:r>
              <a:rPr lang="en-US" sz="1400" dirty="0"/>
              <a:t>, S. Lade, M. </a:t>
            </a:r>
            <a:r>
              <a:rPr lang="en-US" sz="1400" dirty="0" err="1"/>
              <a:t>Scheffer</a:t>
            </a:r>
            <a:r>
              <a:rPr lang="en-US" sz="1400" dirty="0"/>
              <a:t>, R. </a:t>
            </a:r>
            <a:r>
              <a:rPr lang="en-US" sz="1400" dirty="0" err="1"/>
              <a:t>Winkelmann</a:t>
            </a:r>
            <a:r>
              <a:rPr lang="en-US" sz="1400" dirty="0"/>
              <a:t>, and H. </a:t>
            </a:r>
            <a:r>
              <a:rPr lang="en-US" sz="1400" dirty="0" err="1"/>
              <a:t>Schellnhuber</a:t>
            </a:r>
            <a:r>
              <a:rPr lang="en-US" sz="1400" dirty="0"/>
              <a:t>, 2018:  Trajectories of the Earth System in the Anthropocene, </a:t>
            </a:r>
            <a:r>
              <a:rPr lang="en-US" sz="1400" i="1" dirty="0"/>
              <a:t>Proceedings of the National Academy of Sciences</a:t>
            </a:r>
            <a:r>
              <a:rPr lang="en-US" sz="1400" dirty="0"/>
              <a:t>, </a:t>
            </a:r>
            <a:r>
              <a:rPr lang="en-US" sz="1400" b="1" dirty="0"/>
              <a:t>115</a:t>
            </a:r>
            <a:r>
              <a:rPr lang="en-US" sz="1400" dirty="0"/>
              <a:t> (33), 8252–8259, doi:10.1073/pnas.1810141115</a:t>
            </a:r>
          </a:p>
        </p:txBody>
      </p:sp>
    </p:spTree>
    <p:extLst>
      <p:ext uri="{BB962C8B-B14F-4D97-AF65-F5344CB8AC3E}">
        <p14:creationId xmlns:p14="http://schemas.microsoft.com/office/powerpoint/2010/main" val="2802103605"/>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6BE5C6B-C5C3-704B-B6DB-5469B993EA3B}"/>
              </a:ext>
            </a:extLst>
          </p:cNvPr>
          <p:cNvSpPr txBox="1"/>
          <p:nvPr/>
        </p:nvSpPr>
        <p:spPr>
          <a:xfrm>
            <a:off x="609600" y="762000"/>
            <a:ext cx="8001000" cy="3293209"/>
          </a:xfrm>
          <a:prstGeom prst="rect">
            <a:avLst/>
          </a:prstGeom>
          <a:noFill/>
        </p:spPr>
        <p:txBody>
          <a:bodyPr wrap="square" rtlCol="0">
            <a:spAutoFit/>
          </a:bodyPr>
          <a:lstStyle/>
          <a:p>
            <a:r>
              <a:rPr lang="en-US" sz="2000" dirty="0">
                <a:latin typeface="Book Antiqua" panose="02040602050305030304" pitchFamily="18" charset="0"/>
              </a:rPr>
              <a:t>From Steffen </a:t>
            </a:r>
            <a:r>
              <a:rPr lang="en-US" sz="2000" i="1" dirty="0">
                <a:latin typeface="Book Antiqua" panose="02040602050305030304" pitchFamily="18" charset="0"/>
              </a:rPr>
              <a:t>et al. </a:t>
            </a:r>
            <a:r>
              <a:rPr lang="en-US" sz="2000" dirty="0">
                <a:latin typeface="Book Antiqua" panose="02040602050305030304" pitchFamily="18" charset="0"/>
              </a:rPr>
              <a:t>(2018):</a:t>
            </a:r>
          </a:p>
          <a:p>
            <a:endParaRPr lang="en-US" sz="2000" dirty="0">
              <a:latin typeface="Book Antiqua" panose="02040602050305030304" pitchFamily="18" charset="0"/>
            </a:endParaRPr>
          </a:p>
          <a:p>
            <a:r>
              <a:rPr lang="en-US" sz="2400" dirty="0">
                <a:solidFill>
                  <a:srgbClr val="FFFF00"/>
                </a:solidFill>
                <a:latin typeface="Book Antiqua" panose="02040602050305030304" pitchFamily="18" charset="0"/>
              </a:rPr>
              <a:t>“…Earth System may be approaching a planetary threshold that could lock in a continuing rapid pathway toward much hotter conditions—Hothouse Earth. This pathway would be propelled by strong, intrinsic, </a:t>
            </a:r>
            <a:r>
              <a:rPr lang="en-US" sz="2400" dirty="0" err="1">
                <a:solidFill>
                  <a:srgbClr val="FFFF00"/>
                </a:solidFill>
                <a:latin typeface="Book Antiqua" panose="02040602050305030304" pitchFamily="18" charset="0"/>
              </a:rPr>
              <a:t>biogeophysical</a:t>
            </a:r>
            <a:r>
              <a:rPr lang="en-US" sz="2400" dirty="0">
                <a:solidFill>
                  <a:srgbClr val="FFFF00"/>
                </a:solidFill>
                <a:latin typeface="Book Antiqua" panose="02040602050305030304" pitchFamily="18" charset="0"/>
              </a:rPr>
              <a:t> feedbacks difficult to influence by human actions, a pathway that could not be reversed, steered, or substantially slowed.”</a:t>
            </a:r>
          </a:p>
        </p:txBody>
      </p:sp>
    </p:spTree>
    <p:extLst>
      <p:ext uri="{BB962C8B-B14F-4D97-AF65-F5344CB8AC3E}">
        <p14:creationId xmlns:p14="http://schemas.microsoft.com/office/powerpoint/2010/main" val="1091539734"/>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3742903-6066-D946-AA4C-C179D0C79795}"/>
              </a:ext>
            </a:extLst>
          </p:cNvPr>
          <p:cNvSpPr txBox="1"/>
          <p:nvPr/>
        </p:nvSpPr>
        <p:spPr>
          <a:xfrm>
            <a:off x="609600" y="762000"/>
            <a:ext cx="8001000" cy="1815882"/>
          </a:xfrm>
          <a:prstGeom prst="rect">
            <a:avLst/>
          </a:prstGeom>
          <a:noFill/>
        </p:spPr>
        <p:txBody>
          <a:bodyPr wrap="square" rtlCol="0">
            <a:spAutoFit/>
          </a:bodyPr>
          <a:lstStyle/>
          <a:p>
            <a:r>
              <a:rPr lang="en-US" sz="2000" dirty="0">
                <a:latin typeface="Book Antiqua" panose="02040602050305030304" pitchFamily="18" charset="0"/>
              </a:rPr>
              <a:t>From Steffen </a:t>
            </a:r>
            <a:r>
              <a:rPr lang="en-US" sz="2000" i="1" dirty="0">
                <a:latin typeface="Book Antiqua" panose="02040602050305030304" pitchFamily="18" charset="0"/>
              </a:rPr>
              <a:t>et al. </a:t>
            </a:r>
            <a:r>
              <a:rPr lang="en-US" sz="2000" dirty="0">
                <a:latin typeface="Book Antiqua" panose="02040602050305030304" pitchFamily="18" charset="0"/>
              </a:rPr>
              <a:t>(2018):</a:t>
            </a:r>
          </a:p>
          <a:p>
            <a:endParaRPr lang="en-US" sz="2000" dirty="0">
              <a:latin typeface="Book Antiqua" panose="02040602050305030304" pitchFamily="18" charset="0"/>
            </a:endParaRPr>
          </a:p>
          <a:p>
            <a:r>
              <a:rPr lang="en-US" sz="2400" dirty="0">
                <a:solidFill>
                  <a:srgbClr val="FFFF00"/>
                </a:solidFill>
                <a:latin typeface="Book Antiqua" panose="02040602050305030304" pitchFamily="18" charset="0"/>
              </a:rPr>
              <a:t>“…the risk of tipping cascades could be significant at a 2 °C temperature rise and could increase sharply beyond that point.”</a:t>
            </a:r>
          </a:p>
        </p:txBody>
      </p:sp>
    </p:spTree>
    <p:extLst>
      <p:ext uri="{BB962C8B-B14F-4D97-AF65-F5344CB8AC3E}">
        <p14:creationId xmlns:p14="http://schemas.microsoft.com/office/powerpoint/2010/main" val="3869695786"/>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F53836B-60C0-A349-AE6E-452E7C271C12}"/>
              </a:ext>
            </a:extLst>
          </p:cNvPr>
          <p:cNvSpPr txBox="1"/>
          <p:nvPr/>
        </p:nvSpPr>
        <p:spPr>
          <a:xfrm>
            <a:off x="609600" y="762000"/>
            <a:ext cx="8001000" cy="4832092"/>
          </a:xfrm>
          <a:prstGeom prst="rect">
            <a:avLst/>
          </a:prstGeom>
          <a:noFill/>
        </p:spPr>
        <p:txBody>
          <a:bodyPr wrap="square" rtlCol="0">
            <a:spAutoFit/>
          </a:bodyPr>
          <a:lstStyle/>
          <a:p>
            <a:r>
              <a:rPr lang="en-US" sz="2000" dirty="0">
                <a:latin typeface="Book Antiqua" panose="02040602050305030304" pitchFamily="18" charset="0"/>
              </a:rPr>
              <a:t>From Steffen </a:t>
            </a:r>
            <a:r>
              <a:rPr lang="en-US" sz="2000" i="1" dirty="0">
                <a:latin typeface="Book Antiqua" panose="02040602050305030304" pitchFamily="18" charset="0"/>
              </a:rPr>
              <a:t>et al. </a:t>
            </a:r>
            <a:r>
              <a:rPr lang="en-US" sz="2000" dirty="0">
                <a:latin typeface="Book Antiqua" panose="02040602050305030304" pitchFamily="18" charset="0"/>
              </a:rPr>
              <a:t>(2018):</a:t>
            </a:r>
          </a:p>
          <a:p>
            <a:endParaRPr lang="en-US" sz="2000" dirty="0">
              <a:latin typeface="Book Antiqua" panose="02040602050305030304" pitchFamily="18" charset="0"/>
            </a:endParaRPr>
          </a:p>
          <a:p>
            <a:r>
              <a:rPr lang="en-US" sz="2400" dirty="0">
                <a:latin typeface="Book Antiqua" panose="02040602050305030304" pitchFamily="18" charset="0"/>
              </a:rPr>
              <a:t>“…the risk of tipping cascades could be significant at a 2 °C temperature rise and could increase sharply beyond that point.”</a:t>
            </a:r>
          </a:p>
          <a:p>
            <a:endParaRPr lang="en-US" sz="2400" dirty="0">
              <a:solidFill>
                <a:srgbClr val="FFFF00"/>
              </a:solidFill>
              <a:latin typeface="Book Antiqua" panose="02040602050305030304" pitchFamily="18" charset="0"/>
            </a:endParaRPr>
          </a:p>
          <a:p>
            <a:r>
              <a:rPr lang="en-US" sz="2400" dirty="0">
                <a:solidFill>
                  <a:srgbClr val="FFFF00"/>
                </a:solidFill>
                <a:latin typeface="Book Antiqua" panose="02040602050305030304" pitchFamily="18" charset="0"/>
              </a:rPr>
              <a:t>However…</a:t>
            </a:r>
          </a:p>
          <a:p>
            <a:endParaRPr lang="en-US" sz="2800" dirty="0">
              <a:latin typeface="Book Antiqua" panose="02040602050305030304" pitchFamily="18" charset="0"/>
            </a:endParaRPr>
          </a:p>
          <a:p>
            <a:r>
              <a:rPr lang="en-US" sz="2400" b="1" dirty="0">
                <a:solidFill>
                  <a:srgbClr val="FFFF00"/>
                </a:solidFill>
                <a:latin typeface="Book Antiqua" panose="02040602050305030304" pitchFamily="18" charset="0"/>
              </a:rPr>
              <a:t>“…insights from Earth’s recent geological past suggest that conditions consistent with the Hothouse Earth pathway are accessible with levels of atmospheric CO2 concentration and temperature rise </a:t>
            </a:r>
            <a:r>
              <a:rPr lang="en-US" sz="2400" b="1" u="sng" dirty="0">
                <a:solidFill>
                  <a:srgbClr val="FFFF00"/>
                </a:solidFill>
                <a:latin typeface="Book Antiqua" panose="02040602050305030304" pitchFamily="18" charset="0"/>
              </a:rPr>
              <a:t>either already realized</a:t>
            </a:r>
            <a:r>
              <a:rPr lang="en-US" sz="2400" b="1" dirty="0">
                <a:solidFill>
                  <a:srgbClr val="FFFF00"/>
                </a:solidFill>
                <a:latin typeface="Book Antiqua" panose="02040602050305030304" pitchFamily="18" charset="0"/>
              </a:rPr>
              <a:t> or projected for this century.”</a:t>
            </a:r>
            <a:endParaRPr lang="en-US" sz="2800" b="1" dirty="0">
              <a:solidFill>
                <a:srgbClr val="FFFF00"/>
              </a:solidFill>
              <a:latin typeface="Book Antiqua" panose="02040602050305030304" pitchFamily="18" charset="0"/>
            </a:endParaRPr>
          </a:p>
        </p:txBody>
      </p:sp>
    </p:spTree>
    <p:extLst>
      <p:ext uri="{BB962C8B-B14F-4D97-AF65-F5344CB8AC3E}">
        <p14:creationId xmlns:p14="http://schemas.microsoft.com/office/powerpoint/2010/main" val="1754061890"/>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F53836B-60C0-A349-AE6E-452E7C271C12}"/>
              </a:ext>
            </a:extLst>
          </p:cNvPr>
          <p:cNvSpPr txBox="1"/>
          <p:nvPr/>
        </p:nvSpPr>
        <p:spPr>
          <a:xfrm>
            <a:off x="609600" y="762000"/>
            <a:ext cx="8001000" cy="5570756"/>
          </a:xfrm>
          <a:prstGeom prst="rect">
            <a:avLst/>
          </a:prstGeom>
          <a:noFill/>
        </p:spPr>
        <p:txBody>
          <a:bodyPr wrap="square" rtlCol="0">
            <a:spAutoFit/>
          </a:bodyPr>
          <a:lstStyle/>
          <a:p>
            <a:r>
              <a:rPr lang="en-US" sz="2000" dirty="0">
                <a:latin typeface="Book Antiqua" panose="02040602050305030304" pitchFamily="18" charset="0"/>
              </a:rPr>
              <a:t>From Steffen </a:t>
            </a:r>
            <a:r>
              <a:rPr lang="en-US" sz="2000" i="1" dirty="0">
                <a:latin typeface="Book Antiqua" panose="02040602050305030304" pitchFamily="18" charset="0"/>
              </a:rPr>
              <a:t>et al. </a:t>
            </a:r>
            <a:r>
              <a:rPr lang="en-US" sz="2000" dirty="0">
                <a:latin typeface="Book Antiqua" panose="02040602050305030304" pitchFamily="18" charset="0"/>
              </a:rPr>
              <a:t>(2018):</a:t>
            </a:r>
          </a:p>
          <a:p>
            <a:endParaRPr lang="en-US" sz="2000" dirty="0">
              <a:latin typeface="Book Antiqua" panose="02040602050305030304" pitchFamily="18" charset="0"/>
            </a:endParaRPr>
          </a:p>
          <a:p>
            <a:r>
              <a:rPr lang="en-US" sz="2400" dirty="0">
                <a:latin typeface="Book Antiqua" panose="02040602050305030304" pitchFamily="18" charset="0"/>
              </a:rPr>
              <a:t>“…the risk of tipping cascades could be significant at a 2 °C temperature rise and could increase sharply beyond that point. We argue that a planetary threshold in the Earth System could exist at a temperature rise as low as 2 °C above preindustrial.”</a:t>
            </a:r>
          </a:p>
          <a:p>
            <a:endParaRPr lang="en-US" sz="2400" dirty="0">
              <a:solidFill>
                <a:srgbClr val="FFFF00"/>
              </a:solidFill>
              <a:latin typeface="Book Antiqua" panose="02040602050305030304" pitchFamily="18" charset="0"/>
            </a:endParaRPr>
          </a:p>
          <a:p>
            <a:r>
              <a:rPr lang="en-US" sz="2400" dirty="0">
                <a:solidFill>
                  <a:srgbClr val="FFFF00"/>
                </a:solidFill>
                <a:latin typeface="Book Antiqua" panose="02040602050305030304" pitchFamily="18" charset="0"/>
              </a:rPr>
              <a:t>However…</a:t>
            </a:r>
          </a:p>
          <a:p>
            <a:endParaRPr lang="en-US" sz="2800" dirty="0">
              <a:latin typeface="Book Antiqua" panose="02040602050305030304" pitchFamily="18" charset="0"/>
            </a:endParaRPr>
          </a:p>
          <a:p>
            <a:r>
              <a:rPr lang="en-US" sz="2400" b="1" dirty="0">
                <a:solidFill>
                  <a:srgbClr val="FFFF00"/>
                </a:solidFill>
                <a:latin typeface="Book Antiqua" panose="02040602050305030304" pitchFamily="18" charset="0"/>
              </a:rPr>
              <a:t>“…insights from Earth’s recent geological past suggest that conditions consistent with the Hothouse Earth pathway are accessible with levels of atmospheric CO2 concentration and temperature rise </a:t>
            </a:r>
            <a:r>
              <a:rPr lang="en-US" sz="2400" b="1" u="sng" dirty="0">
                <a:solidFill>
                  <a:srgbClr val="FFFF00"/>
                </a:solidFill>
                <a:latin typeface="Book Antiqua" panose="02040602050305030304" pitchFamily="18" charset="0"/>
              </a:rPr>
              <a:t>either already realized</a:t>
            </a:r>
            <a:r>
              <a:rPr lang="en-US" sz="2400" b="1" dirty="0">
                <a:solidFill>
                  <a:srgbClr val="FFFF00"/>
                </a:solidFill>
                <a:latin typeface="Book Antiqua" panose="02040602050305030304" pitchFamily="18" charset="0"/>
              </a:rPr>
              <a:t> or projected for this century.”</a:t>
            </a:r>
            <a:endParaRPr lang="en-US" sz="2800" b="1" dirty="0">
              <a:solidFill>
                <a:srgbClr val="FFFF00"/>
              </a:solidFill>
              <a:latin typeface="Book Antiqua" panose="02040602050305030304" pitchFamily="18" charset="0"/>
            </a:endParaRPr>
          </a:p>
        </p:txBody>
      </p:sp>
      <p:sp>
        <p:nvSpPr>
          <p:cNvPr id="2" name="TextBox 1">
            <a:extLst>
              <a:ext uri="{FF2B5EF4-FFF2-40B4-BE49-F238E27FC236}">
                <a16:creationId xmlns:a16="http://schemas.microsoft.com/office/drawing/2014/main" id="{0F726ABE-BFDE-3D4B-84BE-9FB60A6F2228}"/>
              </a:ext>
            </a:extLst>
          </p:cNvPr>
          <p:cNvSpPr txBox="1"/>
          <p:nvPr/>
        </p:nvSpPr>
        <p:spPr>
          <a:xfrm>
            <a:off x="517478" y="302907"/>
            <a:ext cx="8016922" cy="6217087"/>
          </a:xfrm>
          <a:prstGeom prst="rect">
            <a:avLst/>
          </a:prstGeom>
          <a:solidFill>
            <a:srgbClr val="FFFF00">
              <a:alpha val="95000"/>
            </a:srgbClr>
          </a:solidFill>
          <a:ln w="38100">
            <a:solidFill>
              <a:schemeClr val="tx1"/>
            </a:solidFill>
          </a:ln>
          <a:effectLst>
            <a:outerShdw blurRad="50800" dist="38100" dir="2700000" algn="tl" rotWithShape="0">
              <a:prstClr val="black">
                <a:alpha val="40000"/>
              </a:prstClr>
            </a:outerShdw>
          </a:effectLst>
        </p:spPr>
        <p:txBody>
          <a:bodyPr wrap="square" rtlCol="0">
            <a:spAutoFit/>
          </a:bodyPr>
          <a:lstStyle/>
          <a:p>
            <a:pPr algn="ctr"/>
            <a:endParaRPr lang="en-US" sz="2000" b="1" dirty="0">
              <a:solidFill>
                <a:schemeClr val="tx1"/>
              </a:solidFill>
            </a:endParaRPr>
          </a:p>
          <a:p>
            <a:pPr algn="ctr"/>
            <a:r>
              <a:rPr lang="en-US" sz="2000" b="1" dirty="0">
                <a:solidFill>
                  <a:schemeClr val="tx1"/>
                </a:solidFill>
              </a:rPr>
              <a:t>2018:</a:t>
            </a:r>
            <a:endParaRPr lang="en-US" dirty="0">
              <a:solidFill>
                <a:schemeClr val="tx1"/>
              </a:solidFill>
            </a:endParaRPr>
          </a:p>
          <a:p>
            <a:pPr algn="ctr"/>
            <a:r>
              <a:rPr lang="en-US" sz="2000" b="1" dirty="0">
                <a:solidFill>
                  <a:schemeClr val="tx1"/>
                </a:solidFill>
              </a:rPr>
              <a:t>IPCC Interim Report</a:t>
            </a:r>
          </a:p>
          <a:p>
            <a:pPr algn="ctr"/>
            <a:endParaRPr lang="en-US" dirty="0">
              <a:solidFill>
                <a:schemeClr val="tx1"/>
              </a:solidFill>
            </a:endParaRPr>
          </a:p>
          <a:p>
            <a:pPr algn="ctr"/>
            <a:endParaRPr lang="en-US" sz="2000" dirty="0">
              <a:solidFill>
                <a:schemeClr val="tx1"/>
              </a:solidFill>
            </a:endParaRPr>
          </a:p>
          <a:p>
            <a:pPr algn="ctr"/>
            <a:r>
              <a:rPr lang="en-US" sz="2400" dirty="0">
                <a:solidFill>
                  <a:schemeClr val="tx1"/>
                </a:solidFill>
              </a:rPr>
              <a:t>“Using global mean surface air temperature…</a:t>
            </a:r>
            <a:r>
              <a:rPr lang="en-US" sz="2400" b="1" dirty="0">
                <a:solidFill>
                  <a:schemeClr val="tx1"/>
                </a:solidFill>
              </a:rPr>
              <a:t>gives an estimate of the remaining carbon budget of 580 GtCO2 for a 50% probability of limiting warming to 1.5°C, and 420 GtCO2 for a 66% probability </a:t>
            </a:r>
            <a:r>
              <a:rPr lang="en-US" sz="2400" dirty="0">
                <a:solidFill>
                  <a:schemeClr val="tx1"/>
                </a:solidFill>
              </a:rPr>
              <a:t>(</a:t>
            </a:r>
            <a:r>
              <a:rPr lang="en-US" sz="2400" i="1" dirty="0">
                <a:solidFill>
                  <a:schemeClr val="tx1"/>
                </a:solidFill>
              </a:rPr>
              <a:t>medium confidence</a:t>
            </a:r>
            <a:r>
              <a:rPr lang="en-US" sz="2400" dirty="0">
                <a:solidFill>
                  <a:schemeClr val="tx1"/>
                </a:solidFill>
              </a:rPr>
              <a:t>).”</a:t>
            </a: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r>
              <a:rPr lang="en-US" sz="1400" dirty="0">
                <a:solidFill>
                  <a:schemeClr val="tx1"/>
                </a:solidFill>
              </a:rPr>
              <a:t>(https://</a:t>
            </a:r>
            <a:r>
              <a:rPr lang="en-US" sz="1400" dirty="0" err="1">
                <a:solidFill>
                  <a:schemeClr val="tx1"/>
                </a:solidFill>
              </a:rPr>
              <a:t>www.ipcc.ch</a:t>
            </a:r>
            <a:r>
              <a:rPr lang="en-US" sz="1400" dirty="0">
                <a:solidFill>
                  <a:schemeClr val="tx1"/>
                </a:solidFill>
              </a:rPr>
              <a:t>/sr15/)</a:t>
            </a:r>
          </a:p>
          <a:p>
            <a:pPr algn="ctr"/>
            <a:endParaRPr lang="en-US" dirty="0">
              <a:solidFill>
                <a:schemeClr val="tx1"/>
              </a:solidFill>
            </a:endParaRPr>
          </a:p>
        </p:txBody>
      </p:sp>
    </p:spTree>
    <p:extLst>
      <p:ext uri="{BB962C8B-B14F-4D97-AF65-F5344CB8AC3E}">
        <p14:creationId xmlns:p14="http://schemas.microsoft.com/office/powerpoint/2010/main" val="1150112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6"/>
          <p:cNvSpPr txBox="1">
            <a:spLocks noChangeArrowheads="1"/>
          </p:cNvSpPr>
          <p:nvPr/>
        </p:nvSpPr>
        <p:spPr bwMode="auto">
          <a:xfrm>
            <a:off x="2057400" y="1143000"/>
            <a:ext cx="55356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solidFill>
                  <a:schemeClr val="bg1"/>
                </a:solidFill>
                <a:latin typeface="Book Antiqua" panose="02040602050305030304" pitchFamily="18" charset="0"/>
              </a:rPr>
              <a:t>Variations add up to net Solar Forcing</a:t>
            </a:r>
          </a:p>
        </p:txBody>
      </p:sp>
      <p:sp>
        <p:nvSpPr>
          <p:cNvPr id="21507" name="Text Box 1027"/>
          <p:cNvSpPr txBox="1">
            <a:spLocks noChangeArrowheads="1"/>
          </p:cNvSpPr>
          <p:nvPr/>
        </p:nvSpPr>
        <p:spPr bwMode="auto">
          <a:xfrm>
            <a:off x="1676400" y="609600"/>
            <a:ext cx="6096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600" b="1">
                <a:solidFill>
                  <a:schemeClr val="bg1"/>
                </a:solidFill>
                <a:latin typeface="Book Antiqua" panose="02040602050305030304" pitchFamily="18" charset="0"/>
              </a:rPr>
              <a:t>MILANKOVITCH CYCLES</a:t>
            </a:r>
          </a:p>
        </p:txBody>
      </p:sp>
      <p:pic>
        <p:nvPicPr>
          <p:cNvPr id="21508" name="Picture 3" descr="Milankovitch_Variat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133600"/>
            <a:ext cx="5867400" cy="444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Line 8"/>
          <p:cNvSpPr>
            <a:spLocks noChangeShapeType="1"/>
          </p:cNvSpPr>
          <p:nvPr/>
        </p:nvSpPr>
        <p:spPr bwMode="auto">
          <a:xfrm>
            <a:off x="6324600" y="4724400"/>
            <a:ext cx="609600" cy="0"/>
          </a:xfrm>
          <a:prstGeom prst="line">
            <a:avLst/>
          </a:prstGeom>
          <a:noFill/>
          <a:ln w="762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21510" name="Text Box 9"/>
          <p:cNvSpPr txBox="1">
            <a:spLocks noChangeArrowheads="1"/>
          </p:cNvSpPr>
          <p:nvPr/>
        </p:nvSpPr>
        <p:spPr bwMode="auto">
          <a:xfrm>
            <a:off x="7010400" y="4495800"/>
            <a:ext cx="800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solidFill>
                  <a:schemeClr val="bg1"/>
                </a:solidFill>
              </a:rPr>
              <a:t>NET</a:t>
            </a:r>
          </a:p>
        </p:txBody>
      </p:sp>
      <p:sp>
        <p:nvSpPr>
          <p:cNvPr id="21511" name="Rounded Rectangle 13"/>
          <p:cNvSpPr>
            <a:spLocks noChangeArrowheads="1"/>
          </p:cNvSpPr>
          <p:nvPr/>
        </p:nvSpPr>
        <p:spPr bwMode="auto">
          <a:xfrm>
            <a:off x="228600" y="2057400"/>
            <a:ext cx="8610600" cy="3276600"/>
          </a:xfrm>
          <a:prstGeom prst="roundRect">
            <a:avLst>
              <a:gd name="adj" fmla="val 16667"/>
            </a:avLst>
          </a:prstGeom>
          <a:noFill/>
          <a:ln w="63500" algn="ctr">
            <a:solidFill>
              <a:srgbClr val="FFFF00"/>
            </a:solidFill>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chemeClr val="bg1"/>
              </a:solidFill>
            </a:endParaRP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F53836B-60C0-A349-AE6E-452E7C271C12}"/>
              </a:ext>
            </a:extLst>
          </p:cNvPr>
          <p:cNvSpPr txBox="1"/>
          <p:nvPr/>
        </p:nvSpPr>
        <p:spPr>
          <a:xfrm>
            <a:off x="609600" y="762000"/>
            <a:ext cx="8001000" cy="5570756"/>
          </a:xfrm>
          <a:prstGeom prst="rect">
            <a:avLst/>
          </a:prstGeom>
          <a:noFill/>
        </p:spPr>
        <p:txBody>
          <a:bodyPr wrap="square" rtlCol="0">
            <a:spAutoFit/>
          </a:bodyPr>
          <a:lstStyle/>
          <a:p>
            <a:r>
              <a:rPr lang="en-US" sz="2000" dirty="0">
                <a:latin typeface="Book Antiqua" panose="02040602050305030304" pitchFamily="18" charset="0"/>
              </a:rPr>
              <a:t>From Steffen </a:t>
            </a:r>
            <a:r>
              <a:rPr lang="en-US" sz="2000" i="1" dirty="0">
                <a:latin typeface="Book Antiqua" panose="02040602050305030304" pitchFamily="18" charset="0"/>
              </a:rPr>
              <a:t>et al. </a:t>
            </a:r>
            <a:r>
              <a:rPr lang="en-US" sz="2000" dirty="0">
                <a:latin typeface="Book Antiqua" panose="02040602050305030304" pitchFamily="18" charset="0"/>
              </a:rPr>
              <a:t>(2018):</a:t>
            </a:r>
          </a:p>
          <a:p>
            <a:endParaRPr lang="en-US" sz="2000" dirty="0">
              <a:latin typeface="Book Antiqua" panose="02040602050305030304" pitchFamily="18" charset="0"/>
            </a:endParaRPr>
          </a:p>
          <a:p>
            <a:r>
              <a:rPr lang="en-US" sz="2400" dirty="0">
                <a:latin typeface="Book Antiqua" panose="02040602050305030304" pitchFamily="18" charset="0"/>
              </a:rPr>
              <a:t>“…the risk of tipping cascades could be significant at a 2 °C temperature rise and could increase sharply beyond that point. We argue that a planetary threshold in the Earth System could exist at a temperature rise as low as 2 °C above preindustrial.”</a:t>
            </a:r>
          </a:p>
          <a:p>
            <a:endParaRPr lang="en-US" sz="2400" dirty="0">
              <a:solidFill>
                <a:srgbClr val="FFFF00"/>
              </a:solidFill>
              <a:latin typeface="Book Antiqua" panose="02040602050305030304" pitchFamily="18" charset="0"/>
            </a:endParaRPr>
          </a:p>
          <a:p>
            <a:r>
              <a:rPr lang="en-US" sz="2400" dirty="0">
                <a:solidFill>
                  <a:srgbClr val="FFFF00"/>
                </a:solidFill>
                <a:latin typeface="Book Antiqua" panose="02040602050305030304" pitchFamily="18" charset="0"/>
              </a:rPr>
              <a:t>However…</a:t>
            </a:r>
          </a:p>
          <a:p>
            <a:endParaRPr lang="en-US" sz="2800" dirty="0">
              <a:latin typeface="Book Antiqua" panose="02040602050305030304" pitchFamily="18" charset="0"/>
            </a:endParaRPr>
          </a:p>
          <a:p>
            <a:r>
              <a:rPr lang="en-US" sz="2400" b="1" dirty="0">
                <a:solidFill>
                  <a:srgbClr val="FFFF00"/>
                </a:solidFill>
                <a:latin typeface="Book Antiqua" panose="02040602050305030304" pitchFamily="18" charset="0"/>
              </a:rPr>
              <a:t>“…insights from Earth’s recent geological past suggest that conditions consistent with the Hothouse Earth pathway are accessible with levels of atmospheric CO2 concentration and temperature rise </a:t>
            </a:r>
            <a:r>
              <a:rPr lang="en-US" sz="2400" b="1" u="sng" dirty="0">
                <a:solidFill>
                  <a:srgbClr val="FFFF00"/>
                </a:solidFill>
                <a:latin typeface="Book Antiqua" panose="02040602050305030304" pitchFamily="18" charset="0"/>
              </a:rPr>
              <a:t>either already realized</a:t>
            </a:r>
            <a:r>
              <a:rPr lang="en-US" sz="2400" b="1" dirty="0">
                <a:solidFill>
                  <a:srgbClr val="FFFF00"/>
                </a:solidFill>
                <a:latin typeface="Book Antiqua" panose="02040602050305030304" pitchFamily="18" charset="0"/>
              </a:rPr>
              <a:t> or projected for this century.”</a:t>
            </a:r>
            <a:endParaRPr lang="en-US" sz="2800" b="1" dirty="0">
              <a:solidFill>
                <a:srgbClr val="FFFF00"/>
              </a:solidFill>
              <a:latin typeface="Book Antiqua" panose="02040602050305030304" pitchFamily="18" charset="0"/>
            </a:endParaRPr>
          </a:p>
        </p:txBody>
      </p:sp>
      <p:sp>
        <p:nvSpPr>
          <p:cNvPr id="2" name="TextBox 1">
            <a:extLst>
              <a:ext uri="{FF2B5EF4-FFF2-40B4-BE49-F238E27FC236}">
                <a16:creationId xmlns:a16="http://schemas.microsoft.com/office/drawing/2014/main" id="{0F726ABE-BFDE-3D4B-84BE-9FB60A6F2228}"/>
              </a:ext>
            </a:extLst>
          </p:cNvPr>
          <p:cNvSpPr txBox="1"/>
          <p:nvPr/>
        </p:nvSpPr>
        <p:spPr>
          <a:xfrm>
            <a:off x="517478" y="302907"/>
            <a:ext cx="8016922" cy="6340197"/>
          </a:xfrm>
          <a:prstGeom prst="rect">
            <a:avLst/>
          </a:prstGeom>
          <a:solidFill>
            <a:srgbClr val="FFFF00">
              <a:alpha val="95000"/>
            </a:srgbClr>
          </a:solidFill>
          <a:ln w="38100">
            <a:solidFill>
              <a:schemeClr val="tx1"/>
            </a:solidFill>
          </a:ln>
          <a:effectLst>
            <a:outerShdw blurRad="50800" dist="38100" dir="2700000" algn="tl" rotWithShape="0">
              <a:prstClr val="black">
                <a:alpha val="40000"/>
              </a:prstClr>
            </a:outerShdw>
          </a:effectLst>
        </p:spPr>
        <p:txBody>
          <a:bodyPr wrap="square" rtlCol="0">
            <a:spAutoFit/>
          </a:bodyPr>
          <a:lstStyle/>
          <a:p>
            <a:pPr algn="ctr"/>
            <a:endParaRPr lang="en-US" sz="2000" b="1" dirty="0">
              <a:solidFill>
                <a:schemeClr val="tx1"/>
              </a:solidFill>
            </a:endParaRPr>
          </a:p>
          <a:p>
            <a:pPr algn="ctr"/>
            <a:r>
              <a:rPr lang="en-US" sz="2000" b="1" dirty="0">
                <a:solidFill>
                  <a:schemeClr val="tx1"/>
                </a:solidFill>
              </a:rPr>
              <a:t>2019:</a:t>
            </a:r>
            <a:endParaRPr lang="en-US" dirty="0">
              <a:solidFill>
                <a:schemeClr val="tx1"/>
              </a:solidFill>
            </a:endParaRPr>
          </a:p>
          <a:p>
            <a:pPr algn="ctr"/>
            <a:r>
              <a:rPr lang="en-US" sz="2000" b="1" dirty="0">
                <a:solidFill>
                  <a:schemeClr val="tx1"/>
                </a:solidFill>
              </a:rPr>
              <a:t>United Nations Environment Program</a:t>
            </a:r>
          </a:p>
          <a:p>
            <a:pPr algn="ctr"/>
            <a:endParaRPr lang="en-US" sz="2000" dirty="0">
              <a:solidFill>
                <a:schemeClr val="tx1"/>
              </a:solidFill>
            </a:endParaRPr>
          </a:p>
          <a:p>
            <a:pPr algn="ctr"/>
            <a:endParaRPr lang="en-US" sz="2000" dirty="0">
              <a:solidFill>
                <a:schemeClr val="tx1"/>
              </a:solidFill>
            </a:endParaRPr>
          </a:p>
          <a:p>
            <a:pPr algn="ctr"/>
            <a:r>
              <a:rPr lang="en-US" sz="2400" dirty="0">
                <a:solidFill>
                  <a:schemeClr val="tx1"/>
                </a:solidFill>
              </a:rPr>
              <a:t>“Even if the existing Paris Agreement commitments are met, Arctic permafrost is expected to shrink 45% compared to today. </a:t>
            </a:r>
            <a:r>
              <a:rPr lang="en-US" sz="2400" b="1" dirty="0">
                <a:solidFill>
                  <a:schemeClr val="tx1"/>
                </a:solidFill>
              </a:rPr>
              <a:t>Globally, these frozen soils hold an estimated 1,672 billion metric </a:t>
            </a:r>
            <a:r>
              <a:rPr lang="en-US" sz="2400" b="1" dirty="0" err="1">
                <a:solidFill>
                  <a:schemeClr val="tx1"/>
                </a:solidFill>
              </a:rPr>
              <a:t>tonnes</a:t>
            </a:r>
            <a:r>
              <a:rPr lang="en-US" sz="2400" b="1" dirty="0">
                <a:solidFill>
                  <a:schemeClr val="tx1"/>
                </a:solidFill>
              </a:rPr>
              <a:t> of carbon. </a:t>
            </a:r>
            <a:r>
              <a:rPr lang="en-US" sz="2400" dirty="0">
                <a:solidFill>
                  <a:schemeClr val="tx1"/>
                </a:solidFill>
              </a:rPr>
              <a:t>Increased thawing is expected to contribute significantly to carbon dioxide and methane emissions.”</a:t>
            </a: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r>
              <a:rPr lang="en-US" sz="1400" dirty="0">
                <a:solidFill>
                  <a:schemeClr val="tx1"/>
                </a:solidFill>
              </a:rPr>
              <a:t>(https://</a:t>
            </a:r>
            <a:r>
              <a:rPr lang="en-US" sz="1400" dirty="0" err="1">
                <a:solidFill>
                  <a:schemeClr val="tx1"/>
                </a:solidFill>
              </a:rPr>
              <a:t>www.unenvironment.org</a:t>
            </a:r>
            <a:r>
              <a:rPr lang="en-US" sz="1400" dirty="0">
                <a:solidFill>
                  <a:schemeClr val="tx1"/>
                </a:solidFill>
              </a:rPr>
              <a:t>/news-and-stories/press-release/temperature-rise-locked-coming-decades-arctic)</a:t>
            </a:r>
          </a:p>
          <a:p>
            <a:pPr algn="ctr"/>
            <a:endParaRPr lang="en-US" dirty="0">
              <a:solidFill>
                <a:schemeClr val="tx1"/>
              </a:solidFill>
            </a:endParaRPr>
          </a:p>
        </p:txBody>
      </p:sp>
    </p:spTree>
    <p:extLst>
      <p:ext uri="{BB962C8B-B14F-4D97-AF65-F5344CB8AC3E}">
        <p14:creationId xmlns:p14="http://schemas.microsoft.com/office/powerpoint/2010/main" val="444485780"/>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F53836B-60C0-A349-AE6E-452E7C271C12}"/>
              </a:ext>
            </a:extLst>
          </p:cNvPr>
          <p:cNvSpPr txBox="1"/>
          <p:nvPr/>
        </p:nvSpPr>
        <p:spPr>
          <a:xfrm>
            <a:off x="609600" y="762000"/>
            <a:ext cx="8001000" cy="5570756"/>
          </a:xfrm>
          <a:prstGeom prst="rect">
            <a:avLst/>
          </a:prstGeom>
          <a:noFill/>
        </p:spPr>
        <p:txBody>
          <a:bodyPr wrap="square" rtlCol="0">
            <a:spAutoFit/>
          </a:bodyPr>
          <a:lstStyle/>
          <a:p>
            <a:r>
              <a:rPr lang="en-US" sz="2000" dirty="0">
                <a:latin typeface="Book Antiqua" panose="02040602050305030304" pitchFamily="18" charset="0"/>
              </a:rPr>
              <a:t>From Steffen </a:t>
            </a:r>
            <a:r>
              <a:rPr lang="en-US" sz="2000" i="1" dirty="0">
                <a:latin typeface="Book Antiqua" panose="02040602050305030304" pitchFamily="18" charset="0"/>
              </a:rPr>
              <a:t>et al. </a:t>
            </a:r>
            <a:r>
              <a:rPr lang="en-US" sz="2000" dirty="0">
                <a:latin typeface="Book Antiqua" panose="02040602050305030304" pitchFamily="18" charset="0"/>
              </a:rPr>
              <a:t>(2018):</a:t>
            </a:r>
          </a:p>
          <a:p>
            <a:endParaRPr lang="en-US" sz="2000" dirty="0">
              <a:latin typeface="Book Antiqua" panose="02040602050305030304" pitchFamily="18" charset="0"/>
            </a:endParaRPr>
          </a:p>
          <a:p>
            <a:r>
              <a:rPr lang="en-US" sz="2400" dirty="0">
                <a:latin typeface="Book Antiqua" panose="02040602050305030304" pitchFamily="18" charset="0"/>
              </a:rPr>
              <a:t>“…the risk of tipping cascades could be significant at a 2 °C temperature rise and could increase sharply beyond that point. We argue that a planetary threshold in the Earth System could exist at a temperature rise as low as 2 °C above preindustrial.”</a:t>
            </a:r>
          </a:p>
          <a:p>
            <a:endParaRPr lang="en-US" sz="2400" dirty="0">
              <a:solidFill>
                <a:srgbClr val="FFFF00"/>
              </a:solidFill>
              <a:latin typeface="Book Antiqua" panose="02040602050305030304" pitchFamily="18" charset="0"/>
            </a:endParaRPr>
          </a:p>
          <a:p>
            <a:r>
              <a:rPr lang="en-US" sz="2400" dirty="0">
                <a:solidFill>
                  <a:srgbClr val="FFFF00"/>
                </a:solidFill>
                <a:latin typeface="Book Antiqua" panose="02040602050305030304" pitchFamily="18" charset="0"/>
              </a:rPr>
              <a:t>However…</a:t>
            </a:r>
          </a:p>
          <a:p>
            <a:endParaRPr lang="en-US" sz="2800" dirty="0">
              <a:latin typeface="Book Antiqua" panose="02040602050305030304" pitchFamily="18" charset="0"/>
            </a:endParaRPr>
          </a:p>
          <a:p>
            <a:r>
              <a:rPr lang="en-US" sz="2400" b="1" dirty="0">
                <a:solidFill>
                  <a:srgbClr val="FFFF00"/>
                </a:solidFill>
                <a:latin typeface="Book Antiqua" panose="02040602050305030304" pitchFamily="18" charset="0"/>
              </a:rPr>
              <a:t>“…insights from Earth’s recent geological past suggest that conditions consistent with the Hothouse Earth pathway are accessible with levels of atmospheric CO2 concentration and temperature rise </a:t>
            </a:r>
            <a:r>
              <a:rPr lang="en-US" sz="2400" b="1" u="sng" dirty="0">
                <a:solidFill>
                  <a:srgbClr val="FFFF00"/>
                </a:solidFill>
                <a:latin typeface="Book Antiqua" panose="02040602050305030304" pitchFamily="18" charset="0"/>
              </a:rPr>
              <a:t>either already realized</a:t>
            </a:r>
            <a:r>
              <a:rPr lang="en-US" sz="2400" b="1" dirty="0">
                <a:solidFill>
                  <a:srgbClr val="FFFF00"/>
                </a:solidFill>
                <a:latin typeface="Book Antiqua" panose="02040602050305030304" pitchFamily="18" charset="0"/>
              </a:rPr>
              <a:t> or projected for this century.”</a:t>
            </a:r>
            <a:endParaRPr lang="en-US" sz="2800" b="1" dirty="0">
              <a:solidFill>
                <a:srgbClr val="FFFF00"/>
              </a:solidFill>
              <a:latin typeface="Book Antiqua" panose="02040602050305030304" pitchFamily="18" charset="0"/>
            </a:endParaRPr>
          </a:p>
        </p:txBody>
      </p:sp>
      <p:sp>
        <p:nvSpPr>
          <p:cNvPr id="2" name="TextBox 1">
            <a:extLst>
              <a:ext uri="{FF2B5EF4-FFF2-40B4-BE49-F238E27FC236}">
                <a16:creationId xmlns:a16="http://schemas.microsoft.com/office/drawing/2014/main" id="{0F726ABE-BFDE-3D4B-84BE-9FB60A6F2228}"/>
              </a:ext>
            </a:extLst>
          </p:cNvPr>
          <p:cNvSpPr txBox="1"/>
          <p:nvPr/>
        </p:nvSpPr>
        <p:spPr>
          <a:xfrm>
            <a:off x="517478" y="302907"/>
            <a:ext cx="8016922" cy="6155531"/>
          </a:xfrm>
          <a:prstGeom prst="rect">
            <a:avLst/>
          </a:prstGeom>
          <a:solidFill>
            <a:srgbClr val="FFFF00">
              <a:alpha val="95000"/>
            </a:srgbClr>
          </a:solidFill>
          <a:ln w="38100">
            <a:solidFill>
              <a:schemeClr val="tx1"/>
            </a:solidFill>
          </a:ln>
          <a:effectLst>
            <a:outerShdw blurRad="50800" dist="38100" dir="2700000" algn="tl" rotWithShape="0">
              <a:prstClr val="black">
                <a:alpha val="40000"/>
              </a:prstClr>
            </a:outerShdw>
          </a:effectLst>
        </p:spPr>
        <p:txBody>
          <a:bodyPr wrap="square" rtlCol="0">
            <a:spAutoFit/>
          </a:bodyPr>
          <a:lstStyle/>
          <a:p>
            <a:pPr algn="ctr"/>
            <a:endParaRPr lang="en-US" sz="2000" b="1" dirty="0">
              <a:solidFill>
                <a:schemeClr val="tx1"/>
              </a:solidFill>
            </a:endParaRPr>
          </a:p>
          <a:p>
            <a:pPr algn="ctr"/>
            <a:r>
              <a:rPr lang="en-US" sz="2000" b="1" dirty="0">
                <a:solidFill>
                  <a:schemeClr val="tx1"/>
                </a:solidFill>
              </a:rPr>
              <a:t>2019:</a:t>
            </a:r>
            <a:endParaRPr lang="en-US" dirty="0">
              <a:solidFill>
                <a:schemeClr val="tx1"/>
              </a:solidFill>
            </a:endParaRPr>
          </a:p>
          <a:p>
            <a:pPr algn="ctr"/>
            <a:r>
              <a:rPr lang="en-US" sz="2000" b="1" dirty="0">
                <a:solidFill>
                  <a:schemeClr val="tx1"/>
                </a:solidFill>
              </a:rPr>
              <a:t>United Nations Environment Program</a:t>
            </a:r>
          </a:p>
          <a:p>
            <a:pPr algn="ctr"/>
            <a:endParaRPr lang="en-US" sz="2000" dirty="0">
              <a:solidFill>
                <a:schemeClr val="tx1"/>
              </a:solidFill>
            </a:endParaRPr>
          </a:p>
          <a:p>
            <a:pPr algn="ctr"/>
            <a:endParaRPr lang="en-US" sz="2000" dirty="0">
              <a:solidFill>
                <a:schemeClr val="tx1"/>
              </a:solidFill>
            </a:endParaRPr>
          </a:p>
          <a:p>
            <a:pPr algn="ctr"/>
            <a:r>
              <a:rPr lang="en-US" sz="2400" dirty="0">
                <a:solidFill>
                  <a:schemeClr val="tx1"/>
                </a:solidFill>
              </a:rPr>
              <a:t>“The resulting warming will in turn lead to more thawing – an effect known as ‘positive feedback.’ This accelerated climate change could even throw the Paris Agreement’s 2°C goal off track, the report underlines.”</a:t>
            </a: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r>
              <a:rPr lang="en-US" sz="1400" dirty="0">
                <a:solidFill>
                  <a:schemeClr val="tx1"/>
                </a:solidFill>
              </a:rPr>
              <a:t>(https://</a:t>
            </a:r>
            <a:r>
              <a:rPr lang="en-US" sz="1400" dirty="0" err="1">
                <a:solidFill>
                  <a:schemeClr val="tx1"/>
                </a:solidFill>
              </a:rPr>
              <a:t>www.unenvironment.org</a:t>
            </a:r>
            <a:r>
              <a:rPr lang="en-US" sz="1400" dirty="0">
                <a:solidFill>
                  <a:schemeClr val="tx1"/>
                </a:solidFill>
              </a:rPr>
              <a:t>/news-and-stories/press-release/temperature-rise-locked-coming-decades-arctic)</a:t>
            </a:r>
          </a:p>
          <a:p>
            <a:pPr algn="ctr"/>
            <a:endParaRPr lang="en-US" dirty="0">
              <a:solidFill>
                <a:schemeClr val="tx1"/>
              </a:solidFill>
            </a:endParaRPr>
          </a:p>
        </p:txBody>
      </p:sp>
    </p:spTree>
    <p:extLst>
      <p:ext uri="{BB962C8B-B14F-4D97-AF65-F5344CB8AC3E}">
        <p14:creationId xmlns:p14="http://schemas.microsoft.com/office/powerpoint/2010/main" val="2007841918"/>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F53836B-60C0-A349-AE6E-452E7C271C12}"/>
              </a:ext>
            </a:extLst>
          </p:cNvPr>
          <p:cNvSpPr txBox="1"/>
          <p:nvPr/>
        </p:nvSpPr>
        <p:spPr>
          <a:xfrm>
            <a:off x="609600" y="762000"/>
            <a:ext cx="8001000" cy="5570756"/>
          </a:xfrm>
          <a:prstGeom prst="rect">
            <a:avLst/>
          </a:prstGeom>
          <a:noFill/>
        </p:spPr>
        <p:txBody>
          <a:bodyPr wrap="square" rtlCol="0">
            <a:spAutoFit/>
          </a:bodyPr>
          <a:lstStyle/>
          <a:p>
            <a:r>
              <a:rPr lang="en-US" sz="2000" dirty="0">
                <a:latin typeface="Book Antiqua" panose="02040602050305030304" pitchFamily="18" charset="0"/>
              </a:rPr>
              <a:t>From Steffen </a:t>
            </a:r>
            <a:r>
              <a:rPr lang="en-US" sz="2000" i="1" dirty="0">
                <a:latin typeface="Book Antiqua" panose="02040602050305030304" pitchFamily="18" charset="0"/>
              </a:rPr>
              <a:t>et al. </a:t>
            </a:r>
            <a:r>
              <a:rPr lang="en-US" sz="2000" dirty="0">
                <a:latin typeface="Book Antiqua" panose="02040602050305030304" pitchFamily="18" charset="0"/>
              </a:rPr>
              <a:t>(2018):</a:t>
            </a:r>
          </a:p>
          <a:p>
            <a:endParaRPr lang="en-US" sz="2000" dirty="0">
              <a:latin typeface="Book Antiqua" panose="02040602050305030304" pitchFamily="18" charset="0"/>
            </a:endParaRPr>
          </a:p>
          <a:p>
            <a:r>
              <a:rPr lang="en-US" sz="2400" dirty="0">
                <a:latin typeface="Book Antiqua" panose="02040602050305030304" pitchFamily="18" charset="0"/>
              </a:rPr>
              <a:t>“…the risk of tipping cascades could be significant at a 2 °C temperature rise and could increase sharply beyond that point. We argue that a planetary threshold in the Earth System could exist at a temperature rise as low as 2 °C above preindustrial.”</a:t>
            </a:r>
          </a:p>
          <a:p>
            <a:endParaRPr lang="en-US" sz="2400" dirty="0">
              <a:solidFill>
                <a:srgbClr val="FFFF00"/>
              </a:solidFill>
              <a:latin typeface="Book Antiqua" panose="02040602050305030304" pitchFamily="18" charset="0"/>
            </a:endParaRPr>
          </a:p>
          <a:p>
            <a:r>
              <a:rPr lang="en-US" sz="2400" dirty="0">
                <a:solidFill>
                  <a:srgbClr val="FFFF00"/>
                </a:solidFill>
                <a:latin typeface="Book Antiqua" panose="02040602050305030304" pitchFamily="18" charset="0"/>
              </a:rPr>
              <a:t>However…</a:t>
            </a:r>
          </a:p>
          <a:p>
            <a:endParaRPr lang="en-US" sz="2800" dirty="0">
              <a:latin typeface="Book Antiqua" panose="02040602050305030304" pitchFamily="18" charset="0"/>
            </a:endParaRPr>
          </a:p>
          <a:p>
            <a:r>
              <a:rPr lang="en-US" sz="2400" b="1" dirty="0">
                <a:solidFill>
                  <a:srgbClr val="FFFF00"/>
                </a:solidFill>
                <a:latin typeface="Book Antiqua" panose="02040602050305030304" pitchFamily="18" charset="0"/>
              </a:rPr>
              <a:t>“…insights from Earth’s recent geological past suggest that conditions consistent with the Hothouse Earth pathway are accessible with levels of atmospheric CO2 concentration and temperature rise </a:t>
            </a:r>
            <a:r>
              <a:rPr lang="en-US" sz="2400" b="1" u="sng" dirty="0">
                <a:solidFill>
                  <a:srgbClr val="FFFF00"/>
                </a:solidFill>
                <a:latin typeface="Book Antiqua" panose="02040602050305030304" pitchFamily="18" charset="0"/>
              </a:rPr>
              <a:t>either already realized</a:t>
            </a:r>
            <a:r>
              <a:rPr lang="en-US" sz="2400" b="1" dirty="0">
                <a:solidFill>
                  <a:srgbClr val="FFFF00"/>
                </a:solidFill>
                <a:latin typeface="Book Antiqua" panose="02040602050305030304" pitchFamily="18" charset="0"/>
              </a:rPr>
              <a:t> or projected for this century.”</a:t>
            </a:r>
            <a:endParaRPr lang="en-US" sz="2800" b="1" dirty="0">
              <a:solidFill>
                <a:srgbClr val="FFFF00"/>
              </a:solidFill>
              <a:latin typeface="Book Antiqua" panose="02040602050305030304" pitchFamily="18" charset="0"/>
            </a:endParaRPr>
          </a:p>
        </p:txBody>
      </p:sp>
      <p:sp>
        <p:nvSpPr>
          <p:cNvPr id="2" name="TextBox 1">
            <a:extLst>
              <a:ext uri="{FF2B5EF4-FFF2-40B4-BE49-F238E27FC236}">
                <a16:creationId xmlns:a16="http://schemas.microsoft.com/office/drawing/2014/main" id="{0F726ABE-BFDE-3D4B-84BE-9FB60A6F2228}"/>
              </a:ext>
            </a:extLst>
          </p:cNvPr>
          <p:cNvSpPr txBox="1"/>
          <p:nvPr/>
        </p:nvSpPr>
        <p:spPr>
          <a:xfrm>
            <a:off x="517478" y="302907"/>
            <a:ext cx="8016922" cy="5878532"/>
          </a:xfrm>
          <a:prstGeom prst="rect">
            <a:avLst/>
          </a:prstGeom>
          <a:solidFill>
            <a:srgbClr val="FFFF00">
              <a:alpha val="95000"/>
            </a:srgbClr>
          </a:solidFill>
          <a:ln w="38100">
            <a:solidFill>
              <a:schemeClr val="tx1"/>
            </a:solidFill>
          </a:ln>
          <a:effectLst>
            <a:outerShdw blurRad="50800" dist="38100" dir="2700000" algn="tl" rotWithShape="0">
              <a:prstClr val="black">
                <a:alpha val="40000"/>
              </a:prstClr>
            </a:outerShdw>
          </a:effectLst>
        </p:spPr>
        <p:txBody>
          <a:bodyPr wrap="square" rtlCol="0">
            <a:spAutoFit/>
          </a:bodyPr>
          <a:lstStyle/>
          <a:p>
            <a:pPr algn="ctr"/>
            <a:endParaRPr lang="en-US" sz="2000" b="1" dirty="0">
              <a:solidFill>
                <a:schemeClr val="tx1"/>
              </a:solidFill>
            </a:endParaRPr>
          </a:p>
          <a:p>
            <a:pPr algn="ctr"/>
            <a:r>
              <a:rPr lang="en-US" sz="2000" b="1" dirty="0">
                <a:solidFill>
                  <a:schemeClr val="tx1"/>
                </a:solidFill>
              </a:rPr>
              <a:t>THERE HAVE BEEN MANY YEARS OF NEGLECT BY POLICYMAKERS, SO THAT, </a:t>
            </a:r>
            <a:r>
              <a:rPr lang="en-US" sz="2000" b="1" i="1" dirty="0">
                <a:solidFill>
                  <a:schemeClr val="tx1"/>
                </a:solidFill>
              </a:rPr>
              <a:t>NOW</a:t>
            </a:r>
            <a:r>
              <a:rPr lang="en-US" sz="2000" b="1" dirty="0">
                <a:solidFill>
                  <a:schemeClr val="tx1"/>
                </a:solidFill>
              </a:rPr>
              <a:t>:</a:t>
            </a:r>
          </a:p>
          <a:p>
            <a:pPr algn="ctr"/>
            <a:endParaRPr lang="en-US" sz="2000" b="1" dirty="0">
              <a:solidFill>
                <a:schemeClr val="tx1"/>
              </a:solidFill>
            </a:endParaRPr>
          </a:p>
          <a:p>
            <a:pPr algn="ctr"/>
            <a:endParaRPr lang="en-US" sz="2000" b="1" dirty="0">
              <a:solidFill>
                <a:schemeClr val="tx1"/>
              </a:solidFill>
            </a:endParaRPr>
          </a:p>
          <a:p>
            <a:pPr algn="ctr"/>
            <a:r>
              <a:rPr lang="en-US" sz="2400" dirty="0">
                <a:solidFill>
                  <a:schemeClr val="tx1"/>
                </a:solidFill>
              </a:rPr>
              <a:t>“In 2021, the global average temperature was 1.1 °C above the pre-industrial baseline, according to the provisional WMO report on the State of the Global Climate. ”</a:t>
            </a:r>
          </a:p>
          <a:p>
            <a:pPr algn="ctr"/>
            <a:endParaRPr lang="en-US" sz="2400" dirty="0">
              <a:solidFill>
                <a:schemeClr val="tx1"/>
              </a:solidFill>
            </a:endParaRPr>
          </a:p>
          <a:p>
            <a:pPr algn="ctr"/>
            <a:r>
              <a:rPr lang="en-US" sz="2400" b="1" i="1" dirty="0">
                <a:solidFill>
                  <a:schemeClr val="tx1"/>
                </a:solidFill>
              </a:rPr>
              <a:t>AND</a:t>
            </a:r>
            <a:r>
              <a:rPr lang="en-US" sz="2400" b="1" dirty="0">
                <a:solidFill>
                  <a:schemeClr val="tx1"/>
                </a:solidFill>
              </a:rPr>
              <a:t>:</a:t>
            </a: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r>
              <a:rPr lang="en-US" sz="1400" dirty="0">
                <a:solidFill>
                  <a:schemeClr val="tx1"/>
                </a:solidFill>
              </a:rPr>
              <a:t>(https://</a:t>
            </a:r>
            <a:r>
              <a:rPr lang="en-US" sz="1400" dirty="0" err="1">
                <a:solidFill>
                  <a:schemeClr val="tx1"/>
                </a:solidFill>
              </a:rPr>
              <a:t>public.wmo.int</a:t>
            </a:r>
            <a:r>
              <a:rPr lang="en-US" sz="1400" dirty="0">
                <a:solidFill>
                  <a:schemeClr val="tx1"/>
                </a:solidFill>
              </a:rPr>
              <a:t>/</a:t>
            </a:r>
            <a:r>
              <a:rPr lang="en-US" sz="1400" dirty="0" err="1">
                <a:solidFill>
                  <a:schemeClr val="tx1"/>
                </a:solidFill>
              </a:rPr>
              <a:t>en</a:t>
            </a:r>
            <a:r>
              <a:rPr lang="en-US" sz="1400" dirty="0">
                <a:solidFill>
                  <a:schemeClr val="tx1"/>
                </a:solidFill>
              </a:rPr>
              <a:t>/media/press-release/wmo-update-5050-chance-of-global-temperature-temporarily-reaching-15%C2%B0c-threshold?fbclid=IwAR231YpVkNbWMdYkpxSipjQkXn3c8xJVwfSXC1imkH4HhjT4sIMBSL0UZik)</a:t>
            </a:r>
          </a:p>
          <a:p>
            <a:pPr algn="ctr"/>
            <a:endParaRPr lang="en-US" dirty="0">
              <a:solidFill>
                <a:schemeClr val="tx1"/>
              </a:solidFill>
            </a:endParaRPr>
          </a:p>
        </p:txBody>
      </p:sp>
    </p:spTree>
    <p:extLst>
      <p:ext uri="{BB962C8B-B14F-4D97-AF65-F5344CB8AC3E}">
        <p14:creationId xmlns:p14="http://schemas.microsoft.com/office/powerpoint/2010/main" val="1937147620"/>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A96781-C69A-788B-1375-D355D2FA58E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09116B5-9554-0E3D-F1BB-B792FBA59CF2}"/>
              </a:ext>
            </a:extLst>
          </p:cNvPr>
          <p:cNvSpPr txBox="1"/>
          <p:nvPr/>
        </p:nvSpPr>
        <p:spPr>
          <a:xfrm>
            <a:off x="609600" y="762000"/>
            <a:ext cx="8001000" cy="5570756"/>
          </a:xfrm>
          <a:prstGeom prst="rect">
            <a:avLst/>
          </a:prstGeom>
          <a:noFill/>
        </p:spPr>
        <p:txBody>
          <a:bodyPr wrap="square" rtlCol="0">
            <a:spAutoFit/>
          </a:bodyPr>
          <a:lstStyle/>
          <a:p>
            <a:r>
              <a:rPr lang="en-US" sz="2000" dirty="0">
                <a:latin typeface="Book Antiqua" panose="02040602050305030304" pitchFamily="18" charset="0"/>
              </a:rPr>
              <a:t>From Steffen </a:t>
            </a:r>
            <a:r>
              <a:rPr lang="en-US" sz="2000" i="1" dirty="0">
                <a:latin typeface="Book Antiqua" panose="02040602050305030304" pitchFamily="18" charset="0"/>
              </a:rPr>
              <a:t>et al. </a:t>
            </a:r>
            <a:r>
              <a:rPr lang="en-US" sz="2000" dirty="0">
                <a:latin typeface="Book Antiqua" panose="02040602050305030304" pitchFamily="18" charset="0"/>
              </a:rPr>
              <a:t>(2018):</a:t>
            </a:r>
          </a:p>
          <a:p>
            <a:endParaRPr lang="en-US" sz="2000" dirty="0">
              <a:latin typeface="Book Antiqua" panose="02040602050305030304" pitchFamily="18" charset="0"/>
            </a:endParaRPr>
          </a:p>
          <a:p>
            <a:r>
              <a:rPr lang="en-US" sz="2400" dirty="0">
                <a:latin typeface="Book Antiqua" panose="02040602050305030304" pitchFamily="18" charset="0"/>
              </a:rPr>
              <a:t>“…the risk of tipping cascades could be significant at a 2 °C temperature rise and could increase sharply beyond that point. We argue that a planetary threshold in the Earth System could exist at a temperature rise as low as 2 °C above preindustrial.”</a:t>
            </a:r>
          </a:p>
          <a:p>
            <a:endParaRPr lang="en-US" sz="2400" dirty="0">
              <a:solidFill>
                <a:srgbClr val="FFFF00"/>
              </a:solidFill>
              <a:latin typeface="Book Antiqua" panose="02040602050305030304" pitchFamily="18" charset="0"/>
            </a:endParaRPr>
          </a:p>
          <a:p>
            <a:r>
              <a:rPr lang="en-US" sz="2400" dirty="0">
                <a:solidFill>
                  <a:srgbClr val="FFFF00"/>
                </a:solidFill>
                <a:latin typeface="Book Antiqua" panose="02040602050305030304" pitchFamily="18" charset="0"/>
              </a:rPr>
              <a:t>However…</a:t>
            </a:r>
          </a:p>
          <a:p>
            <a:endParaRPr lang="en-US" sz="2800" dirty="0">
              <a:latin typeface="Book Antiqua" panose="02040602050305030304" pitchFamily="18" charset="0"/>
            </a:endParaRPr>
          </a:p>
          <a:p>
            <a:r>
              <a:rPr lang="en-US" sz="2400" b="1" dirty="0">
                <a:solidFill>
                  <a:srgbClr val="FFFF00"/>
                </a:solidFill>
                <a:latin typeface="Book Antiqua" panose="02040602050305030304" pitchFamily="18" charset="0"/>
              </a:rPr>
              <a:t>“…insights from Earth’s recent geological past suggest that conditions consistent with the Hothouse Earth pathway are accessible with levels of atmospheric CO2 concentration and temperature rise </a:t>
            </a:r>
            <a:r>
              <a:rPr lang="en-US" sz="2400" b="1" u="sng" dirty="0">
                <a:solidFill>
                  <a:srgbClr val="FFFF00"/>
                </a:solidFill>
                <a:latin typeface="Book Antiqua" panose="02040602050305030304" pitchFamily="18" charset="0"/>
              </a:rPr>
              <a:t>either already realized</a:t>
            </a:r>
            <a:r>
              <a:rPr lang="en-US" sz="2400" b="1" dirty="0">
                <a:solidFill>
                  <a:srgbClr val="FFFF00"/>
                </a:solidFill>
                <a:latin typeface="Book Antiqua" panose="02040602050305030304" pitchFamily="18" charset="0"/>
              </a:rPr>
              <a:t> or projected for this century.”</a:t>
            </a:r>
            <a:endParaRPr lang="en-US" sz="2800" b="1" dirty="0">
              <a:solidFill>
                <a:srgbClr val="FFFF00"/>
              </a:solidFill>
              <a:latin typeface="Book Antiqua" panose="02040602050305030304" pitchFamily="18" charset="0"/>
            </a:endParaRPr>
          </a:p>
        </p:txBody>
      </p:sp>
      <p:sp>
        <p:nvSpPr>
          <p:cNvPr id="2" name="TextBox 1">
            <a:extLst>
              <a:ext uri="{FF2B5EF4-FFF2-40B4-BE49-F238E27FC236}">
                <a16:creationId xmlns:a16="http://schemas.microsoft.com/office/drawing/2014/main" id="{78BE3A00-35AA-2612-3766-A9945AC73F7D}"/>
              </a:ext>
            </a:extLst>
          </p:cNvPr>
          <p:cNvSpPr txBox="1"/>
          <p:nvPr/>
        </p:nvSpPr>
        <p:spPr>
          <a:xfrm>
            <a:off x="517478" y="304800"/>
            <a:ext cx="8016922" cy="5755422"/>
          </a:xfrm>
          <a:prstGeom prst="rect">
            <a:avLst/>
          </a:prstGeom>
          <a:solidFill>
            <a:srgbClr val="FFFF00">
              <a:alpha val="95000"/>
            </a:srgbClr>
          </a:solidFill>
          <a:ln w="38100">
            <a:solidFill>
              <a:schemeClr val="tx1"/>
            </a:solidFill>
          </a:ln>
          <a:effectLst>
            <a:outerShdw blurRad="50800" dist="38100" dir="2700000" algn="tl" rotWithShape="0">
              <a:prstClr val="black">
                <a:alpha val="40000"/>
              </a:prstClr>
            </a:outerShdw>
          </a:effectLst>
        </p:spPr>
        <p:txBody>
          <a:bodyPr wrap="square" rtlCol="0">
            <a:spAutoFit/>
          </a:bodyPr>
          <a:lstStyle/>
          <a:p>
            <a:pPr algn="ctr"/>
            <a:endParaRPr lang="en-US" sz="2000" b="1" dirty="0">
              <a:solidFill>
                <a:schemeClr val="tx1"/>
              </a:solidFill>
            </a:endParaRPr>
          </a:p>
          <a:p>
            <a:pPr algn="ctr"/>
            <a:r>
              <a:rPr lang="en-US" sz="2000" b="1" dirty="0">
                <a:solidFill>
                  <a:schemeClr val="tx1"/>
                </a:solidFill>
              </a:rPr>
              <a:t>FEBRUARY 2024:</a:t>
            </a:r>
            <a:endParaRPr lang="en-US" sz="2000" b="1" i="0" dirty="0">
              <a:solidFill>
                <a:srgbClr val="000000"/>
              </a:solidFill>
              <a:effectLst/>
              <a:cs typeface="Arial" panose="020B0604020202020204" pitchFamily="34" charset="0"/>
            </a:endParaRPr>
          </a:p>
          <a:p>
            <a:pPr algn="ctr"/>
            <a:r>
              <a:rPr lang="en-US" sz="2000" b="1" i="0" dirty="0">
                <a:solidFill>
                  <a:srgbClr val="000000"/>
                </a:solidFill>
                <a:effectLst/>
                <a:cs typeface="Arial" panose="020B0604020202020204" pitchFamily="34" charset="0"/>
              </a:rPr>
              <a:t>European Union climate and weather monitoring service</a:t>
            </a:r>
          </a:p>
          <a:p>
            <a:pPr algn="ctr"/>
            <a:endParaRPr lang="en-US" sz="2000" dirty="0">
              <a:solidFill>
                <a:schemeClr val="tx1"/>
              </a:solidFill>
            </a:endParaRPr>
          </a:p>
          <a:p>
            <a:r>
              <a:rPr lang="en-US" sz="2000" b="0" i="0" dirty="0">
                <a:solidFill>
                  <a:srgbClr val="000000"/>
                </a:solidFill>
                <a:effectLst/>
                <a:cs typeface="Arial" panose="020B0604020202020204" pitchFamily="34" charset="0"/>
              </a:rPr>
              <a:t>“</a:t>
            </a:r>
            <a:r>
              <a:rPr lang="en-US" sz="2000" b="1" i="0" dirty="0">
                <a:solidFill>
                  <a:srgbClr val="000000"/>
                </a:solidFill>
                <a:effectLst/>
                <a:cs typeface="Arial" panose="020B0604020202020204" pitchFamily="34" charset="0"/>
              </a:rPr>
              <a:t>Global warming surpassed 1.5 degrees Celsius over the past 12 months [Jan 2023 – Jan 2024] for the first time on record, new data shows, </a:t>
            </a:r>
            <a:r>
              <a:rPr lang="en-US" sz="2000" b="1" i="0" dirty="0">
                <a:solidFill>
                  <a:schemeClr val="tx1"/>
                </a:solidFill>
                <a:effectLst/>
                <a:cs typeface="Arial" panose="020B0604020202020204" pitchFamily="34" charset="0"/>
              </a:rPr>
              <a:t>breaching a critical threshold </a:t>
            </a:r>
            <a:r>
              <a:rPr lang="en-US" sz="2000" b="1" i="0" dirty="0">
                <a:solidFill>
                  <a:srgbClr val="000000"/>
                </a:solidFill>
                <a:effectLst/>
                <a:cs typeface="Arial" panose="020B0604020202020204" pitchFamily="34" charset="0"/>
              </a:rPr>
              <a:t>that, if it continues, will push the limits of life on Earth to adapt</a:t>
            </a:r>
            <a:r>
              <a:rPr lang="en-US" sz="2000" b="0" i="0" dirty="0">
                <a:solidFill>
                  <a:srgbClr val="000000"/>
                </a:solidFill>
                <a:effectLst/>
                <a:cs typeface="Arial" panose="020B0604020202020204" pitchFamily="34" charset="0"/>
              </a:rPr>
              <a:t>.”</a:t>
            </a:r>
          </a:p>
          <a:p>
            <a:endParaRPr lang="en-US" sz="2000" dirty="0">
              <a:solidFill>
                <a:srgbClr val="000000"/>
              </a:solidFill>
              <a:cs typeface="Arial" panose="020B0604020202020204" pitchFamily="34" charset="0"/>
            </a:endParaRPr>
          </a:p>
          <a:p>
            <a:r>
              <a:rPr lang="en-US" sz="2000" b="0" i="0" dirty="0">
                <a:solidFill>
                  <a:srgbClr val="000000"/>
                </a:solidFill>
                <a:effectLst/>
                <a:cs typeface="Arial" panose="020B0604020202020204" pitchFamily="34" charset="0"/>
              </a:rPr>
              <a:t>“The past year was 1.52 degrees hotter on average than temperatures before industrialization, according to data from Copernicus, the European Union’s climate and weather monitoring service. That 12-month average was boosted by the hottest January on record [2024], which was 1.66 degrees warmer than the average January temperature in pre-industrial times.”</a:t>
            </a:r>
          </a:p>
          <a:p>
            <a:pPr algn="ctr"/>
            <a:endParaRPr lang="en-US" dirty="0">
              <a:solidFill>
                <a:srgbClr val="000000"/>
              </a:solidFill>
              <a:latin typeface="cnn_sans_display"/>
            </a:endParaRPr>
          </a:p>
          <a:p>
            <a:pPr algn="ctr"/>
            <a:endParaRPr lang="en-US" dirty="0">
              <a:solidFill>
                <a:schemeClr val="tx1"/>
              </a:solidFill>
            </a:endParaRPr>
          </a:p>
          <a:p>
            <a:pPr algn="ctr"/>
            <a:r>
              <a:rPr lang="en-US" sz="1400" dirty="0">
                <a:solidFill>
                  <a:schemeClr val="tx1"/>
                </a:solidFill>
              </a:rPr>
              <a:t>(https://</a:t>
            </a:r>
            <a:r>
              <a:rPr lang="en-US" sz="1400" dirty="0" err="1">
                <a:solidFill>
                  <a:schemeClr val="tx1"/>
                </a:solidFill>
              </a:rPr>
              <a:t>www.cnn.com</a:t>
            </a:r>
            <a:r>
              <a:rPr lang="en-US" sz="1400" dirty="0">
                <a:solidFill>
                  <a:schemeClr val="tx1"/>
                </a:solidFill>
              </a:rPr>
              <a:t>/2024/02/08/climate/global-warming-limit-climate-</a:t>
            </a:r>
            <a:r>
              <a:rPr lang="en-US" sz="1400" dirty="0" err="1">
                <a:solidFill>
                  <a:schemeClr val="tx1"/>
                </a:solidFill>
              </a:rPr>
              <a:t>intl</a:t>
            </a:r>
            <a:r>
              <a:rPr lang="en-US" sz="1400" dirty="0">
                <a:solidFill>
                  <a:schemeClr val="tx1"/>
                </a:solidFill>
              </a:rPr>
              <a:t>/</a:t>
            </a:r>
            <a:r>
              <a:rPr lang="en-US" sz="1400" dirty="0" err="1">
                <a:solidFill>
                  <a:schemeClr val="tx1"/>
                </a:solidFill>
              </a:rPr>
              <a:t>index.html</a:t>
            </a:r>
            <a:r>
              <a:rPr lang="en-US" sz="1400" dirty="0">
                <a:solidFill>
                  <a:schemeClr val="tx1"/>
                </a:solidFill>
              </a:rPr>
              <a:t>)</a:t>
            </a:r>
          </a:p>
          <a:p>
            <a:pPr algn="ctr"/>
            <a:endParaRPr lang="en-US" dirty="0">
              <a:solidFill>
                <a:schemeClr val="tx1"/>
              </a:solidFill>
            </a:endParaRPr>
          </a:p>
        </p:txBody>
      </p:sp>
    </p:spTree>
    <p:extLst>
      <p:ext uri="{BB962C8B-B14F-4D97-AF65-F5344CB8AC3E}">
        <p14:creationId xmlns:p14="http://schemas.microsoft.com/office/powerpoint/2010/main" val="3027908388"/>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CAC6D6-F18D-3BD3-BC8C-CF5CAAB9943D}"/>
            </a:ext>
          </a:extLst>
        </p:cNvPr>
        <p:cNvGrpSpPr/>
        <p:nvPr/>
      </p:nvGrpSpPr>
      <p:grpSpPr>
        <a:xfrm>
          <a:off x="0" y="0"/>
          <a:ext cx="0" cy="0"/>
          <a:chOff x="0" y="0"/>
          <a:chExt cx="0" cy="0"/>
        </a:xfrm>
      </p:grpSpPr>
      <p:pic>
        <p:nvPicPr>
          <p:cNvPr id="5" name="Picture 4" descr="A screen shot of a graph&#10;&#10;AI-generated content may be incorrect.">
            <a:extLst>
              <a:ext uri="{FF2B5EF4-FFF2-40B4-BE49-F238E27FC236}">
                <a16:creationId xmlns:a16="http://schemas.microsoft.com/office/drawing/2014/main" id="{486509CD-37B7-C516-1B64-BBF229512E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1581" y="282940"/>
            <a:ext cx="5715000" cy="5715000"/>
          </a:xfrm>
          <a:prstGeom prst="rect">
            <a:avLst/>
          </a:prstGeom>
          <a:ln w="19050">
            <a:solidFill>
              <a:schemeClr val="bg1"/>
            </a:solidFill>
          </a:ln>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6581F75D-F885-25BA-0A67-5925177403EA}"/>
              </a:ext>
            </a:extLst>
          </p:cNvPr>
          <p:cNvSpPr txBox="1"/>
          <p:nvPr/>
        </p:nvSpPr>
        <p:spPr>
          <a:xfrm>
            <a:off x="381000" y="6172200"/>
            <a:ext cx="3258969" cy="307777"/>
          </a:xfrm>
          <a:prstGeom prst="rect">
            <a:avLst/>
          </a:prstGeom>
          <a:noFill/>
        </p:spPr>
        <p:txBody>
          <a:bodyPr wrap="none" rtlCol="0">
            <a:spAutoFit/>
          </a:bodyPr>
          <a:lstStyle/>
          <a:p>
            <a:r>
              <a:rPr lang="en-US" sz="1400" dirty="0"/>
              <a:t>(https://</a:t>
            </a:r>
            <a:r>
              <a:rPr lang="en-US" sz="1400" dirty="0" err="1"/>
              <a:t>www.climate.gov</a:t>
            </a:r>
            <a:r>
              <a:rPr lang="en-US" sz="1400" dirty="0"/>
              <a:t>/media/16728)</a:t>
            </a:r>
          </a:p>
        </p:txBody>
      </p:sp>
      <p:sp>
        <p:nvSpPr>
          <p:cNvPr id="7" name="TextBox 6">
            <a:extLst>
              <a:ext uri="{FF2B5EF4-FFF2-40B4-BE49-F238E27FC236}">
                <a16:creationId xmlns:a16="http://schemas.microsoft.com/office/drawing/2014/main" id="{4B8CA363-4495-48CC-B62E-A73B355A16D3}"/>
              </a:ext>
            </a:extLst>
          </p:cNvPr>
          <p:cNvSpPr txBox="1"/>
          <p:nvPr/>
        </p:nvSpPr>
        <p:spPr>
          <a:xfrm>
            <a:off x="497419" y="533400"/>
            <a:ext cx="1646605" cy="646331"/>
          </a:xfrm>
          <a:prstGeom prst="rect">
            <a:avLst/>
          </a:prstGeom>
          <a:solidFill>
            <a:srgbClr val="FFFF00"/>
          </a:solidFill>
        </p:spPr>
        <p:txBody>
          <a:bodyPr wrap="none" rtlCol="0">
            <a:spAutoFit/>
          </a:bodyPr>
          <a:lstStyle/>
          <a:p>
            <a:r>
              <a:rPr lang="en-US" sz="3600" b="1" i="1" dirty="0">
                <a:solidFill>
                  <a:schemeClr val="tx1"/>
                </a:solidFill>
              </a:rPr>
              <a:t>AND…</a:t>
            </a:r>
          </a:p>
        </p:txBody>
      </p:sp>
    </p:spTree>
    <p:extLst>
      <p:ext uri="{BB962C8B-B14F-4D97-AF65-F5344CB8AC3E}">
        <p14:creationId xmlns:p14="http://schemas.microsoft.com/office/powerpoint/2010/main" val="1899012525"/>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CF0D22-9193-997A-FD09-407698B8D61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832E2B0-338B-5F82-D61D-479F60EDF5F8}"/>
              </a:ext>
            </a:extLst>
          </p:cNvPr>
          <p:cNvSpPr txBox="1"/>
          <p:nvPr/>
        </p:nvSpPr>
        <p:spPr>
          <a:xfrm>
            <a:off x="381000" y="6172200"/>
            <a:ext cx="3258969" cy="307777"/>
          </a:xfrm>
          <a:prstGeom prst="rect">
            <a:avLst/>
          </a:prstGeom>
          <a:noFill/>
        </p:spPr>
        <p:txBody>
          <a:bodyPr wrap="none" rtlCol="0">
            <a:spAutoFit/>
          </a:bodyPr>
          <a:lstStyle/>
          <a:p>
            <a:r>
              <a:rPr lang="en-US" sz="1400" dirty="0"/>
              <a:t>(https://</a:t>
            </a:r>
            <a:r>
              <a:rPr lang="en-US" sz="1400" dirty="0" err="1"/>
              <a:t>www.climate.gov</a:t>
            </a:r>
            <a:r>
              <a:rPr lang="en-US" sz="1400" dirty="0"/>
              <a:t>/media/16728)</a:t>
            </a:r>
          </a:p>
        </p:txBody>
      </p:sp>
      <p:pic>
        <p:nvPicPr>
          <p:cNvPr id="5" name="Picture 4" descr="A screen shot of a graph&#10;&#10;AI-generated content may be incorrect.">
            <a:extLst>
              <a:ext uri="{FF2B5EF4-FFF2-40B4-BE49-F238E27FC236}">
                <a16:creationId xmlns:a16="http://schemas.microsoft.com/office/drawing/2014/main" id="{5C3CB28F-C14A-6442-A8EA-08D41C39C7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1581" y="282940"/>
            <a:ext cx="5715000" cy="5715000"/>
          </a:xfrm>
          <a:prstGeom prst="rect">
            <a:avLst/>
          </a:prstGeom>
          <a:ln w="19050">
            <a:solidFill>
              <a:schemeClr val="bg1"/>
            </a:solidFill>
          </a:ln>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25E39399-7CEA-F940-ED39-645EB9352220}"/>
              </a:ext>
            </a:extLst>
          </p:cNvPr>
          <p:cNvSpPr txBox="1"/>
          <p:nvPr/>
        </p:nvSpPr>
        <p:spPr>
          <a:xfrm>
            <a:off x="497419" y="533400"/>
            <a:ext cx="1646605" cy="646331"/>
          </a:xfrm>
          <a:prstGeom prst="rect">
            <a:avLst/>
          </a:prstGeom>
          <a:solidFill>
            <a:srgbClr val="FFFF00"/>
          </a:solidFill>
        </p:spPr>
        <p:txBody>
          <a:bodyPr wrap="none" rtlCol="0">
            <a:spAutoFit/>
          </a:bodyPr>
          <a:lstStyle/>
          <a:p>
            <a:r>
              <a:rPr lang="en-US" sz="3600" b="1" i="1" dirty="0">
                <a:solidFill>
                  <a:schemeClr val="tx1"/>
                </a:solidFill>
              </a:rPr>
              <a:t>AND…</a:t>
            </a:r>
          </a:p>
        </p:txBody>
      </p:sp>
      <p:sp>
        <p:nvSpPr>
          <p:cNvPr id="2" name="TextBox 1">
            <a:extLst>
              <a:ext uri="{FF2B5EF4-FFF2-40B4-BE49-F238E27FC236}">
                <a16:creationId xmlns:a16="http://schemas.microsoft.com/office/drawing/2014/main" id="{5DB4B051-DBD9-46A9-96E6-DA487CCF271D}"/>
              </a:ext>
            </a:extLst>
          </p:cNvPr>
          <p:cNvSpPr txBox="1"/>
          <p:nvPr/>
        </p:nvSpPr>
        <p:spPr>
          <a:xfrm>
            <a:off x="563539" y="397487"/>
            <a:ext cx="8016922" cy="5886227"/>
          </a:xfrm>
          <a:prstGeom prst="rect">
            <a:avLst/>
          </a:prstGeom>
          <a:solidFill>
            <a:srgbClr val="FFFF00">
              <a:alpha val="95000"/>
            </a:srgbClr>
          </a:solidFill>
          <a:ln w="38100">
            <a:solidFill>
              <a:schemeClr val="tx1"/>
            </a:solidFill>
          </a:ln>
          <a:effectLst>
            <a:outerShdw blurRad="50800" dist="38100" dir="2700000" algn="tl" rotWithShape="0">
              <a:prstClr val="black">
                <a:alpha val="40000"/>
              </a:prstClr>
            </a:outerShdw>
          </a:effectLst>
        </p:spPr>
        <p:txBody>
          <a:bodyPr wrap="square" rtlCol="0">
            <a:spAutoFit/>
          </a:bodyPr>
          <a:lstStyle/>
          <a:p>
            <a:pPr algn="ctr"/>
            <a:endParaRPr lang="en-US" sz="2000" b="1" dirty="0">
              <a:solidFill>
                <a:schemeClr val="tx1"/>
              </a:solidFill>
            </a:endParaRPr>
          </a:p>
          <a:p>
            <a:pPr algn="ctr"/>
            <a:r>
              <a:rPr lang="en-US" sz="2000" b="1" dirty="0">
                <a:solidFill>
                  <a:schemeClr val="tx1"/>
                </a:solidFill>
              </a:rPr>
              <a:t>JANUARY 2025:</a:t>
            </a:r>
            <a:endParaRPr lang="en-US" sz="2000" dirty="0">
              <a:solidFill>
                <a:schemeClr val="tx1"/>
              </a:solidFill>
            </a:endParaRPr>
          </a:p>
          <a:p>
            <a:pPr algn="ctr"/>
            <a:r>
              <a:rPr lang="en-US" sz="2000" b="1" i="0" dirty="0">
                <a:solidFill>
                  <a:srgbClr val="040824"/>
                </a:solidFill>
                <a:effectLst/>
                <a:cs typeface="Arial" panose="020B0604020202020204" pitchFamily="34" charset="0"/>
              </a:rPr>
              <a:t>Earth recorded its hottest year ever in 2024</a:t>
            </a:r>
            <a:r>
              <a:rPr lang="en-US" sz="2000" b="0" i="0" dirty="0">
                <a:solidFill>
                  <a:srgbClr val="040824"/>
                </a:solidFill>
                <a:effectLst/>
                <a:cs typeface="Arial" panose="020B0604020202020204" pitchFamily="34" charset="0"/>
              </a:rPr>
              <a:t>.</a:t>
            </a:r>
          </a:p>
          <a:p>
            <a:pPr algn="ctr"/>
            <a:endParaRPr lang="en-US" sz="2000" dirty="0">
              <a:solidFill>
                <a:srgbClr val="040824"/>
              </a:solidFill>
              <a:cs typeface="Arial" panose="020B0604020202020204" pitchFamily="34" charset="0"/>
            </a:endParaRPr>
          </a:p>
          <a:p>
            <a:pPr algn="l" fontAlgn="base">
              <a:spcAft>
                <a:spcPts val="1500"/>
              </a:spcAft>
              <a:buNone/>
            </a:pPr>
            <a:r>
              <a:rPr lang="en-US" sz="2000" dirty="0">
                <a:solidFill>
                  <a:srgbClr val="040824"/>
                </a:solidFill>
                <a:cs typeface="Arial" panose="020B0604020202020204" pitchFamily="34" charset="0"/>
              </a:rPr>
              <a:t>According to NOAA, 2024 “</a:t>
            </a:r>
            <a:r>
              <a:rPr lang="en-US" sz="2000" b="1" i="0" dirty="0">
                <a:solidFill>
                  <a:srgbClr val="040824"/>
                </a:solidFill>
                <a:effectLst/>
                <a:cs typeface="Arial" panose="020B0604020202020204" pitchFamily="34" charset="0"/>
              </a:rPr>
              <a:t>was not only the hottest in recordkeeping that goes back to 1850, but likely the hottest for the planet in 125,000 years</a:t>
            </a:r>
            <a:r>
              <a:rPr lang="en-US" sz="2000" b="0" i="0" dirty="0">
                <a:solidFill>
                  <a:srgbClr val="040824"/>
                </a:solidFill>
                <a:effectLst/>
                <a:cs typeface="Arial" panose="020B0604020202020204" pitchFamily="34" charset="0"/>
              </a:rPr>
              <a:t>.”  “There’s nothing to indicate that it won’t continue,” NOAA monitoring chief Russ Vose said Friday. </a:t>
            </a:r>
          </a:p>
          <a:p>
            <a:r>
              <a:rPr lang="en-US" sz="2000" b="0" i="0" dirty="0">
                <a:solidFill>
                  <a:srgbClr val="040824"/>
                </a:solidFill>
                <a:effectLst/>
                <a:cs typeface="Arial" panose="020B0604020202020204" pitchFamily="34" charset="0"/>
              </a:rPr>
              <a:t>Last year’s global average temperature easily passed 2023’s record heat and kept going. It surpassed the long-term warming limit of 1.5 degrees Celsius (2.7 degrees Fahrenheit ) since the late 1800s that was called for by the 2015 Paris climate pact, according to the European Commission’s Copernicus Climate Service, the United Kingdom’s Meteorology Office, Japan’s weather agency and the private Berkeley Earth team.</a:t>
            </a:r>
          </a:p>
          <a:p>
            <a:endParaRPr lang="en-US" sz="2000" b="0" i="0" dirty="0">
              <a:solidFill>
                <a:srgbClr val="040824"/>
              </a:solidFill>
              <a:effectLst/>
              <a:cs typeface="Arial" panose="020B0604020202020204" pitchFamily="34" charset="0"/>
            </a:endParaRPr>
          </a:p>
          <a:p>
            <a:pPr algn="ctr"/>
            <a:r>
              <a:rPr lang="en-US" sz="1400" dirty="0">
                <a:solidFill>
                  <a:srgbClr val="040824"/>
                </a:solidFill>
                <a:cs typeface="Arial" panose="020B0604020202020204" pitchFamily="34" charset="0"/>
              </a:rPr>
              <a:t>(https://</a:t>
            </a:r>
            <a:r>
              <a:rPr lang="en-US" sz="1400" dirty="0" err="1">
                <a:solidFill>
                  <a:srgbClr val="040824"/>
                </a:solidFill>
                <a:cs typeface="Arial" panose="020B0604020202020204" pitchFamily="34" charset="0"/>
              </a:rPr>
              <a:t>www.pbs.org</a:t>
            </a:r>
            <a:r>
              <a:rPr lang="en-US" sz="1400" dirty="0">
                <a:solidFill>
                  <a:srgbClr val="040824"/>
                </a:solidFill>
                <a:cs typeface="Arial" panose="020B0604020202020204" pitchFamily="34" charset="0"/>
              </a:rPr>
              <a:t>/</a:t>
            </a:r>
            <a:r>
              <a:rPr lang="en-US" sz="1400" dirty="0" err="1">
                <a:solidFill>
                  <a:srgbClr val="040824"/>
                </a:solidFill>
                <a:cs typeface="Arial" panose="020B0604020202020204" pitchFamily="34" charset="0"/>
              </a:rPr>
              <a:t>newshour</a:t>
            </a:r>
            <a:r>
              <a:rPr lang="en-US" sz="1400" dirty="0">
                <a:solidFill>
                  <a:srgbClr val="040824"/>
                </a:solidFill>
                <a:cs typeface="Arial" panose="020B0604020202020204" pitchFamily="34" charset="0"/>
              </a:rPr>
              <a:t>/politics/watch-live-nasa-and-noaa-hold-news-briefing-after-records-show-2024-was-hottest-year-ever)</a:t>
            </a:r>
          </a:p>
          <a:p>
            <a:pPr algn="ctr"/>
            <a:endParaRPr lang="en-US" sz="1600" dirty="0">
              <a:solidFill>
                <a:srgbClr val="040824"/>
              </a:solidFill>
              <a:cs typeface="Arial" panose="020B0604020202020204" pitchFamily="34" charset="0"/>
            </a:endParaRPr>
          </a:p>
        </p:txBody>
      </p:sp>
    </p:spTree>
    <p:extLst>
      <p:ext uri="{BB962C8B-B14F-4D97-AF65-F5344CB8AC3E}">
        <p14:creationId xmlns:p14="http://schemas.microsoft.com/office/powerpoint/2010/main" val="1172498757"/>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228600"/>
            <a:ext cx="8153400" cy="5204162"/>
          </a:xfrm>
          <a:prstGeom prst="rect">
            <a:avLst/>
          </a:prstGeom>
        </p:spPr>
      </p:pic>
      <p:sp>
        <p:nvSpPr>
          <p:cNvPr id="4" name="Right Arrow 3"/>
          <p:cNvSpPr/>
          <p:nvPr/>
        </p:nvSpPr>
        <p:spPr bwMode="auto">
          <a:xfrm>
            <a:off x="4114800" y="2830681"/>
            <a:ext cx="1371600" cy="762000"/>
          </a:xfrm>
          <a:prstGeom prst="rightArrow">
            <a:avLst/>
          </a:prstGeom>
          <a:solidFill>
            <a:srgbClr val="FFFF00">
              <a:alpha val="95000"/>
            </a:srgbClr>
          </a:solidFill>
          <a:ln w="381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bg1"/>
              </a:solidFill>
              <a:effectLst/>
              <a:latin typeface="Arial" charset="0"/>
            </a:endParaRPr>
          </a:p>
        </p:txBody>
      </p:sp>
      <p:sp>
        <p:nvSpPr>
          <p:cNvPr id="5" name="TextBox 4"/>
          <p:cNvSpPr txBox="1"/>
          <p:nvPr/>
        </p:nvSpPr>
        <p:spPr>
          <a:xfrm>
            <a:off x="2743200" y="2796182"/>
            <a:ext cx="1404359" cy="830997"/>
          </a:xfrm>
          <a:prstGeom prst="rect">
            <a:avLst/>
          </a:prstGeom>
          <a:solidFill>
            <a:srgbClr val="FFFF00">
              <a:alpha val="95000"/>
            </a:srgbClr>
          </a:solidFill>
          <a:ln w="38100">
            <a:solidFill>
              <a:schemeClr val="tx1"/>
            </a:solidFill>
          </a:ln>
          <a:effectLst>
            <a:outerShdw blurRad="50800" dist="38100" dir="2700000" algn="tl" rotWithShape="0">
              <a:prstClr val="black">
                <a:alpha val="40000"/>
              </a:prstClr>
            </a:outerShdw>
          </a:effectLst>
        </p:spPr>
        <p:txBody>
          <a:bodyPr wrap="none" rtlCol="0">
            <a:spAutoFit/>
          </a:bodyPr>
          <a:lstStyle/>
          <a:p>
            <a:pPr algn="ctr"/>
            <a:r>
              <a:rPr lang="en-US" sz="2400" b="1" dirty="0">
                <a:solidFill>
                  <a:schemeClr val="tx1"/>
                </a:solidFill>
              </a:rPr>
              <a:t>WE ARE</a:t>
            </a:r>
          </a:p>
          <a:p>
            <a:pPr algn="ctr"/>
            <a:r>
              <a:rPr lang="en-US" sz="2400" b="1" dirty="0">
                <a:solidFill>
                  <a:schemeClr val="tx1"/>
                </a:solidFill>
              </a:rPr>
              <a:t>HERE</a:t>
            </a:r>
          </a:p>
        </p:txBody>
      </p:sp>
      <p:sp>
        <p:nvSpPr>
          <p:cNvPr id="6" name="TextBox 5">
            <a:extLst>
              <a:ext uri="{FF2B5EF4-FFF2-40B4-BE49-F238E27FC236}">
                <a16:creationId xmlns:a16="http://schemas.microsoft.com/office/drawing/2014/main" id="{EE7D6C7E-8B19-E7A0-7BE9-24B8F69C4542}"/>
              </a:ext>
            </a:extLst>
          </p:cNvPr>
          <p:cNvSpPr txBox="1"/>
          <p:nvPr/>
        </p:nvSpPr>
        <p:spPr>
          <a:xfrm>
            <a:off x="571500" y="5715000"/>
            <a:ext cx="8001000" cy="954107"/>
          </a:xfrm>
          <a:prstGeom prst="rect">
            <a:avLst/>
          </a:prstGeom>
          <a:noFill/>
        </p:spPr>
        <p:txBody>
          <a:bodyPr wrap="square" rtlCol="0">
            <a:spAutoFit/>
          </a:bodyPr>
          <a:lstStyle/>
          <a:p>
            <a:r>
              <a:rPr lang="en-US" sz="1400" dirty="0"/>
              <a:t>Steffen, W., J. </a:t>
            </a:r>
            <a:r>
              <a:rPr lang="en-US" sz="1400" dirty="0" err="1"/>
              <a:t>Rockström</a:t>
            </a:r>
            <a:r>
              <a:rPr lang="en-US" sz="1400" dirty="0"/>
              <a:t>, K. Richardson, T. </a:t>
            </a:r>
            <a:r>
              <a:rPr lang="en-US" sz="1400" dirty="0" err="1"/>
              <a:t>Lenton</a:t>
            </a:r>
            <a:r>
              <a:rPr lang="en-US" sz="1400" dirty="0"/>
              <a:t>, C. </a:t>
            </a:r>
            <a:r>
              <a:rPr lang="en-US" sz="1400" dirty="0" err="1"/>
              <a:t>Folke</a:t>
            </a:r>
            <a:r>
              <a:rPr lang="en-US" sz="1400" dirty="0"/>
              <a:t>, D. </a:t>
            </a:r>
            <a:r>
              <a:rPr lang="en-US" sz="1400" dirty="0" err="1"/>
              <a:t>Liverman</a:t>
            </a:r>
            <a:r>
              <a:rPr lang="en-US" sz="1400" dirty="0"/>
              <a:t>, C. </a:t>
            </a:r>
            <a:r>
              <a:rPr lang="en-US" sz="1400" dirty="0" err="1"/>
              <a:t>Summerhayes</a:t>
            </a:r>
            <a:r>
              <a:rPr lang="en-US" sz="1400" dirty="0"/>
              <a:t>, A. </a:t>
            </a:r>
            <a:r>
              <a:rPr lang="en-US" sz="1400" dirty="0" err="1"/>
              <a:t>Barnosky</a:t>
            </a:r>
            <a:r>
              <a:rPr lang="en-US" sz="1400" dirty="0"/>
              <a:t>, S. Cornell, M. Crucifix, J. </a:t>
            </a:r>
            <a:r>
              <a:rPr lang="en-US" sz="1400" dirty="0" err="1"/>
              <a:t>Donges</a:t>
            </a:r>
            <a:r>
              <a:rPr lang="en-US" sz="1400" dirty="0"/>
              <a:t>, I. </a:t>
            </a:r>
            <a:r>
              <a:rPr lang="en-US" sz="1400" dirty="0" err="1"/>
              <a:t>Fetzer</a:t>
            </a:r>
            <a:r>
              <a:rPr lang="en-US" sz="1400" dirty="0"/>
              <a:t>, S. Lade, M. </a:t>
            </a:r>
            <a:r>
              <a:rPr lang="en-US" sz="1400" dirty="0" err="1"/>
              <a:t>Scheffer</a:t>
            </a:r>
            <a:r>
              <a:rPr lang="en-US" sz="1400" dirty="0"/>
              <a:t>, R. </a:t>
            </a:r>
            <a:r>
              <a:rPr lang="en-US" sz="1400" dirty="0" err="1"/>
              <a:t>Winkelmann</a:t>
            </a:r>
            <a:r>
              <a:rPr lang="en-US" sz="1400" dirty="0"/>
              <a:t>, and H. </a:t>
            </a:r>
            <a:r>
              <a:rPr lang="en-US" sz="1400" dirty="0" err="1"/>
              <a:t>Schellnhuber</a:t>
            </a:r>
            <a:r>
              <a:rPr lang="en-US" sz="1400" dirty="0"/>
              <a:t>, 2018:  Trajectories of the Earth System in the Anthropocene, </a:t>
            </a:r>
            <a:r>
              <a:rPr lang="en-US" sz="1400" i="1" dirty="0"/>
              <a:t>Proceedings of the National Academy of Sciences</a:t>
            </a:r>
            <a:r>
              <a:rPr lang="en-US" sz="1400" dirty="0"/>
              <a:t>, </a:t>
            </a:r>
            <a:r>
              <a:rPr lang="en-US" sz="1400" b="1" dirty="0"/>
              <a:t>115</a:t>
            </a:r>
            <a:r>
              <a:rPr lang="en-US" sz="1400" dirty="0"/>
              <a:t> (33), 8252–8259, doi:10.1073/pnas.1810141115</a:t>
            </a:r>
          </a:p>
        </p:txBody>
      </p:sp>
    </p:spTree>
    <p:extLst>
      <p:ext uri="{BB962C8B-B14F-4D97-AF65-F5344CB8AC3E}">
        <p14:creationId xmlns:p14="http://schemas.microsoft.com/office/powerpoint/2010/main" val="164548551"/>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6" name="Picture 3" descr="panel-of-hands_wid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81000"/>
            <a:ext cx="828675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bwMode="auto">
          <a:xfrm>
            <a:off x="762000" y="457200"/>
            <a:ext cx="7772400" cy="1470025"/>
          </a:xfrm>
          <a:prstGeom prst="rect">
            <a:avLst/>
          </a:prstGeom>
          <a:solidFill>
            <a:schemeClr val="tx1">
              <a:alpha val="25000"/>
            </a:schemeClr>
          </a:solidFill>
          <a:ln w="19050">
            <a:solidFill>
              <a:schemeClr val="bg1"/>
            </a:solidFill>
            <a:miter lim="800000"/>
            <a:headEnd/>
            <a:tailEnd/>
          </a:ln>
          <a:effectLst>
            <a:outerShdw blurRad="50800" dist="38100" dir="2700000" algn="tl" rotWithShape="0">
              <a:prstClr val="black">
                <a:alpha val="25000"/>
              </a:prstClr>
            </a:outerShdw>
          </a:effectLst>
        </p:spPr>
        <p:txBody>
          <a:bodyPr anchor="ctr"/>
          <a:lstStyle/>
          <a:p>
            <a:pPr algn="ctr" eaLnBrk="1" hangingPunct="1">
              <a:defRPr/>
            </a:pPr>
            <a:r>
              <a:rPr lang="en-US" sz="4000" b="1" kern="0" dirty="0">
                <a:latin typeface="Book Antiqua" pitchFamily="18" charset="0"/>
                <a:ea typeface="+mj-ea"/>
                <a:cs typeface="+mj-cs"/>
              </a:rPr>
              <a:t>Why does it matter?</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0" name="Picture 1" descr="766px-Voyage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600" y="0"/>
            <a:ext cx="7051675" cy="551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1" name="Text Box 5"/>
          <p:cNvSpPr txBox="1">
            <a:spLocks noChangeArrowheads="1"/>
          </p:cNvSpPr>
          <p:nvPr/>
        </p:nvSpPr>
        <p:spPr bwMode="auto">
          <a:xfrm>
            <a:off x="304800" y="5562600"/>
            <a:ext cx="8534400" cy="1200150"/>
          </a:xfrm>
          <a:prstGeom prst="rect">
            <a:avLst/>
          </a:prstGeom>
          <a:solidFill>
            <a:schemeClr val="tx1"/>
          </a:solidFill>
          <a:ln w="63500">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b="1" i="1"/>
          </a:p>
          <a:p>
            <a:pPr algn="ctr" eaLnBrk="1" hangingPunct="1">
              <a:spcBef>
                <a:spcPct val="0"/>
              </a:spcBef>
              <a:buFontTx/>
              <a:buNone/>
            </a:pPr>
            <a:r>
              <a:rPr lang="en-US" altLang="en-US" sz="1800" b="1" i="1">
                <a:solidFill>
                  <a:srgbClr val="FFFF00"/>
                </a:solidFill>
              </a:rPr>
              <a:t>VOYAGER 1</a:t>
            </a:r>
          </a:p>
          <a:p>
            <a:pPr algn="ctr" eaLnBrk="1" hangingPunct="1">
              <a:spcBef>
                <a:spcPct val="0"/>
              </a:spcBef>
              <a:buFontTx/>
              <a:buNone/>
            </a:pPr>
            <a:r>
              <a:rPr lang="en-US" altLang="en-US" sz="1800" b="1" i="1">
                <a:solidFill>
                  <a:srgbClr val="FFFF00"/>
                </a:solidFill>
              </a:rPr>
              <a:t>Launched in 1977</a:t>
            </a:r>
            <a:endParaRPr lang="en-US" altLang="en-US" sz="1800" b="1">
              <a:solidFill>
                <a:srgbClr val="FFFF00"/>
              </a:solidFill>
            </a:endParaRPr>
          </a:p>
          <a:p>
            <a:pPr algn="ctr" eaLnBrk="1" hangingPunct="1">
              <a:spcBef>
                <a:spcPct val="0"/>
              </a:spcBef>
              <a:buFontTx/>
              <a:buNone/>
            </a:pPr>
            <a:endParaRPr lang="en-US" altLang="en-US" sz="1800" b="1"/>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4" name="Picture 3" descr="Titan_3E_with_Voyager_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49425" y="0"/>
            <a:ext cx="56451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3" descr="Milankovitch_Variat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133600"/>
            <a:ext cx="5867400" cy="444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 Box 4"/>
          <p:cNvSpPr txBox="1">
            <a:spLocks noChangeArrowheads="1"/>
          </p:cNvSpPr>
          <p:nvPr/>
        </p:nvSpPr>
        <p:spPr bwMode="auto">
          <a:xfrm>
            <a:off x="381000" y="1219200"/>
            <a:ext cx="845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a:solidFill>
                  <a:schemeClr val="bg1"/>
                </a:solidFill>
                <a:latin typeface="Book Antiqua" panose="02040602050305030304" pitchFamily="18" charset="0"/>
              </a:rPr>
              <a:t>Variations are </a:t>
            </a:r>
            <a:r>
              <a:rPr lang="en-US" altLang="en-US" sz="2400" b="1" i="1">
                <a:solidFill>
                  <a:schemeClr val="bg1"/>
                </a:solidFill>
                <a:latin typeface="Book Antiqua" panose="02040602050305030304" pitchFamily="18" charset="0"/>
              </a:rPr>
              <a:t>not enough</a:t>
            </a:r>
            <a:r>
              <a:rPr lang="en-US" altLang="en-US" sz="2400" b="1">
                <a:solidFill>
                  <a:schemeClr val="bg1"/>
                </a:solidFill>
                <a:latin typeface="Book Antiqua" panose="02040602050305030304" pitchFamily="18" charset="0"/>
              </a:rPr>
              <a:t> to account for all observed climate variations</a:t>
            </a:r>
          </a:p>
        </p:txBody>
      </p:sp>
      <p:sp>
        <p:nvSpPr>
          <p:cNvPr id="22532" name="Line 7"/>
          <p:cNvSpPr>
            <a:spLocks noChangeShapeType="1"/>
          </p:cNvSpPr>
          <p:nvPr/>
        </p:nvSpPr>
        <p:spPr bwMode="auto">
          <a:xfrm>
            <a:off x="6324600" y="5943600"/>
            <a:ext cx="609600" cy="0"/>
          </a:xfrm>
          <a:prstGeom prst="line">
            <a:avLst/>
          </a:prstGeom>
          <a:noFill/>
          <a:ln w="762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22533" name="Line 8"/>
          <p:cNvSpPr>
            <a:spLocks noChangeShapeType="1"/>
          </p:cNvSpPr>
          <p:nvPr/>
        </p:nvSpPr>
        <p:spPr bwMode="auto">
          <a:xfrm>
            <a:off x="6324600" y="4724400"/>
            <a:ext cx="609600" cy="0"/>
          </a:xfrm>
          <a:prstGeom prst="line">
            <a:avLst/>
          </a:prstGeom>
          <a:noFill/>
          <a:ln w="762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22534" name="Text Box 9"/>
          <p:cNvSpPr txBox="1">
            <a:spLocks noChangeArrowheads="1"/>
          </p:cNvSpPr>
          <p:nvPr/>
        </p:nvSpPr>
        <p:spPr bwMode="auto">
          <a:xfrm>
            <a:off x="7010400" y="4495800"/>
            <a:ext cx="800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solidFill>
                  <a:schemeClr val="bg1"/>
                </a:solidFill>
              </a:rPr>
              <a:t>NET</a:t>
            </a:r>
          </a:p>
        </p:txBody>
      </p:sp>
      <p:sp>
        <p:nvSpPr>
          <p:cNvPr id="22535" name="Text Box 10"/>
          <p:cNvSpPr txBox="1">
            <a:spLocks noChangeArrowheads="1"/>
          </p:cNvSpPr>
          <p:nvPr/>
        </p:nvSpPr>
        <p:spPr bwMode="auto">
          <a:xfrm>
            <a:off x="7010400" y="5715000"/>
            <a:ext cx="19065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solidFill>
                  <a:schemeClr val="bg1"/>
                </a:solidFill>
              </a:rPr>
              <a:t>OBSERVED</a:t>
            </a:r>
          </a:p>
        </p:txBody>
      </p:sp>
      <p:sp>
        <p:nvSpPr>
          <p:cNvPr id="22536" name="Text Box 1027"/>
          <p:cNvSpPr txBox="1">
            <a:spLocks noChangeArrowheads="1"/>
          </p:cNvSpPr>
          <p:nvPr/>
        </p:nvSpPr>
        <p:spPr bwMode="auto">
          <a:xfrm>
            <a:off x="1676400" y="609600"/>
            <a:ext cx="6096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600" b="1">
                <a:solidFill>
                  <a:schemeClr val="bg1"/>
                </a:solidFill>
                <a:latin typeface="Book Antiqua" panose="02040602050305030304" pitchFamily="18" charset="0"/>
              </a:rPr>
              <a:t>MILANKOVITCH CYCLES</a:t>
            </a:r>
          </a:p>
        </p:txBody>
      </p:sp>
      <p:sp>
        <p:nvSpPr>
          <p:cNvPr id="22537" name="Rounded Rectangle 9"/>
          <p:cNvSpPr>
            <a:spLocks noChangeArrowheads="1"/>
          </p:cNvSpPr>
          <p:nvPr/>
        </p:nvSpPr>
        <p:spPr bwMode="auto">
          <a:xfrm>
            <a:off x="228600" y="4419600"/>
            <a:ext cx="8610600" cy="2286000"/>
          </a:xfrm>
          <a:prstGeom prst="roundRect">
            <a:avLst>
              <a:gd name="adj" fmla="val 16667"/>
            </a:avLst>
          </a:prstGeom>
          <a:noFill/>
          <a:ln w="63500" algn="ctr">
            <a:solidFill>
              <a:srgbClr val="FFFF00"/>
            </a:solidFill>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chemeClr val="bg1"/>
              </a:solidFill>
            </a:endParaRP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8" name="Picture 2" descr="800px-Voyager_1_trajectory.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52400"/>
            <a:ext cx="788035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39" name="Text Box 5"/>
          <p:cNvSpPr txBox="1">
            <a:spLocks noChangeArrowheads="1"/>
          </p:cNvSpPr>
          <p:nvPr/>
        </p:nvSpPr>
        <p:spPr bwMode="auto">
          <a:xfrm>
            <a:off x="304800" y="5562600"/>
            <a:ext cx="8534400" cy="923925"/>
          </a:xfrm>
          <a:prstGeom prst="rect">
            <a:avLst/>
          </a:prstGeom>
          <a:solidFill>
            <a:schemeClr val="tx1"/>
          </a:solidFill>
          <a:ln w="63500">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b="1" i="1"/>
          </a:p>
          <a:p>
            <a:pPr algn="ctr" eaLnBrk="1" hangingPunct="1">
              <a:spcBef>
                <a:spcPct val="0"/>
              </a:spcBef>
              <a:buFontTx/>
              <a:buNone/>
            </a:pPr>
            <a:r>
              <a:rPr lang="en-US" altLang="en-US" sz="1800" b="1" i="1">
                <a:solidFill>
                  <a:srgbClr val="FFFF00"/>
                </a:solidFill>
              </a:rPr>
              <a:t>PATH OF VOYAGER 1 THROUGH THE SOLAR SYSTEM</a:t>
            </a:r>
            <a:endParaRPr lang="en-US" altLang="en-US" sz="1800" b="1">
              <a:solidFill>
                <a:srgbClr val="FFFF00"/>
              </a:solidFill>
            </a:endParaRPr>
          </a:p>
          <a:p>
            <a:pPr algn="ctr" eaLnBrk="1" hangingPunct="1">
              <a:spcBef>
                <a:spcPct val="0"/>
              </a:spcBef>
              <a:buFontTx/>
              <a:buNone/>
            </a:pPr>
            <a:endParaRPr lang="en-US" altLang="en-US" sz="1800" b="1"/>
          </a:p>
        </p:txBody>
      </p:sp>
      <p:sp>
        <p:nvSpPr>
          <p:cNvPr id="5" name="TextBox 14"/>
          <p:cNvSpPr txBox="1">
            <a:spLocks noChangeArrowheads="1"/>
          </p:cNvSpPr>
          <p:nvPr/>
        </p:nvSpPr>
        <p:spPr bwMode="auto">
          <a:xfrm>
            <a:off x="5334000" y="533400"/>
            <a:ext cx="1676400" cy="338138"/>
          </a:xfrm>
          <a:prstGeom prst="rect">
            <a:avLst/>
          </a:prstGeom>
          <a:noFill/>
          <a:ln w="9525">
            <a:noFill/>
            <a:miter lim="800000"/>
            <a:headEnd/>
            <a:tailEnd/>
          </a:ln>
        </p:spPr>
        <p:txBody>
          <a:bodyPr>
            <a:spAutoFit/>
          </a:bodyPr>
          <a:lstStyle/>
          <a:p>
            <a:pPr algn="ctr" eaLnBrk="1" hangingPunct="1">
              <a:defRPr/>
            </a:pPr>
            <a:r>
              <a:rPr lang="en-US" sz="1600" b="1" dirty="0">
                <a:solidFill>
                  <a:srgbClr val="FFFF00"/>
                </a:solidFill>
                <a:effectLst>
                  <a:outerShdw blurRad="38100" dist="38100" dir="2700000" algn="tl">
                    <a:srgbClr val="000000">
                      <a:alpha val="43137"/>
                    </a:srgbClr>
                  </a:outerShdw>
                </a:effectLst>
                <a:latin typeface="Arial" charset="0"/>
              </a:rPr>
              <a:t>SATURN (1980)</a:t>
            </a:r>
          </a:p>
        </p:txBody>
      </p:sp>
      <p:sp>
        <p:nvSpPr>
          <p:cNvPr id="6" name="TextBox 14"/>
          <p:cNvSpPr txBox="1">
            <a:spLocks noChangeArrowheads="1"/>
          </p:cNvSpPr>
          <p:nvPr/>
        </p:nvSpPr>
        <p:spPr bwMode="auto">
          <a:xfrm>
            <a:off x="6248400" y="990600"/>
            <a:ext cx="1752600" cy="338138"/>
          </a:xfrm>
          <a:prstGeom prst="rect">
            <a:avLst/>
          </a:prstGeom>
          <a:noFill/>
          <a:ln w="9525">
            <a:noFill/>
            <a:miter lim="800000"/>
            <a:headEnd/>
            <a:tailEnd/>
          </a:ln>
        </p:spPr>
        <p:txBody>
          <a:bodyPr>
            <a:spAutoFit/>
          </a:bodyPr>
          <a:lstStyle/>
          <a:p>
            <a:pPr algn="ctr" eaLnBrk="1" hangingPunct="1">
              <a:defRPr/>
            </a:pPr>
            <a:r>
              <a:rPr lang="en-US" sz="1600" b="1" dirty="0">
                <a:solidFill>
                  <a:srgbClr val="FFFF00"/>
                </a:solidFill>
                <a:effectLst>
                  <a:outerShdw blurRad="38100" dist="38100" dir="2700000" algn="tl">
                    <a:srgbClr val="000000">
                      <a:alpha val="43137"/>
                    </a:srgbClr>
                  </a:outerShdw>
                </a:effectLst>
                <a:latin typeface="Arial" charset="0"/>
              </a:rPr>
              <a:t>JUPITER (1979)</a:t>
            </a:r>
          </a:p>
        </p:txBody>
      </p:sp>
      <p:cxnSp>
        <p:nvCxnSpPr>
          <p:cNvPr id="193542" name="Straight Connector 7"/>
          <p:cNvCxnSpPr>
            <a:cxnSpLocks noChangeShapeType="1"/>
          </p:cNvCxnSpPr>
          <p:nvPr/>
        </p:nvCxnSpPr>
        <p:spPr bwMode="auto">
          <a:xfrm rot="10800000" flipV="1">
            <a:off x="4876800" y="1219200"/>
            <a:ext cx="1447800" cy="1295400"/>
          </a:xfrm>
          <a:prstGeom prst="line">
            <a:avLst/>
          </a:prstGeom>
          <a:noFill/>
          <a:ln w="9525" algn="ctr">
            <a:solidFill>
              <a:srgbClr val="FFFF00"/>
            </a:solidFill>
            <a:round/>
            <a:headEnd/>
            <a:tailEnd type="triangle" w="med" len="med"/>
          </a:ln>
          <a:extLst>
            <a:ext uri="{909E8E84-426E-40DD-AFC4-6F175D3DCCD1}">
              <a14:hiddenFill xmlns:a14="http://schemas.microsoft.com/office/drawing/2010/main">
                <a:noFill/>
              </a14:hiddenFill>
            </a:ext>
          </a:extLst>
        </p:spPr>
      </p:cxnSp>
      <p:cxnSp>
        <p:nvCxnSpPr>
          <p:cNvPr id="193543" name="Straight Connector 10"/>
          <p:cNvCxnSpPr>
            <a:cxnSpLocks noChangeShapeType="1"/>
          </p:cNvCxnSpPr>
          <p:nvPr/>
        </p:nvCxnSpPr>
        <p:spPr bwMode="auto">
          <a:xfrm rot="5400000">
            <a:off x="4343400" y="990600"/>
            <a:ext cx="1295400" cy="990600"/>
          </a:xfrm>
          <a:prstGeom prst="line">
            <a:avLst/>
          </a:prstGeom>
          <a:noFill/>
          <a:ln w="9525" algn="ctr">
            <a:solidFill>
              <a:srgbClr val="FFFF00"/>
            </a:solidFill>
            <a:round/>
            <a:headEnd/>
            <a:tailEnd type="triangle" w="med" len="med"/>
          </a:ln>
          <a:extLst>
            <a:ext uri="{909E8E84-426E-40DD-AFC4-6F175D3DCCD1}">
              <a14:hiddenFill xmlns:a14="http://schemas.microsoft.com/office/drawing/2010/main">
                <a:noFill/>
              </a14:hiddenFill>
            </a:ext>
          </a:extLst>
        </p:spPr>
      </p:cxn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2" name="Picture 1" descr="162056main_PIA08329.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174750"/>
            <a:ext cx="9144000" cy="450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6" name="Picture 1" descr="Pale_Blue_Do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14588" y="504825"/>
            <a:ext cx="4314825" cy="584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10" name="Picture 1" descr="Pale_Blue_Do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14588" y="504825"/>
            <a:ext cx="4314825" cy="584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1" name="Oval 2"/>
          <p:cNvSpPr>
            <a:spLocks noChangeArrowheads="1"/>
          </p:cNvSpPr>
          <p:nvPr/>
        </p:nvSpPr>
        <p:spPr bwMode="auto">
          <a:xfrm>
            <a:off x="5410200" y="3505200"/>
            <a:ext cx="533400" cy="533400"/>
          </a:xfrm>
          <a:prstGeom prst="ellipse">
            <a:avLst/>
          </a:prstGeom>
          <a:solidFill>
            <a:schemeClr val="accent1">
              <a:alpha val="0"/>
            </a:schemeClr>
          </a:solidFill>
          <a:ln w="50800" algn="ctr">
            <a:solidFill>
              <a:srgbClr val="FFC000"/>
            </a:solidFill>
            <a:round/>
            <a:headEnd/>
            <a:tailEnd/>
          </a:ln>
          <a:effectLst>
            <a:outerShdw blurRad="50800" dist="38100" dir="2700000" algn="tl" rotWithShape="0">
              <a:prstClr val="black">
                <a:alpha val="40000"/>
              </a:prstClr>
            </a:outerShdw>
          </a:effec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chemeClr val="bg1"/>
              </a:solidFill>
            </a:endParaRPr>
          </a:p>
        </p:txBody>
      </p:sp>
      <p:sp>
        <p:nvSpPr>
          <p:cNvPr id="196612" name="Text Box 5"/>
          <p:cNvSpPr txBox="1">
            <a:spLocks noChangeArrowheads="1"/>
          </p:cNvSpPr>
          <p:nvPr/>
        </p:nvSpPr>
        <p:spPr bwMode="auto">
          <a:xfrm>
            <a:off x="304800" y="5562600"/>
            <a:ext cx="8534400" cy="1200150"/>
          </a:xfrm>
          <a:prstGeom prst="rect">
            <a:avLst/>
          </a:prstGeom>
          <a:solidFill>
            <a:schemeClr val="tx1"/>
          </a:solidFill>
          <a:ln w="63500">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b="1" i="1"/>
          </a:p>
          <a:p>
            <a:pPr algn="ctr" eaLnBrk="1" hangingPunct="1">
              <a:spcBef>
                <a:spcPct val="0"/>
              </a:spcBef>
              <a:buFontTx/>
              <a:buNone/>
            </a:pPr>
            <a:r>
              <a:rPr lang="en-US" altLang="en-US" sz="1800" b="1" i="1">
                <a:solidFill>
                  <a:srgbClr val="FFFF00"/>
                </a:solidFill>
              </a:rPr>
              <a:t>EARTH SEEN BY VOYAGER 1 THROUGH SATURN’S RING, 3.7 BILLION MILES AWAY</a:t>
            </a:r>
            <a:endParaRPr lang="en-US" altLang="en-US" sz="1800" b="1">
              <a:solidFill>
                <a:srgbClr val="FFFF00"/>
              </a:solidFill>
            </a:endParaRPr>
          </a:p>
          <a:p>
            <a:pPr algn="ctr" eaLnBrk="1" hangingPunct="1">
              <a:spcBef>
                <a:spcPct val="0"/>
              </a:spcBef>
              <a:buFontTx/>
              <a:buNone/>
            </a:pPr>
            <a:endParaRPr lang="en-US" altLang="en-US" sz="1800" b="1"/>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Picture 3" descr="panel-of-hands_wid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86175" y="47625"/>
            <a:ext cx="13363575" cy="749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5" name="TextBox 14"/>
          <p:cNvSpPr txBox="1">
            <a:spLocks noChangeArrowheads="1"/>
          </p:cNvSpPr>
          <p:nvPr/>
        </p:nvSpPr>
        <p:spPr bwMode="auto">
          <a:xfrm>
            <a:off x="304800" y="4648200"/>
            <a:ext cx="8534400" cy="1323439"/>
          </a:xfrm>
          <a:prstGeom prst="rect">
            <a:avLst/>
          </a:prstGeom>
          <a:solidFill>
            <a:schemeClr val="tx1">
              <a:alpha val="50195"/>
            </a:schemeClr>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dirty="0">
                <a:solidFill>
                  <a:schemeClr val="bg1"/>
                </a:solidFill>
              </a:rPr>
              <a:t>“Look again at that dot.  That’s here.  That’s home.  That’s us.  On it everyone you love, everyone you know, everyone you have ever heard of, every human being who ever was, lived out their lives.”</a:t>
            </a:r>
          </a:p>
          <a:p>
            <a:pPr eaLnBrk="1" hangingPunct="1">
              <a:spcBef>
                <a:spcPct val="0"/>
              </a:spcBef>
              <a:buFontTx/>
              <a:buNone/>
            </a:pPr>
            <a:r>
              <a:rPr lang="en-US" altLang="en-US" sz="2000" b="1" dirty="0">
                <a:solidFill>
                  <a:schemeClr val="bg1"/>
                </a:solidFill>
              </a:rPr>
              <a:t>- Carl Sagan, </a:t>
            </a:r>
            <a:r>
              <a:rPr lang="en-US" altLang="en-US" sz="2000" b="1" i="1" dirty="0">
                <a:solidFill>
                  <a:schemeClr val="bg1"/>
                </a:solidFill>
              </a:rPr>
              <a:t>The Pale Blue Dot</a:t>
            </a:r>
          </a:p>
        </p:txBody>
      </p:sp>
      <p:pic>
        <p:nvPicPr>
          <p:cNvPr id="197636" name="Picture 18"/>
          <p:cNvPicPr>
            <a:picLocks noChangeAspect="1"/>
          </p:cNvPicPr>
          <p:nvPr/>
        </p:nvPicPr>
        <p:blipFill>
          <a:blip r:embed="rId3">
            <a:extLst>
              <a:ext uri="{28A0092B-C50C-407E-A947-70E740481C1C}">
                <a14:useLocalDpi xmlns:a14="http://schemas.microsoft.com/office/drawing/2010/main" val="0"/>
              </a:ext>
            </a:extLst>
          </a:blip>
          <a:srcRect r="2835"/>
          <a:stretch>
            <a:fillRect/>
          </a:stretch>
        </p:blipFill>
        <p:spPr bwMode="auto">
          <a:xfrm>
            <a:off x="304800" y="630238"/>
            <a:ext cx="2335213" cy="239553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7638" name="Picture 1" descr="766px-Voyager.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62438" y="646113"/>
            <a:ext cx="2992437" cy="234156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7639" name="Picture 1" descr="Pale_Blue_Dot.png"/>
          <p:cNvPicPr>
            <a:picLocks noChangeAspect="1"/>
          </p:cNvPicPr>
          <p:nvPr/>
        </p:nvPicPr>
        <p:blipFill>
          <a:blip r:embed="rId5">
            <a:extLst>
              <a:ext uri="{28A0092B-C50C-407E-A947-70E740481C1C}">
                <a14:useLocalDpi xmlns:a14="http://schemas.microsoft.com/office/drawing/2010/main" val="0"/>
              </a:ext>
            </a:extLst>
          </a:blip>
          <a:srcRect l="57726" t="44789" r="5186" b="31596"/>
          <a:stretch>
            <a:fillRect/>
          </a:stretch>
        </p:blipFill>
        <p:spPr bwMode="auto">
          <a:xfrm>
            <a:off x="6289675" y="2386013"/>
            <a:ext cx="2527300" cy="2181225"/>
          </a:xfrm>
          <a:prstGeom prst="rect">
            <a:avLst/>
          </a:prstGeom>
          <a:noFill/>
          <a:ln w="19050">
            <a:solidFill>
              <a:schemeClr val="bg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97640" name="Oval 2"/>
          <p:cNvSpPr>
            <a:spLocks noChangeArrowheads="1"/>
          </p:cNvSpPr>
          <p:nvPr/>
        </p:nvSpPr>
        <p:spPr bwMode="auto">
          <a:xfrm>
            <a:off x="7134225" y="2957513"/>
            <a:ext cx="838200" cy="838200"/>
          </a:xfrm>
          <a:prstGeom prst="ellipse">
            <a:avLst/>
          </a:prstGeom>
          <a:solidFill>
            <a:schemeClr val="accent1">
              <a:alpha val="0"/>
            </a:schemeClr>
          </a:solidFill>
          <a:ln w="50800" algn="ctr">
            <a:solidFill>
              <a:srgbClr val="FFC000"/>
            </a:solidFill>
            <a:round/>
            <a:headEnd/>
            <a:tailEnd/>
          </a:ln>
          <a:effectLst>
            <a:outerShdw blurRad="50800" dist="38100" dir="2700000" algn="tl" rotWithShape="0">
              <a:prstClr val="black">
                <a:alpha val="40000"/>
              </a:prstClr>
            </a:outerShdw>
          </a:effec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chemeClr val="bg1"/>
              </a:solidFill>
            </a:endParaRPr>
          </a:p>
        </p:txBody>
      </p:sp>
      <p:pic>
        <p:nvPicPr>
          <p:cNvPr id="197637" name="Picture 3" descr="earth.jpg"/>
          <p:cNvPicPr>
            <a:picLocks noChangeAspect="1"/>
          </p:cNvPicPr>
          <p:nvPr/>
        </p:nvPicPr>
        <p:blipFill>
          <a:blip r:embed="rId6">
            <a:extLst>
              <a:ext uri="{28A0092B-C50C-407E-A947-70E740481C1C}">
                <a14:useLocalDpi xmlns:a14="http://schemas.microsoft.com/office/drawing/2010/main" val="0"/>
              </a:ext>
            </a:extLst>
          </a:blip>
          <a:srcRect l="42999" t="24603" r="28500" b="42223"/>
          <a:stretch>
            <a:fillRect/>
          </a:stretch>
        </p:blipFill>
        <p:spPr bwMode="auto">
          <a:xfrm>
            <a:off x="2438400" y="2328863"/>
            <a:ext cx="2443163" cy="2276475"/>
          </a:xfrm>
          <a:prstGeom prst="rect">
            <a:avLst/>
          </a:prstGeom>
          <a:noFill/>
          <a:ln w="19050">
            <a:solidFill>
              <a:schemeClr val="bg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2" name="Picture 3" descr="panel-of-hands_wid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86175" y="47625"/>
            <a:ext cx="13363575" cy="749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3" name="TextBox 14"/>
          <p:cNvSpPr txBox="1">
            <a:spLocks noChangeArrowheads="1"/>
          </p:cNvSpPr>
          <p:nvPr/>
        </p:nvSpPr>
        <p:spPr bwMode="auto">
          <a:xfrm>
            <a:off x="320675" y="5638800"/>
            <a:ext cx="8534400" cy="461963"/>
          </a:xfrm>
          <a:prstGeom prst="rect">
            <a:avLst/>
          </a:prstGeom>
          <a:solidFill>
            <a:schemeClr val="tx1">
              <a:alpha val="50195"/>
            </a:schemeClr>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i="1">
                <a:solidFill>
                  <a:srgbClr val="FFFF00"/>
                </a:solidFill>
              </a:rPr>
              <a:t>We can’t live anywhere else.</a:t>
            </a:r>
          </a:p>
        </p:txBody>
      </p:sp>
      <p:pic>
        <p:nvPicPr>
          <p:cNvPr id="199684" name="Picture 18"/>
          <p:cNvPicPr>
            <a:picLocks noChangeAspect="1"/>
          </p:cNvPicPr>
          <p:nvPr/>
        </p:nvPicPr>
        <p:blipFill>
          <a:blip r:embed="rId3">
            <a:extLst>
              <a:ext uri="{28A0092B-C50C-407E-A947-70E740481C1C}">
                <a14:useLocalDpi xmlns:a14="http://schemas.microsoft.com/office/drawing/2010/main" val="0"/>
              </a:ext>
            </a:extLst>
          </a:blip>
          <a:srcRect r="2835"/>
          <a:stretch>
            <a:fillRect/>
          </a:stretch>
        </p:blipFill>
        <p:spPr bwMode="auto">
          <a:xfrm>
            <a:off x="304800" y="630238"/>
            <a:ext cx="2335213" cy="239553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686" name="Picture 1" descr="766px-Voyager.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62438" y="646113"/>
            <a:ext cx="2992437" cy="234156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687" name="Picture 1" descr="Pale_Blue_Dot.png"/>
          <p:cNvPicPr>
            <a:picLocks noChangeAspect="1"/>
          </p:cNvPicPr>
          <p:nvPr/>
        </p:nvPicPr>
        <p:blipFill>
          <a:blip r:embed="rId5">
            <a:extLst>
              <a:ext uri="{28A0092B-C50C-407E-A947-70E740481C1C}">
                <a14:useLocalDpi xmlns:a14="http://schemas.microsoft.com/office/drawing/2010/main" val="0"/>
              </a:ext>
            </a:extLst>
          </a:blip>
          <a:srcRect l="57726" t="44789" r="5186" b="31596"/>
          <a:stretch>
            <a:fillRect/>
          </a:stretch>
        </p:blipFill>
        <p:spPr bwMode="auto">
          <a:xfrm>
            <a:off x="6289675" y="2386013"/>
            <a:ext cx="2527300" cy="2181225"/>
          </a:xfrm>
          <a:prstGeom prst="rect">
            <a:avLst/>
          </a:prstGeom>
          <a:noFill/>
          <a:ln w="19050">
            <a:solidFill>
              <a:schemeClr val="bg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99688" name="Oval 2"/>
          <p:cNvSpPr>
            <a:spLocks noChangeArrowheads="1"/>
          </p:cNvSpPr>
          <p:nvPr/>
        </p:nvSpPr>
        <p:spPr bwMode="auto">
          <a:xfrm>
            <a:off x="7134225" y="2957513"/>
            <a:ext cx="838200" cy="838200"/>
          </a:xfrm>
          <a:prstGeom prst="ellipse">
            <a:avLst/>
          </a:prstGeom>
          <a:solidFill>
            <a:schemeClr val="accent1">
              <a:alpha val="0"/>
            </a:schemeClr>
          </a:solidFill>
          <a:ln w="50800" algn="ctr">
            <a:solidFill>
              <a:srgbClr val="FFC000"/>
            </a:solidFill>
            <a:round/>
            <a:headEnd/>
            <a:tailEnd/>
          </a:ln>
          <a:effectLst>
            <a:outerShdw blurRad="50800" dist="38100" dir="2700000" algn="tl" rotWithShape="0">
              <a:prstClr val="black">
                <a:alpha val="40000"/>
              </a:prstClr>
            </a:outerShdw>
          </a:effec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chemeClr val="bg1"/>
              </a:solidFill>
            </a:endParaRPr>
          </a:p>
        </p:txBody>
      </p:sp>
      <p:pic>
        <p:nvPicPr>
          <p:cNvPr id="199685" name="Picture 3" descr="earth.jpg"/>
          <p:cNvPicPr>
            <a:picLocks noChangeAspect="1"/>
          </p:cNvPicPr>
          <p:nvPr/>
        </p:nvPicPr>
        <p:blipFill>
          <a:blip r:embed="rId6">
            <a:extLst>
              <a:ext uri="{28A0092B-C50C-407E-A947-70E740481C1C}">
                <a14:useLocalDpi xmlns:a14="http://schemas.microsoft.com/office/drawing/2010/main" val="0"/>
              </a:ext>
            </a:extLst>
          </a:blip>
          <a:srcRect l="42999" t="24603" r="28500" b="42223"/>
          <a:stretch>
            <a:fillRect/>
          </a:stretch>
        </p:blipFill>
        <p:spPr bwMode="auto">
          <a:xfrm>
            <a:off x="2438400" y="2328863"/>
            <a:ext cx="2443163" cy="2276475"/>
          </a:xfrm>
          <a:prstGeom prst="rect">
            <a:avLst/>
          </a:prstGeom>
          <a:noFill/>
          <a:ln w="19050">
            <a:solidFill>
              <a:schemeClr val="bg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6" name="Picture 3" descr="panel-of-hands_wid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81000"/>
            <a:ext cx="828675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txBox="1">
            <a:spLocks noChangeArrowheads="1"/>
          </p:cNvSpPr>
          <p:nvPr/>
        </p:nvSpPr>
        <p:spPr bwMode="auto">
          <a:xfrm>
            <a:off x="762000" y="457200"/>
            <a:ext cx="7772400" cy="1470025"/>
          </a:xfrm>
          <a:prstGeom prst="rect">
            <a:avLst/>
          </a:prstGeom>
          <a:solidFill>
            <a:schemeClr val="tx1">
              <a:alpha val="25000"/>
            </a:schemeClr>
          </a:solidFill>
          <a:ln w="9525">
            <a:solidFill>
              <a:schemeClr val="bg1"/>
            </a:solidFill>
            <a:miter lim="800000"/>
            <a:headEnd/>
            <a:tailEnd/>
          </a:ln>
          <a:effectLst>
            <a:outerShdw blurRad="50800" dist="38100" dir="2700000" algn="tl" rotWithShape="0">
              <a:prstClr val="black">
                <a:alpha val="40000"/>
              </a:prstClr>
            </a:outerShdw>
          </a:effectLst>
        </p:spPr>
        <p:txBody>
          <a:bodyPr anchor="ctr"/>
          <a:lstStyle/>
          <a:p>
            <a:pPr algn="ctr" eaLnBrk="1" hangingPunct="1">
              <a:defRPr/>
            </a:pPr>
            <a:r>
              <a:rPr lang="en-US" sz="4000" b="1" kern="0" dirty="0">
                <a:effectLst>
                  <a:outerShdw blurRad="50800" dist="38100" dir="2700000" algn="tl" rotWithShape="0">
                    <a:prstClr val="black">
                      <a:alpha val="40000"/>
                    </a:prstClr>
                  </a:outerShdw>
                </a:effectLst>
                <a:latin typeface="Book Antiqua" pitchFamily="18" charset="0"/>
                <a:ea typeface="+mj-ea"/>
                <a:cs typeface="+mj-cs"/>
              </a:rPr>
              <a:t>In conclusion</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F05C0319-39C1-2C45-A576-FE6A25EFA8E4}"/>
              </a:ext>
            </a:extLst>
          </p:cNvPr>
          <p:cNvSpPr txBox="1">
            <a:spLocks noChangeArrowheads="1"/>
          </p:cNvSpPr>
          <p:nvPr/>
        </p:nvSpPr>
        <p:spPr>
          <a:xfrm>
            <a:off x="476250" y="228600"/>
            <a:ext cx="8191500" cy="990600"/>
          </a:xfrm>
          <a:prstGeom prst="rect">
            <a:avLst/>
          </a:prstGeom>
        </p:spPr>
        <p:txBody>
          <a:bodyPr/>
          <a:lstStyle/>
          <a:p>
            <a:pPr algn="ctr" eaLnBrk="1" hangingPunct="1">
              <a:defRPr/>
            </a:pPr>
            <a:r>
              <a:rPr lang="en-US" sz="4000" b="1" kern="0" dirty="0">
                <a:latin typeface="Book Antiqua" pitchFamily="18" charset="0"/>
                <a:ea typeface="+mj-ea"/>
                <a:cs typeface="+mj-cs"/>
              </a:rPr>
              <a:t>What to Expect in the 21</a:t>
            </a:r>
            <a:r>
              <a:rPr lang="en-US" sz="4000" b="1" kern="0" baseline="30000" dirty="0">
                <a:latin typeface="Book Antiqua" pitchFamily="18" charset="0"/>
                <a:ea typeface="+mj-ea"/>
                <a:cs typeface="+mj-cs"/>
              </a:rPr>
              <a:t>st</a:t>
            </a:r>
            <a:r>
              <a:rPr lang="en-US" sz="4000" b="1" kern="0" dirty="0">
                <a:latin typeface="Book Antiqua" pitchFamily="18" charset="0"/>
                <a:ea typeface="+mj-ea"/>
                <a:cs typeface="+mj-cs"/>
              </a:rPr>
              <a:t> Century</a:t>
            </a:r>
          </a:p>
        </p:txBody>
      </p:sp>
      <p:sp>
        <p:nvSpPr>
          <p:cNvPr id="5" name="Rectangle 4">
            <a:extLst>
              <a:ext uri="{FF2B5EF4-FFF2-40B4-BE49-F238E27FC236}">
                <a16:creationId xmlns:a16="http://schemas.microsoft.com/office/drawing/2014/main" id="{F0EF123D-685E-824E-9D94-0FA781423369}"/>
              </a:ext>
            </a:extLst>
          </p:cNvPr>
          <p:cNvSpPr/>
          <p:nvPr/>
        </p:nvSpPr>
        <p:spPr>
          <a:xfrm>
            <a:off x="266700" y="1295400"/>
            <a:ext cx="8610600" cy="4662943"/>
          </a:xfrm>
          <a:prstGeom prst="rect">
            <a:avLst/>
          </a:prstGeom>
        </p:spPr>
        <p:txBody>
          <a:bodyPr wrap="square">
            <a:spAutoFit/>
          </a:bodyPr>
          <a:lstStyle/>
          <a:p>
            <a:pPr marL="342900" marR="0" lvl="0" indent="-342900">
              <a:lnSpc>
                <a:spcPct val="150000"/>
              </a:lnSpc>
              <a:spcBef>
                <a:spcPts val="0"/>
              </a:spcBef>
              <a:spcAft>
                <a:spcPts val="0"/>
              </a:spcAft>
              <a:buFont typeface="Symbol" pitchFamily="2" charset="2"/>
              <a:buChar char=""/>
            </a:pPr>
            <a:r>
              <a:rPr lang="en-US" sz="2000" dirty="0">
                <a:latin typeface="Book Antiqua" panose="02040602050305030304" pitchFamily="18" charset="0"/>
                <a:ea typeface="Calibri" panose="020F0502020204030204" pitchFamily="34" charset="0"/>
                <a:cs typeface="Times New Roman" panose="02020603050405020304" pitchFamily="18" charset="0"/>
              </a:rPr>
              <a:t>Increasingly severe and frequent tropical storms</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itchFamily="2" charset="2"/>
              <a:buChar char=""/>
            </a:pPr>
            <a:r>
              <a:rPr lang="en-US" sz="2000" dirty="0">
                <a:latin typeface="Book Antiqua" panose="02040602050305030304" pitchFamily="18" charset="0"/>
                <a:ea typeface="Calibri" panose="020F0502020204030204" pitchFamily="34" charset="0"/>
                <a:cs typeface="Times New Roman" panose="02020603050405020304" pitchFamily="18" charset="0"/>
              </a:rPr>
              <a:t>Sea-level rise</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itchFamily="2" charset="2"/>
              <a:buChar char=""/>
            </a:pPr>
            <a:r>
              <a:rPr lang="en-US" sz="2000" dirty="0">
                <a:latin typeface="Book Antiqua" panose="02040602050305030304" pitchFamily="18" charset="0"/>
                <a:ea typeface="Calibri" panose="020F0502020204030204" pitchFamily="34" charset="0"/>
                <a:cs typeface="Times New Roman" panose="02020603050405020304" pitchFamily="18" charset="0"/>
              </a:rPr>
              <a:t>Extreme drought and extreme (acute) precipitation events</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itchFamily="2" charset="2"/>
              <a:buChar char=""/>
            </a:pPr>
            <a:r>
              <a:rPr lang="en-US" sz="2000" dirty="0">
                <a:latin typeface="Book Antiqua" panose="02040602050305030304" pitchFamily="18" charset="0"/>
                <a:ea typeface="Calibri" panose="020F0502020204030204" pitchFamily="34" charset="0"/>
                <a:cs typeface="Times New Roman" panose="02020603050405020304" pitchFamily="18" charset="0"/>
              </a:rPr>
              <a:t>Levels of heat that tax human endurance beyond the breaking point</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itchFamily="2" charset="2"/>
              <a:buChar char=""/>
            </a:pPr>
            <a:r>
              <a:rPr lang="en-US" sz="2000" dirty="0">
                <a:latin typeface="Book Antiqua" panose="02040602050305030304" pitchFamily="18" charset="0"/>
                <a:ea typeface="Calibri" panose="020F0502020204030204" pitchFamily="34" charset="0"/>
                <a:cs typeface="Times New Roman" panose="02020603050405020304" pitchFamily="18" charset="0"/>
              </a:rPr>
              <a:t>Shifting climatic zones and consequent ecosystem collapse</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itchFamily="2" charset="2"/>
              <a:buChar char=""/>
            </a:pPr>
            <a:r>
              <a:rPr lang="en-US" sz="2000" dirty="0">
                <a:latin typeface="Book Antiqua" panose="02040602050305030304" pitchFamily="18" charset="0"/>
                <a:ea typeface="Calibri" panose="020F0502020204030204" pitchFamily="34" charset="0"/>
                <a:cs typeface="Times New Roman" panose="02020603050405020304" pitchFamily="18" charset="0"/>
              </a:rPr>
              <a:t>Invasions of tropical diseases and insects into the middle latitudes</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itchFamily="2" charset="2"/>
              <a:buChar char=""/>
            </a:pPr>
            <a:r>
              <a:rPr lang="en-US" sz="2000" dirty="0">
                <a:latin typeface="Book Antiqua" panose="02040602050305030304" pitchFamily="18" charset="0"/>
                <a:ea typeface="Calibri" panose="020F0502020204030204" pitchFamily="34" charset="0"/>
                <a:cs typeface="Times New Roman" panose="02020603050405020304" pitchFamily="18" charset="0"/>
              </a:rPr>
              <a:t>Failing agricultural systems</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itchFamily="2" charset="2"/>
              <a:buChar char=""/>
            </a:pPr>
            <a:r>
              <a:rPr lang="en-US" sz="2000" dirty="0">
                <a:latin typeface="Book Antiqua" panose="02040602050305030304" pitchFamily="18" charset="0"/>
                <a:ea typeface="Calibri" panose="020F0502020204030204" pitchFamily="34" charset="0"/>
                <a:cs typeface="Times New Roman" panose="02020603050405020304" pitchFamily="18" charset="0"/>
              </a:rPr>
              <a:t>Economic depression</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itchFamily="2" charset="2"/>
              <a:buChar char=""/>
            </a:pPr>
            <a:r>
              <a:rPr lang="en-US" sz="2000" dirty="0">
                <a:latin typeface="Book Antiqua" panose="02040602050305030304" pitchFamily="18" charset="0"/>
                <a:ea typeface="Calibri" panose="020F0502020204030204" pitchFamily="34" charset="0"/>
                <a:cs typeface="Times New Roman" panose="02020603050405020304" pitchFamily="18" charset="0"/>
              </a:rPr>
              <a:t>Heightened international tension and open conflict</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itchFamily="2" charset="2"/>
              <a:buChar char=""/>
            </a:pPr>
            <a:r>
              <a:rPr lang="en-US" sz="2000" dirty="0">
                <a:latin typeface="Book Antiqua" panose="02040602050305030304" pitchFamily="18" charset="0"/>
                <a:ea typeface="Calibri" panose="020F0502020204030204" pitchFamily="34" charset="0"/>
                <a:cs typeface="Times New Roman" panose="02020603050405020304" pitchFamily="18" charset="0"/>
              </a:rPr>
              <a:t>Hundreds of millions of environmental refugees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82FEED1-E154-D74B-81E1-58B0097525BE}"/>
              </a:ext>
            </a:extLst>
          </p:cNvPr>
          <p:cNvSpPr txBox="1"/>
          <p:nvPr/>
        </p:nvSpPr>
        <p:spPr>
          <a:xfrm>
            <a:off x="685800" y="1371600"/>
            <a:ext cx="7620000" cy="2308324"/>
          </a:xfrm>
          <a:prstGeom prst="rect">
            <a:avLst/>
          </a:prstGeom>
          <a:noFill/>
        </p:spPr>
        <p:txBody>
          <a:bodyPr wrap="square" rtlCol="0">
            <a:spAutoFit/>
          </a:bodyPr>
          <a:lstStyle/>
          <a:p>
            <a:pPr algn="ctr"/>
            <a:r>
              <a:rPr lang="en-US" sz="2400" b="1" dirty="0">
                <a:solidFill>
                  <a:srgbClr val="FFFF00"/>
                </a:solidFill>
                <a:latin typeface="Book Antiqua" panose="02040602050305030304" pitchFamily="18" charset="0"/>
              </a:rPr>
              <a:t>Conclusion 1:</a:t>
            </a:r>
          </a:p>
          <a:p>
            <a:pPr algn="ctr"/>
            <a:endParaRPr lang="en-US" sz="2400" dirty="0">
              <a:latin typeface="Book Antiqua" panose="02040602050305030304" pitchFamily="18" charset="0"/>
            </a:endParaRPr>
          </a:p>
          <a:p>
            <a:pPr algn="ctr"/>
            <a:r>
              <a:rPr lang="en-US" sz="2400" dirty="0">
                <a:solidFill>
                  <a:srgbClr val="FFFF00"/>
                </a:solidFill>
                <a:latin typeface="Book Antiqua" panose="02040602050305030304" pitchFamily="18" charset="0"/>
              </a:rPr>
              <a:t>Climate change adaptation and mitigation must begin now, and be considered as a central element of public policy at </a:t>
            </a:r>
            <a:r>
              <a:rPr lang="en-US" sz="2400" i="1" dirty="0">
                <a:solidFill>
                  <a:srgbClr val="FFFF00"/>
                </a:solidFill>
                <a:latin typeface="Book Antiqua" panose="02040602050305030304" pitchFamily="18" charset="0"/>
              </a:rPr>
              <a:t>all </a:t>
            </a:r>
            <a:r>
              <a:rPr lang="en-US" sz="2400" dirty="0">
                <a:solidFill>
                  <a:srgbClr val="FFFF00"/>
                </a:solidFill>
                <a:latin typeface="Book Antiqua" panose="02040602050305030304" pitchFamily="18" charset="0"/>
              </a:rPr>
              <a:t>levels:  Community, state, national, and global.</a:t>
            </a:r>
          </a:p>
        </p:txBody>
      </p:sp>
      <p:sp>
        <p:nvSpPr>
          <p:cNvPr id="3" name="Rectangle 2">
            <a:extLst>
              <a:ext uri="{FF2B5EF4-FFF2-40B4-BE49-F238E27FC236}">
                <a16:creationId xmlns:a16="http://schemas.microsoft.com/office/drawing/2014/main" id="{00C4A1FE-0F08-D647-8B4F-FB0AA6BDB5F2}"/>
              </a:ext>
            </a:extLst>
          </p:cNvPr>
          <p:cNvSpPr txBox="1">
            <a:spLocks noChangeArrowheads="1"/>
          </p:cNvSpPr>
          <p:nvPr/>
        </p:nvSpPr>
        <p:spPr>
          <a:xfrm>
            <a:off x="685800" y="381000"/>
            <a:ext cx="7772400" cy="762000"/>
          </a:xfrm>
          <a:prstGeom prst="rect">
            <a:avLst/>
          </a:prstGeom>
        </p:spPr>
        <p:txBody>
          <a:bodyPr/>
          <a:lstStyle/>
          <a:p>
            <a:pPr algn="ctr" eaLnBrk="1" hangingPunct="1">
              <a:defRPr/>
            </a:pPr>
            <a:r>
              <a:rPr lang="en-US" sz="4000" b="1" kern="0" dirty="0">
                <a:latin typeface="Book Antiqua" pitchFamily="18" charset="0"/>
                <a:ea typeface="+mj-ea"/>
                <a:cs typeface="+mj-cs"/>
              </a:rPr>
              <a:t>Policy implications</a:t>
            </a:r>
          </a:p>
        </p:txBody>
      </p:sp>
    </p:spTree>
    <p:extLst>
      <p:ext uri="{BB962C8B-B14F-4D97-AF65-F5344CB8AC3E}">
        <p14:creationId xmlns:p14="http://schemas.microsoft.com/office/powerpoint/2010/main" val="2274323568"/>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82FEED1-E154-D74B-81E1-58B0097525BE}"/>
              </a:ext>
            </a:extLst>
          </p:cNvPr>
          <p:cNvSpPr txBox="1"/>
          <p:nvPr/>
        </p:nvSpPr>
        <p:spPr>
          <a:xfrm>
            <a:off x="685800" y="1371600"/>
            <a:ext cx="7620000" cy="4154984"/>
          </a:xfrm>
          <a:prstGeom prst="rect">
            <a:avLst/>
          </a:prstGeom>
          <a:noFill/>
        </p:spPr>
        <p:txBody>
          <a:bodyPr wrap="square" rtlCol="0">
            <a:spAutoFit/>
          </a:bodyPr>
          <a:lstStyle/>
          <a:p>
            <a:pPr algn="ctr"/>
            <a:r>
              <a:rPr lang="en-US" sz="2400" b="1" dirty="0">
                <a:latin typeface="Book Antiqua" panose="02040602050305030304" pitchFamily="18" charset="0"/>
              </a:rPr>
              <a:t>Conclusion 1:</a:t>
            </a:r>
          </a:p>
          <a:p>
            <a:pPr algn="ctr"/>
            <a:endParaRPr lang="en-US" sz="2400" dirty="0">
              <a:latin typeface="Book Antiqua" panose="02040602050305030304" pitchFamily="18" charset="0"/>
            </a:endParaRPr>
          </a:p>
          <a:p>
            <a:pPr algn="ctr"/>
            <a:r>
              <a:rPr lang="en-US" sz="2400" dirty="0">
                <a:latin typeface="Book Antiqua" panose="02040602050305030304" pitchFamily="18" charset="0"/>
              </a:rPr>
              <a:t>Climate change adaptation and mitigation must begin now, and be considered as a central element of public policy at </a:t>
            </a:r>
            <a:r>
              <a:rPr lang="en-US" sz="2400" i="1" dirty="0">
                <a:latin typeface="Book Antiqua" panose="02040602050305030304" pitchFamily="18" charset="0"/>
              </a:rPr>
              <a:t>all </a:t>
            </a:r>
            <a:r>
              <a:rPr lang="en-US" sz="2400" dirty="0">
                <a:latin typeface="Book Antiqua" panose="02040602050305030304" pitchFamily="18" charset="0"/>
              </a:rPr>
              <a:t>levels:  Community, state, national, and global.</a:t>
            </a:r>
          </a:p>
          <a:p>
            <a:pPr algn="ctr"/>
            <a:endParaRPr lang="en-US" sz="2400" dirty="0">
              <a:solidFill>
                <a:srgbClr val="FFFF00"/>
              </a:solidFill>
              <a:latin typeface="Book Antiqua" panose="02040602050305030304" pitchFamily="18" charset="0"/>
            </a:endParaRPr>
          </a:p>
          <a:p>
            <a:pPr algn="ctr"/>
            <a:r>
              <a:rPr lang="en-US" sz="2400" b="1" dirty="0">
                <a:solidFill>
                  <a:srgbClr val="FFFF00"/>
                </a:solidFill>
                <a:latin typeface="Book Antiqua" panose="02040602050305030304" pitchFamily="18" charset="0"/>
              </a:rPr>
              <a:t>Conclusion 2:</a:t>
            </a:r>
          </a:p>
          <a:p>
            <a:pPr algn="ctr"/>
            <a:endParaRPr lang="en-US" sz="2400" dirty="0">
              <a:solidFill>
                <a:srgbClr val="FFFF00"/>
              </a:solidFill>
              <a:latin typeface="Book Antiqua" panose="02040602050305030304" pitchFamily="18" charset="0"/>
            </a:endParaRPr>
          </a:p>
          <a:p>
            <a:pPr algn="ctr"/>
            <a:r>
              <a:rPr lang="en-US" sz="2400" dirty="0">
                <a:solidFill>
                  <a:srgbClr val="FFFF00"/>
                </a:solidFill>
                <a:latin typeface="Book Antiqua" panose="02040602050305030304" pitchFamily="18" charset="0"/>
              </a:rPr>
              <a:t>Inaction is tantamount to civilizational collapse and possible extinction as a species.</a:t>
            </a:r>
          </a:p>
        </p:txBody>
      </p:sp>
      <p:sp>
        <p:nvSpPr>
          <p:cNvPr id="3" name="Rectangle 2">
            <a:extLst>
              <a:ext uri="{FF2B5EF4-FFF2-40B4-BE49-F238E27FC236}">
                <a16:creationId xmlns:a16="http://schemas.microsoft.com/office/drawing/2014/main" id="{BEDEBEC6-8A4B-FF4A-8581-BF01D52FD5F4}"/>
              </a:ext>
            </a:extLst>
          </p:cNvPr>
          <p:cNvSpPr txBox="1">
            <a:spLocks noChangeArrowheads="1"/>
          </p:cNvSpPr>
          <p:nvPr/>
        </p:nvSpPr>
        <p:spPr>
          <a:xfrm>
            <a:off x="685800" y="381000"/>
            <a:ext cx="7772400" cy="762000"/>
          </a:xfrm>
          <a:prstGeom prst="rect">
            <a:avLst/>
          </a:prstGeom>
        </p:spPr>
        <p:txBody>
          <a:bodyPr/>
          <a:lstStyle/>
          <a:p>
            <a:pPr algn="ctr" eaLnBrk="1" hangingPunct="1">
              <a:defRPr/>
            </a:pPr>
            <a:r>
              <a:rPr lang="en-US" sz="4000" b="1" kern="0" dirty="0">
                <a:latin typeface="Book Antiqua" pitchFamily="18" charset="0"/>
                <a:ea typeface="+mj-ea"/>
                <a:cs typeface="+mj-cs"/>
              </a:rPr>
              <a:t>Policy implications</a:t>
            </a:r>
          </a:p>
        </p:txBody>
      </p:sp>
    </p:spTree>
    <p:extLst>
      <p:ext uri="{BB962C8B-B14F-4D97-AF65-F5344CB8AC3E}">
        <p14:creationId xmlns:p14="http://schemas.microsoft.com/office/powerpoint/2010/main" val="16910060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4"/>
          <p:cNvSpPr txBox="1">
            <a:spLocks noChangeArrowheads="1"/>
          </p:cNvSpPr>
          <p:nvPr/>
        </p:nvSpPr>
        <p:spPr bwMode="auto">
          <a:xfrm>
            <a:off x="457200" y="1506538"/>
            <a:ext cx="8458200" cy="489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b="1">
              <a:solidFill>
                <a:schemeClr val="bg1"/>
              </a:solidFill>
              <a:latin typeface="Book Antiqua" panose="02040602050305030304" pitchFamily="18" charset="0"/>
            </a:endParaRPr>
          </a:p>
          <a:p>
            <a:pPr eaLnBrk="1" hangingPunct="1">
              <a:spcBef>
                <a:spcPct val="0"/>
              </a:spcBef>
              <a:buFontTx/>
              <a:buAutoNum type="arabicPeriod"/>
            </a:pPr>
            <a:r>
              <a:rPr lang="en-US" altLang="en-US" sz="2400" b="1">
                <a:solidFill>
                  <a:schemeClr val="bg1"/>
                </a:solidFill>
                <a:latin typeface="Book Antiqua" panose="02040602050305030304" pitchFamily="18" charset="0"/>
              </a:rPr>
              <a:t>Variations in the Solar “constant.”  (Scale is years – centuries for oscillations; billions of years for long-term increase)</a:t>
            </a:r>
          </a:p>
          <a:p>
            <a:pPr eaLnBrk="1" hangingPunct="1">
              <a:spcBef>
                <a:spcPct val="0"/>
              </a:spcBef>
              <a:buFontTx/>
              <a:buAutoNum type="arabicPeriod"/>
            </a:pPr>
            <a:endParaRPr lang="en-US" altLang="en-US" sz="2400" b="1">
              <a:solidFill>
                <a:schemeClr val="bg1"/>
              </a:solidFill>
              <a:latin typeface="Book Antiqua" panose="02040602050305030304" pitchFamily="18" charset="0"/>
            </a:endParaRPr>
          </a:p>
          <a:p>
            <a:pPr eaLnBrk="1" hangingPunct="1">
              <a:spcBef>
                <a:spcPct val="0"/>
              </a:spcBef>
              <a:buFontTx/>
              <a:buNone/>
            </a:pPr>
            <a:r>
              <a:rPr lang="en-US" altLang="en-US" sz="2400" b="1">
                <a:solidFill>
                  <a:schemeClr val="bg1"/>
                </a:solidFill>
                <a:latin typeface="Book Antiqua" panose="02040602050305030304" pitchFamily="18" charset="0"/>
              </a:rPr>
              <a:t>2.  Variations in global ocean circulation.  (Scale is decades – millennia)</a:t>
            </a:r>
          </a:p>
          <a:p>
            <a:pPr eaLnBrk="1" hangingPunct="1">
              <a:spcBef>
                <a:spcPct val="0"/>
              </a:spcBef>
              <a:buFontTx/>
              <a:buNone/>
            </a:pPr>
            <a:endParaRPr lang="en-US" altLang="en-US" sz="2400" b="1">
              <a:solidFill>
                <a:schemeClr val="bg1"/>
              </a:solidFill>
              <a:latin typeface="Book Antiqua" panose="02040602050305030304" pitchFamily="18" charset="0"/>
            </a:endParaRPr>
          </a:p>
          <a:p>
            <a:pPr eaLnBrk="1" hangingPunct="1">
              <a:spcBef>
                <a:spcPct val="0"/>
              </a:spcBef>
              <a:buFontTx/>
              <a:buAutoNum type="arabicPeriod" startAt="3"/>
            </a:pPr>
            <a:r>
              <a:rPr lang="en-US" altLang="en-US" sz="2400" b="1">
                <a:solidFill>
                  <a:schemeClr val="bg1"/>
                </a:solidFill>
                <a:latin typeface="Book Antiqua" panose="02040602050305030304" pitchFamily="18" charset="0"/>
              </a:rPr>
              <a:t>Variations in arrangement of land masses.  (Scale is millions of years – hundreds of millions of years)</a:t>
            </a:r>
          </a:p>
          <a:p>
            <a:pPr eaLnBrk="1" hangingPunct="1">
              <a:spcBef>
                <a:spcPct val="0"/>
              </a:spcBef>
              <a:buFontTx/>
              <a:buNone/>
            </a:pPr>
            <a:endParaRPr lang="en-US" altLang="en-US" sz="2400" b="1">
              <a:solidFill>
                <a:schemeClr val="bg1"/>
              </a:solidFill>
              <a:latin typeface="Book Antiqua" panose="02040602050305030304" pitchFamily="18" charset="0"/>
            </a:endParaRPr>
          </a:p>
          <a:p>
            <a:pPr eaLnBrk="1" hangingPunct="1">
              <a:spcBef>
                <a:spcPct val="0"/>
              </a:spcBef>
              <a:buFontTx/>
              <a:buAutoNum type="arabicPeriod" startAt="4"/>
            </a:pPr>
            <a:r>
              <a:rPr lang="en-US" altLang="en-US" sz="2400" b="1">
                <a:solidFill>
                  <a:schemeClr val="bg1"/>
                </a:solidFill>
                <a:latin typeface="Book Antiqua" panose="02040602050305030304" pitchFamily="18" charset="0"/>
              </a:rPr>
              <a:t>“Other” – Volcanic activity, natural oscillations like El Nino, collisions with celestial objects, etc.  (All scales.)</a:t>
            </a:r>
          </a:p>
        </p:txBody>
      </p:sp>
      <p:sp>
        <p:nvSpPr>
          <p:cNvPr id="23555" name="Text Box 1027"/>
          <p:cNvSpPr txBox="1">
            <a:spLocks noChangeArrowheads="1"/>
          </p:cNvSpPr>
          <p:nvPr/>
        </p:nvSpPr>
        <p:spPr bwMode="auto">
          <a:xfrm>
            <a:off x="533400" y="381000"/>
            <a:ext cx="8001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b="1">
                <a:solidFill>
                  <a:schemeClr val="bg1"/>
                </a:solidFill>
                <a:latin typeface="Book Antiqua" panose="02040602050305030304" pitchFamily="18" charset="0"/>
              </a:rPr>
              <a:t>THERE ARE OTHER FORCES AT WORK</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82FEED1-E154-D74B-81E1-58B0097525BE}"/>
              </a:ext>
            </a:extLst>
          </p:cNvPr>
          <p:cNvSpPr txBox="1"/>
          <p:nvPr/>
        </p:nvSpPr>
        <p:spPr>
          <a:xfrm>
            <a:off x="685800" y="1371600"/>
            <a:ext cx="7620000" cy="1200329"/>
          </a:xfrm>
          <a:prstGeom prst="rect">
            <a:avLst/>
          </a:prstGeom>
          <a:noFill/>
        </p:spPr>
        <p:txBody>
          <a:bodyPr wrap="square" rtlCol="0">
            <a:spAutoFit/>
          </a:bodyPr>
          <a:lstStyle/>
          <a:p>
            <a:pPr algn="ctr"/>
            <a:r>
              <a:rPr lang="en-US" sz="2400" b="1" dirty="0">
                <a:solidFill>
                  <a:srgbClr val="FFFF00"/>
                </a:solidFill>
                <a:latin typeface="Book Antiqua" panose="02040602050305030304" pitchFamily="18" charset="0"/>
              </a:rPr>
              <a:t>Conclusion 3:</a:t>
            </a:r>
          </a:p>
          <a:p>
            <a:pPr algn="ctr"/>
            <a:endParaRPr lang="en-US" sz="2400" dirty="0">
              <a:solidFill>
                <a:srgbClr val="FFFF00"/>
              </a:solidFill>
              <a:latin typeface="Book Antiqua" panose="02040602050305030304" pitchFamily="18" charset="0"/>
            </a:endParaRPr>
          </a:p>
          <a:p>
            <a:pPr algn="ctr"/>
            <a:r>
              <a:rPr lang="en-US" sz="2400" dirty="0">
                <a:solidFill>
                  <a:srgbClr val="FFFF00"/>
                </a:solidFill>
                <a:latin typeface="Book Antiqua" panose="02040602050305030304" pitchFamily="18" charset="0"/>
              </a:rPr>
              <a:t>We have ZERO time left to waste.</a:t>
            </a:r>
          </a:p>
        </p:txBody>
      </p:sp>
      <p:sp>
        <p:nvSpPr>
          <p:cNvPr id="3" name="Rectangle 2">
            <a:extLst>
              <a:ext uri="{FF2B5EF4-FFF2-40B4-BE49-F238E27FC236}">
                <a16:creationId xmlns:a16="http://schemas.microsoft.com/office/drawing/2014/main" id="{33DF7810-8868-EA4E-80C5-612DCCCCCC4F}"/>
              </a:ext>
            </a:extLst>
          </p:cNvPr>
          <p:cNvSpPr txBox="1">
            <a:spLocks noChangeArrowheads="1"/>
          </p:cNvSpPr>
          <p:nvPr/>
        </p:nvSpPr>
        <p:spPr>
          <a:xfrm>
            <a:off x="685800" y="381000"/>
            <a:ext cx="7772400" cy="762000"/>
          </a:xfrm>
          <a:prstGeom prst="rect">
            <a:avLst/>
          </a:prstGeom>
        </p:spPr>
        <p:txBody>
          <a:bodyPr/>
          <a:lstStyle/>
          <a:p>
            <a:pPr algn="ctr" eaLnBrk="1" hangingPunct="1">
              <a:defRPr/>
            </a:pPr>
            <a:r>
              <a:rPr lang="en-US" sz="4000" b="1" kern="0" dirty="0">
                <a:latin typeface="Book Antiqua" pitchFamily="18" charset="0"/>
                <a:ea typeface="+mj-ea"/>
                <a:cs typeface="+mj-cs"/>
              </a:rPr>
              <a:t>Policy implications</a:t>
            </a:r>
          </a:p>
        </p:txBody>
      </p:sp>
    </p:spTree>
    <p:extLst>
      <p:ext uri="{BB962C8B-B14F-4D97-AF65-F5344CB8AC3E}">
        <p14:creationId xmlns:p14="http://schemas.microsoft.com/office/powerpoint/2010/main" val="4213820541"/>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EA266DE-B9EE-3446-B3B6-35202AAB85FF}"/>
              </a:ext>
            </a:extLst>
          </p:cNvPr>
          <p:cNvSpPr/>
          <p:nvPr/>
        </p:nvSpPr>
        <p:spPr>
          <a:xfrm>
            <a:off x="381000" y="457200"/>
            <a:ext cx="8534400" cy="3912674"/>
          </a:xfrm>
          <a:prstGeom prst="rect">
            <a:avLst/>
          </a:prstGeom>
        </p:spPr>
        <p:txBody>
          <a:bodyPr wrap="square">
            <a:spAutoFit/>
          </a:bodyPr>
          <a:lstStyle/>
          <a:p>
            <a:pPr>
              <a:lnSpc>
                <a:spcPct val="150000"/>
              </a:lnSpc>
            </a:pPr>
            <a:r>
              <a:rPr lang="en-US" sz="2400" dirty="0">
                <a:solidFill>
                  <a:srgbClr val="FFFF00"/>
                </a:solidFill>
                <a:latin typeface="Book Antiqua" panose="02040602050305030304" pitchFamily="18" charset="0"/>
                <a:ea typeface="Times New Roman" panose="02020603050405020304" pitchFamily="18" charset="0"/>
                <a:cs typeface="Times New Roman" panose="02020603050405020304" pitchFamily="18" charset="0"/>
              </a:rPr>
              <a:t>Vogel </a:t>
            </a:r>
            <a:r>
              <a:rPr lang="en-US" sz="2400" i="1" dirty="0">
                <a:solidFill>
                  <a:srgbClr val="FFFF00"/>
                </a:solidFill>
                <a:latin typeface="Book Antiqua" panose="02040602050305030304" pitchFamily="18" charset="0"/>
                <a:ea typeface="Times New Roman" panose="02020603050405020304" pitchFamily="18" charset="0"/>
                <a:cs typeface="Times New Roman" panose="02020603050405020304" pitchFamily="18" charset="0"/>
              </a:rPr>
              <a:t>et al.</a:t>
            </a:r>
            <a:r>
              <a:rPr lang="en-US" sz="2400" dirty="0">
                <a:solidFill>
                  <a:srgbClr val="FFFF00"/>
                </a:solidFill>
                <a:latin typeface="Book Antiqua" panose="02040602050305030304" pitchFamily="18" charset="0"/>
                <a:ea typeface="Times New Roman" panose="02020603050405020304" pitchFamily="18" charset="0"/>
                <a:cs typeface="Times New Roman" panose="02020603050405020304" pitchFamily="18" charset="0"/>
              </a:rPr>
              <a:t> (2016) discusses 17 case studies of community-scale climate change response efforts </a:t>
            </a:r>
            <a:r>
              <a:rPr lang="en-US" sz="2400" u="sng" dirty="0">
                <a:solidFill>
                  <a:srgbClr val="FFFF00"/>
                </a:solidFill>
                <a:latin typeface="Book Antiqua" panose="02040602050305030304" pitchFamily="18" charset="0"/>
                <a:ea typeface="Times New Roman" panose="02020603050405020304" pitchFamily="18" charset="0"/>
                <a:cs typeface="Times New Roman" panose="02020603050405020304" pitchFamily="18" charset="0"/>
              </a:rPr>
              <a:t>already underway.</a:t>
            </a:r>
          </a:p>
          <a:p>
            <a:pPr>
              <a:lnSpc>
                <a:spcPct val="150000"/>
              </a:lnSpc>
            </a:pPr>
            <a:endParaRPr lang="en-US" sz="2400" dirty="0">
              <a:latin typeface="Book Antiqua" panose="02040602050305030304" pitchFamily="18" charset="0"/>
              <a:ea typeface="Times New Roman" panose="02020603050405020304" pitchFamily="18" charset="0"/>
              <a:cs typeface="Times New Roman" panose="02020603050405020304" pitchFamily="18" charset="0"/>
            </a:endParaRPr>
          </a:p>
          <a:p>
            <a:pPr>
              <a:lnSpc>
                <a:spcPct val="150000"/>
              </a:lnSpc>
            </a:pPr>
            <a:r>
              <a:rPr lang="en-US" sz="2400" dirty="0">
                <a:solidFill>
                  <a:srgbClr val="FFFF00"/>
                </a:solidFill>
                <a:latin typeface="Book Antiqua" panose="02040602050305030304" pitchFamily="18" charset="0"/>
                <a:ea typeface="Times New Roman" panose="02020603050405020304" pitchFamily="18" charset="0"/>
                <a:cs typeface="Times New Roman" panose="02020603050405020304" pitchFamily="18" charset="0"/>
              </a:rPr>
              <a:t>All are in U.S. states, including Alabama, Arizona, California (2), Colorado, Florida, Massachusetts, Maryland, Michigan, Montana, New Jersey, Ohio, Oklahoma, South Carolina, Texas, Virginia, and Washington. </a:t>
            </a:r>
            <a:endParaRPr lang="en-US" sz="2400" dirty="0">
              <a:solidFill>
                <a:srgbClr val="FFFF00"/>
              </a:solidFill>
            </a:endParaRPr>
          </a:p>
        </p:txBody>
      </p:sp>
      <p:sp>
        <p:nvSpPr>
          <p:cNvPr id="5" name="Rectangle 4">
            <a:extLst>
              <a:ext uri="{FF2B5EF4-FFF2-40B4-BE49-F238E27FC236}">
                <a16:creationId xmlns:a16="http://schemas.microsoft.com/office/drawing/2014/main" id="{B6C537D8-C6A6-BB48-9D08-54BAF72553E3}"/>
              </a:ext>
            </a:extLst>
          </p:cNvPr>
          <p:cNvSpPr/>
          <p:nvPr/>
        </p:nvSpPr>
        <p:spPr>
          <a:xfrm>
            <a:off x="381000" y="5257800"/>
            <a:ext cx="8382000" cy="1169551"/>
          </a:xfrm>
          <a:prstGeom prst="rect">
            <a:avLst/>
          </a:prstGeom>
        </p:spPr>
        <p:txBody>
          <a:bodyPr wrap="square">
            <a:spAutoFit/>
          </a:bodyPr>
          <a:lstStyle/>
          <a:p>
            <a:pPr marL="0" marR="0">
              <a:spcBef>
                <a:spcPts val="0"/>
              </a:spcBef>
              <a:spcAft>
                <a:spcPts val="0"/>
              </a:spcAft>
            </a:pPr>
            <a:r>
              <a:rPr lang="en-US" sz="1400" dirty="0">
                <a:ea typeface="Times New Roman" panose="02020603050405020304" pitchFamily="18" charset="0"/>
                <a:cs typeface="Arial" panose="020B0604020202020204" pitchFamily="34" charset="0"/>
              </a:rPr>
              <a:t>Vogel, J., K. Carney, J. Smith, C. Herrick, M. Stults, M. O’Grady, A. St. Juliana, H. </a:t>
            </a:r>
            <a:r>
              <a:rPr lang="en-US" sz="1400" dirty="0" err="1">
                <a:ea typeface="Times New Roman" panose="02020603050405020304" pitchFamily="18" charset="0"/>
                <a:cs typeface="Arial" panose="020B0604020202020204" pitchFamily="34" charset="0"/>
              </a:rPr>
              <a:t>Hosterman</a:t>
            </a:r>
            <a:r>
              <a:rPr lang="en-US" sz="1400" dirty="0">
                <a:ea typeface="Times New Roman" panose="02020603050405020304" pitchFamily="18" charset="0"/>
                <a:cs typeface="Arial" panose="020B0604020202020204" pitchFamily="34" charset="0"/>
              </a:rPr>
              <a:t>, and L. </a:t>
            </a:r>
            <a:r>
              <a:rPr lang="en-US" sz="1400" dirty="0" err="1">
                <a:ea typeface="Times New Roman" panose="02020603050405020304" pitchFamily="18" charset="0"/>
                <a:cs typeface="Arial" panose="020B0604020202020204" pitchFamily="34" charset="0"/>
              </a:rPr>
              <a:t>Giangola</a:t>
            </a:r>
            <a:r>
              <a:rPr lang="en-US" sz="1400" dirty="0">
                <a:ea typeface="Times New Roman" panose="02020603050405020304" pitchFamily="18" charset="0"/>
                <a:cs typeface="Arial" panose="020B0604020202020204" pitchFamily="34" charset="0"/>
              </a:rPr>
              <a:t>, 2016:  Climate Adaptation – The State of Practice in U.S. Communities, The Kresge Foundation, accessed July, 2019.   [Available on-line at https://</a:t>
            </a:r>
            <a:r>
              <a:rPr lang="en-US" sz="1400" dirty="0" err="1">
                <a:ea typeface="Times New Roman" panose="02020603050405020304" pitchFamily="18" charset="0"/>
                <a:cs typeface="Arial" panose="020B0604020202020204" pitchFamily="34" charset="0"/>
              </a:rPr>
              <a:t>www.georgetownclimate.org</a:t>
            </a:r>
            <a:r>
              <a:rPr lang="en-US" sz="1400" dirty="0">
                <a:ea typeface="Times New Roman" panose="02020603050405020304" pitchFamily="18" charset="0"/>
                <a:cs typeface="Arial" panose="020B0604020202020204" pitchFamily="34" charset="0"/>
              </a:rPr>
              <a:t>/files/report/climate-adaptation-the-state-of-practice-in-us-communities-full-report.pdf]</a:t>
            </a:r>
            <a:endParaRPr lang="en-US" sz="1400" dirty="0">
              <a:effectLst/>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778488003"/>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0089675-7024-2146-B7AA-5B4BDAC3AB49}"/>
              </a:ext>
            </a:extLst>
          </p:cNvPr>
          <p:cNvPicPr/>
          <p:nvPr/>
        </p:nvPicPr>
        <p:blipFill rotWithShape="1">
          <a:blip r:embed="rId2"/>
          <a:srcRect l="14316" t="19014" r="33278" b="9759"/>
          <a:stretch/>
        </p:blipFill>
        <p:spPr bwMode="auto">
          <a:xfrm>
            <a:off x="228600" y="228600"/>
            <a:ext cx="8686800" cy="64008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09988815"/>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BF3BB2C-29C6-B74A-BB21-CFAD90EB2815}"/>
              </a:ext>
            </a:extLst>
          </p:cNvPr>
          <p:cNvSpPr/>
          <p:nvPr/>
        </p:nvSpPr>
        <p:spPr>
          <a:xfrm>
            <a:off x="419100" y="1066800"/>
            <a:ext cx="8305800" cy="5613075"/>
          </a:xfrm>
          <a:prstGeom prst="rect">
            <a:avLst/>
          </a:prstGeom>
        </p:spPr>
        <p:txBody>
          <a:bodyPr wrap="square">
            <a:spAutoFit/>
          </a:bodyPr>
          <a:lstStyle/>
          <a:p>
            <a:pPr marL="285750" marR="0" lvl="0" indent="-285750">
              <a:lnSpc>
                <a:spcPct val="150000"/>
              </a:lnSpc>
              <a:spcBef>
                <a:spcPts val="0"/>
              </a:spcBef>
              <a:spcAft>
                <a:spcPts val="0"/>
              </a:spcAft>
              <a:buFont typeface="Arial" panose="020B0604020202020204" pitchFamily="34" charset="0"/>
              <a:buChar char="•"/>
            </a:pPr>
            <a:r>
              <a:rPr lang="en-US" sz="2400" dirty="0">
                <a:latin typeface="Book Antiqua" panose="02040602050305030304" pitchFamily="18" charset="0"/>
                <a:ea typeface="Calibri" panose="020F0502020204030204" pitchFamily="34" charset="0"/>
                <a:cs typeface="Times New Roman" panose="02020603050405020304" pitchFamily="18" charset="0"/>
              </a:rPr>
              <a:t>Communities that begin efforts </a:t>
            </a:r>
            <a:r>
              <a:rPr lang="en-US" sz="2400" u="sng" dirty="0">
                <a:latin typeface="Book Antiqua" panose="02040602050305030304" pitchFamily="18" charset="0"/>
                <a:ea typeface="Calibri" panose="020F0502020204030204" pitchFamily="34" charset="0"/>
                <a:cs typeface="Times New Roman" panose="02020603050405020304" pitchFamily="18" charset="0"/>
              </a:rPr>
              <a:t>now</a:t>
            </a:r>
            <a:r>
              <a:rPr lang="en-US" sz="2400" dirty="0">
                <a:latin typeface="Book Antiqua" panose="02040602050305030304" pitchFamily="18" charset="0"/>
                <a:ea typeface="Calibri" panose="020F0502020204030204" pitchFamily="34" charset="0"/>
                <a:cs typeface="Times New Roman" panose="02020603050405020304" pitchFamily="18" charset="0"/>
              </a:rPr>
              <a:t>, rather than waiting until the Climate Crisis creates overwhelming conditions, will be the most successful.</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0"/>
              </a:spcAft>
            </a:pP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5000"/>
              </a:lnSpc>
              <a:spcBef>
                <a:spcPts val="0"/>
              </a:spcBef>
              <a:spcAft>
                <a:spcPts val="0"/>
              </a:spcAft>
              <a:buFont typeface="Arial" panose="020B0604020202020204" pitchFamily="34" charset="0"/>
              <a:buChar char="•"/>
            </a:pPr>
            <a:r>
              <a:rPr lang="en-US" sz="2400" dirty="0">
                <a:latin typeface="Book Antiqua" panose="02040602050305030304" pitchFamily="18" charset="0"/>
                <a:ea typeface="Calibri" panose="020F0502020204030204" pitchFamily="34" charset="0"/>
                <a:cs typeface="Times New Roman" panose="02020603050405020304" pitchFamily="18" charset="0"/>
              </a:rPr>
              <a:t>Successful planning should address both immediate and longer-term goals:</a:t>
            </a:r>
          </a:p>
          <a:p>
            <a:pPr>
              <a:lnSpc>
                <a:spcPct val="115000"/>
              </a:lnSpc>
              <a:spcBef>
                <a:spcPts val="0"/>
              </a:spcBef>
              <a:spcAft>
                <a:spcPts val="0"/>
              </a:spcAft>
            </a:pPr>
            <a:endParaRPr lang="en-US" sz="2000" dirty="0">
              <a:latin typeface="Book Antiqua" panose="02040602050305030304" pitchFamily="18" charset="0"/>
              <a:ea typeface="Calibri" panose="020F0502020204030204" pitchFamily="34" charset="0"/>
              <a:cs typeface="Times New Roman" panose="02020603050405020304" pitchFamily="18" charset="0"/>
            </a:endParaRPr>
          </a:p>
          <a:p>
            <a:pPr algn="ctr">
              <a:lnSpc>
                <a:spcPct val="115000"/>
              </a:lnSpc>
              <a:spcBef>
                <a:spcPts val="0"/>
              </a:spcBef>
              <a:spcAft>
                <a:spcPts val="0"/>
              </a:spcAft>
            </a:pPr>
            <a:r>
              <a:rPr lang="en-US" sz="2400" dirty="0">
                <a:solidFill>
                  <a:srgbClr val="FFFF00"/>
                </a:solidFill>
                <a:latin typeface="Book Antiqua" panose="02040602050305030304" pitchFamily="18" charset="0"/>
                <a:ea typeface="Calibri" panose="020F0502020204030204" pitchFamily="34" charset="0"/>
                <a:cs typeface="Times New Roman" panose="02020603050405020304" pitchFamily="18" charset="0"/>
              </a:rPr>
              <a:t>In addition to </a:t>
            </a:r>
            <a:r>
              <a:rPr lang="en-US" sz="2400" u="sng" dirty="0">
                <a:solidFill>
                  <a:srgbClr val="FFFF00"/>
                </a:solidFill>
                <a:latin typeface="Book Antiqua" panose="02040602050305030304" pitchFamily="18" charset="0"/>
                <a:ea typeface="Calibri" panose="020F0502020204030204" pitchFamily="34" charset="0"/>
                <a:cs typeface="Times New Roman" panose="02020603050405020304" pitchFamily="18" charset="0"/>
              </a:rPr>
              <a:t>mitigating </a:t>
            </a:r>
            <a:r>
              <a:rPr lang="en-US" sz="2400" dirty="0">
                <a:solidFill>
                  <a:srgbClr val="FFFF00"/>
                </a:solidFill>
                <a:latin typeface="Book Antiqua" panose="02040602050305030304" pitchFamily="18" charset="0"/>
                <a:ea typeface="Calibri" panose="020F0502020204030204" pitchFamily="34" charset="0"/>
                <a:cs typeface="Times New Roman" panose="02020603050405020304" pitchFamily="18" charset="0"/>
              </a:rPr>
              <a:t>the </a:t>
            </a:r>
            <a:r>
              <a:rPr lang="en-US" sz="2400" i="1" dirty="0">
                <a:solidFill>
                  <a:srgbClr val="FFFF00"/>
                </a:solidFill>
                <a:latin typeface="Book Antiqua" panose="02040602050305030304" pitchFamily="18" charset="0"/>
                <a:ea typeface="Calibri" panose="020F0502020204030204" pitchFamily="34" charset="0"/>
                <a:cs typeface="Times New Roman" panose="02020603050405020304" pitchFamily="18" charset="0"/>
              </a:rPr>
              <a:t>causes</a:t>
            </a:r>
            <a:r>
              <a:rPr lang="en-US" sz="2400" dirty="0">
                <a:solidFill>
                  <a:srgbClr val="FFFF00"/>
                </a:solidFill>
                <a:latin typeface="Book Antiqua" panose="02040602050305030304" pitchFamily="18" charset="0"/>
                <a:ea typeface="Calibri" panose="020F0502020204030204" pitchFamily="34" charset="0"/>
                <a:cs typeface="Times New Roman" panose="02020603050405020304" pitchFamily="18" charset="0"/>
              </a:rPr>
              <a:t> of climate change, we must begin </a:t>
            </a:r>
            <a:r>
              <a:rPr lang="en-US" sz="2400" u="sng" dirty="0">
                <a:solidFill>
                  <a:srgbClr val="FFFF00"/>
                </a:solidFill>
                <a:latin typeface="Book Antiqua" panose="02040602050305030304" pitchFamily="18" charset="0"/>
                <a:ea typeface="Calibri" panose="020F0502020204030204" pitchFamily="34" charset="0"/>
                <a:cs typeface="Times New Roman" panose="02020603050405020304" pitchFamily="18" charset="0"/>
              </a:rPr>
              <a:t>adapting</a:t>
            </a:r>
            <a:r>
              <a:rPr lang="en-US" sz="2400" dirty="0">
                <a:solidFill>
                  <a:srgbClr val="FFFF00"/>
                </a:solidFill>
                <a:latin typeface="Book Antiqua" panose="02040602050305030304" pitchFamily="18" charset="0"/>
                <a:ea typeface="Calibri" panose="020F0502020204030204" pitchFamily="34" charset="0"/>
                <a:cs typeface="Times New Roman" panose="02020603050405020304" pitchFamily="18" charset="0"/>
              </a:rPr>
              <a:t> to its </a:t>
            </a:r>
            <a:r>
              <a:rPr lang="en-US" sz="2400" i="1" dirty="0">
                <a:solidFill>
                  <a:srgbClr val="FFFF00"/>
                </a:solidFill>
                <a:latin typeface="Book Antiqua" panose="02040602050305030304" pitchFamily="18" charset="0"/>
                <a:ea typeface="Calibri" panose="020F0502020204030204" pitchFamily="34" charset="0"/>
                <a:cs typeface="Times New Roman" panose="02020603050405020304" pitchFamily="18" charset="0"/>
              </a:rPr>
              <a:t>short-term, acute effects</a:t>
            </a:r>
            <a:r>
              <a:rPr lang="en-US" sz="2400" dirty="0">
                <a:solidFill>
                  <a:srgbClr val="FFFF00"/>
                </a:solidFill>
                <a:latin typeface="Book Antiqua" panose="02040602050305030304" pitchFamily="18" charset="0"/>
                <a:ea typeface="Calibri" panose="020F0502020204030204" pitchFamily="34" charset="0"/>
                <a:cs typeface="Times New Roman" panose="02020603050405020304" pitchFamily="18" charset="0"/>
              </a:rPr>
              <a:t>, such as heat-waves and extreme precipitation events, and its </a:t>
            </a:r>
            <a:r>
              <a:rPr lang="en-US" sz="2400" i="1" dirty="0">
                <a:solidFill>
                  <a:srgbClr val="FFFF00"/>
                </a:solidFill>
                <a:latin typeface="Book Antiqua" panose="02040602050305030304" pitchFamily="18" charset="0"/>
                <a:ea typeface="Calibri" panose="020F0502020204030204" pitchFamily="34" charset="0"/>
                <a:cs typeface="Times New Roman" panose="02020603050405020304" pitchFamily="18" charset="0"/>
              </a:rPr>
              <a:t>long-term, chronic effects</a:t>
            </a:r>
            <a:r>
              <a:rPr lang="en-US" sz="2400" dirty="0">
                <a:solidFill>
                  <a:srgbClr val="FFFF00"/>
                </a:solidFill>
                <a:latin typeface="Book Antiqua" panose="02040602050305030304" pitchFamily="18" charset="0"/>
                <a:ea typeface="Calibri" panose="020F0502020204030204" pitchFamily="34" charset="0"/>
                <a:cs typeface="Times New Roman" panose="02020603050405020304" pitchFamily="18" charset="0"/>
              </a:rPr>
              <a:t>, such as megadrought and desertification.  </a:t>
            </a:r>
          </a:p>
        </p:txBody>
      </p:sp>
      <p:sp>
        <p:nvSpPr>
          <p:cNvPr id="4" name="Rectangle 2">
            <a:extLst>
              <a:ext uri="{FF2B5EF4-FFF2-40B4-BE49-F238E27FC236}">
                <a16:creationId xmlns:a16="http://schemas.microsoft.com/office/drawing/2014/main" id="{7A67F185-1DAB-3C4E-8A09-8F3AA95E91A8}"/>
              </a:ext>
            </a:extLst>
          </p:cNvPr>
          <p:cNvSpPr txBox="1">
            <a:spLocks noChangeArrowheads="1"/>
          </p:cNvSpPr>
          <p:nvPr/>
        </p:nvSpPr>
        <p:spPr>
          <a:xfrm>
            <a:off x="685800" y="381000"/>
            <a:ext cx="7772400" cy="762000"/>
          </a:xfrm>
          <a:prstGeom prst="rect">
            <a:avLst/>
          </a:prstGeom>
        </p:spPr>
        <p:txBody>
          <a:bodyPr/>
          <a:lstStyle/>
          <a:p>
            <a:pPr algn="ctr" eaLnBrk="1" hangingPunct="1">
              <a:defRPr/>
            </a:pPr>
            <a:r>
              <a:rPr lang="en-US" sz="4000" b="1" kern="0" dirty="0">
                <a:latin typeface="Book Antiqua" pitchFamily="18" charset="0"/>
                <a:ea typeface="+mj-ea"/>
                <a:cs typeface="+mj-cs"/>
              </a:rPr>
              <a:t>General Implications</a:t>
            </a:r>
          </a:p>
        </p:txBody>
      </p:sp>
    </p:spTree>
    <p:extLst>
      <p:ext uri="{BB962C8B-B14F-4D97-AF65-F5344CB8AC3E}">
        <p14:creationId xmlns:p14="http://schemas.microsoft.com/office/powerpoint/2010/main" val="2380320126"/>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3DF7810-8868-EA4E-80C5-612DCCCCCC4F}"/>
              </a:ext>
            </a:extLst>
          </p:cNvPr>
          <p:cNvSpPr txBox="1">
            <a:spLocks noChangeArrowheads="1"/>
          </p:cNvSpPr>
          <p:nvPr/>
        </p:nvSpPr>
        <p:spPr>
          <a:xfrm>
            <a:off x="685800" y="381000"/>
            <a:ext cx="7772400" cy="762000"/>
          </a:xfrm>
          <a:prstGeom prst="rect">
            <a:avLst/>
          </a:prstGeom>
        </p:spPr>
        <p:txBody>
          <a:bodyPr/>
          <a:lstStyle/>
          <a:p>
            <a:pPr algn="ctr" eaLnBrk="1" hangingPunct="1">
              <a:defRPr/>
            </a:pPr>
            <a:r>
              <a:rPr lang="en-US" sz="4000" b="1" kern="0" dirty="0">
                <a:latin typeface="Book Antiqua" pitchFamily="18" charset="0"/>
                <a:ea typeface="+mj-ea"/>
                <a:cs typeface="+mj-cs"/>
              </a:rPr>
              <a:t>Specific Recommendations</a:t>
            </a:r>
          </a:p>
        </p:txBody>
      </p:sp>
      <p:sp>
        <p:nvSpPr>
          <p:cNvPr id="3" name="TextBox 2">
            <a:extLst>
              <a:ext uri="{FF2B5EF4-FFF2-40B4-BE49-F238E27FC236}">
                <a16:creationId xmlns:a16="http://schemas.microsoft.com/office/drawing/2014/main" id="{482FEED1-E154-D74B-81E1-58B0097525BE}"/>
              </a:ext>
            </a:extLst>
          </p:cNvPr>
          <p:cNvSpPr txBox="1"/>
          <p:nvPr/>
        </p:nvSpPr>
        <p:spPr>
          <a:xfrm>
            <a:off x="685800" y="1371600"/>
            <a:ext cx="7620000" cy="5078313"/>
          </a:xfrm>
          <a:prstGeom prst="rect">
            <a:avLst/>
          </a:prstGeom>
          <a:noFill/>
        </p:spPr>
        <p:txBody>
          <a:bodyPr wrap="square" rtlCol="0">
            <a:spAutoFit/>
          </a:bodyPr>
          <a:lstStyle/>
          <a:p>
            <a:pPr>
              <a:lnSpc>
                <a:spcPct val="150000"/>
              </a:lnSpc>
            </a:pPr>
            <a:r>
              <a:rPr lang="en-US" sz="2400" dirty="0">
                <a:solidFill>
                  <a:srgbClr val="FFFF00"/>
                </a:solidFill>
                <a:latin typeface="Book Antiqua" panose="02040602050305030304" pitchFamily="18" charset="0"/>
              </a:rPr>
              <a:t>A policy of gradual conversion from fossil fuels to renewables is, by itself, </a:t>
            </a:r>
            <a:r>
              <a:rPr lang="en-US" sz="2400" u="sng" dirty="0">
                <a:solidFill>
                  <a:srgbClr val="FFFF00"/>
                </a:solidFill>
                <a:latin typeface="Book Antiqua" panose="02040602050305030304" pitchFamily="18" charset="0"/>
              </a:rPr>
              <a:t>a woefully inadequate response.</a:t>
            </a:r>
          </a:p>
          <a:p>
            <a:pPr>
              <a:lnSpc>
                <a:spcPct val="150000"/>
              </a:lnSpc>
            </a:pPr>
            <a:endParaRPr lang="en-US" sz="2400" dirty="0">
              <a:latin typeface="Book Antiqua" panose="02040602050305030304" pitchFamily="18" charset="0"/>
            </a:endParaRPr>
          </a:p>
          <a:p>
            <a:pPr>
              <a:lnSpc>
                <a:spcPct val="150000"/>
              </a:lnSpc>
            </a:pPr>
            <a:r>
              <a:rPr lang="en-US" sz="2400" dirty="0">
                <a:latin typeface="Book Antiqua" panose="02040602050305030304" pitchFamily="18" charset="0"/>
              </a:rPr>
              <a:t>In addition to a </a:t>
            </a:r>
            <a:r>
              <a:rPr lang="en-US" sz="2400" i="1" dirty="0">
                <a:latin typeface="Book Antiqua" panose="02040602050305030304" pitchFamily="18" charset="0"/>
              </a:rPr>
              <a:t>rapid</a:t>
            </a:r>
            <a:r>
              <a:rPr lang="en-US" sz="2400" dirty="0">
                <a:latin typeface="Book Antiqua" panose="02040602050305030304" pitchFamily="18" charset="0"/>
              </a:rPr>
              <a:t> transition to low-carbon fuels, our entire interlocking national infrastructure of critical systems must be re-engineered for greater resiliency in the face of both the acute and chronic effects of climate change.</a:t>
            </a:r>
          </a:p>
        </p:txBody>
      </p:sp>
    </p:spTree>
    <p:extLst>
      <p:ext uri="{BB962C8B-B14F-4D97-AF65-F5344CB8AC3E}">
        <p14:creationId xmlns:p14="http://schemas.microsoft.com/office/powerpoint/2010/main" val="381044479"/>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3DF7810-8868-EA4E-80C5-612DCCCCCC4F}"/>
              </a:ext>
            </a:extLst>
          </p:cNvPr>
          <p:cNvSpPr txBox="1">
            <a:spLocks noChangeArrowheads="1"/>
          </p:cNvSpPr>
          <p:nvPr/>
        </p:nvSpPr>
        <p:spPr>
          <a:xfrm>
            <a:off x="685800" y="381000"/>
            <a:ext cx="7772400" cy="762000"/>
          </a:xfrm>
          <a:prstGeom prst="rect">
            <a:avLst/>
          </a:prstGeom>
        </p:spPr>
        <p:txBody>
          <a:bodyPr/>
          <a:lstStyle/>
          <a:p>
            <a:pPr algn="ctr" eaLnBrk="1" hangingPunct="1">
              <a:defRPr/>
            </a:pPr>
            <a:r>
              <a:rPr lang="en-US" sz="4000" b="1" kern="0" dirty="0">
                <a:latin typeface="Book Antiqua" pitchFamily="18" charset="0"/>
                <a:ea typeface="+mj-ea"/>
                <a:cs typeface="+mj-cs"/>
              </a:rPr>
              <a:t>Specific Recommendations</a:t>
            </a:r>
          </a:p>
        </p:txBody>
      </p:sp>
      <p:sp>
        <p:nvSpPr>
          <p:cNvPr id="3" name="TextBox 2">
            <a:extLst>
              <a:ext uri="{FF2B5EF4-FFF2-40B4-BE49-F238E27FC236}">
                <a16:creationId xmlns:a16="http://schemas.microsoft.com/office/drawing/2014/main" id="{482FEED1-E154-D74B-81E1-58B0097525BE}"/>
              </a:ext>
            </a:extLst>
          </p:cNvPr>
          <p:cNvSpPr txBox="1"/>
          <p:nvPr/>
        </p:nvSpPr>
        <p:spPr>
          <a:xfrm>
            <a:off x="609600" y="1167581"/>
            <a:ext cx="7620000" cy="5632311"/>
          </a:xfrm>
          <a:prstGeom prst="rect">
            <a:avLst/>
          </a:prstGeom>
          <a:noFill/>
        </p:spPr>
        <p:txBody>
          <a:bodyPr wrap="square" rtlCol="0">
            <a:spAutoFit/>
          </a:bodyPr>
          <a:lstStyle/>
          <a:p>
            <a:pPr>
              <a:lnSpc>
                <a:spcPct val="150000"/>
              </a:lnSpc>
            </a:pPr>
            <a:r>
              <a:rPr lang="en-US" sz="2000" dirty="0">
                <a:latin typeface="Book Antiqua" panose="02040602050305030304" pitchFamily="18" charset="0"/>
              </a:rPr>
              <a:t>Among the systems that must be reconfigured for greater resiliency are:</a:t>
            </a:r>
          </a:p>
          <a:p>
            <a:pPr>
              <a:lnSpc>
                <a:spcPct val="150000"/>
              </a:lnSpc>
            </a:pPr>
            <a:r>
              <a:rPr lang="en-US" sz="2000" dirty="0">
                <a:latin typeface="Book Antiqua" panose="02040602050305030304" pitchFamily="18" charset="0"/>
              </a:rPr>
              <a:t> </a:t>
            </a:r>
          </a:p>
          <a:p>
            <a:pPr marL="342900" lvl="0" indent="-342900">
              <a:lnSpc>
                <a:spcPct val="150000"/>
              </a:lnSpc>
              <a:buFont typeface="Arial" panose="020B0604020202020204" pitchFamily="34" charset="0"/>
              <a:buChar char="•"/>
            </a:pPr>
            <a:r>
              <a:rPr lang="en-US" sz="2000" dirty="0">
                <a:solidFill>
                  <a:srgbClr val="FFFF00"/>
                </a:solidFill>
                <a:latin typeface="Book Antiqua" panose="02040602050305030304" pitchFamily="18" charset="0"/>
              </a:rPr>
              <a:t>Coastal flood control and defenses against sea-level rise</a:t>
            </a:r>
          </a:p>
          <a:p>
            <a:pPr marL="342900" lvl="0" indent="-342900">
              <a:lnSpc>
                <a:spcPct val="150000"/>
              </a:lnSpc>
              <a:buFont typeface="Arial" panose="020B0604020202020204" pitchFamily="34" charset="0"/>
              <a:buChar char="•"/>
            </a:pPr>
            <a:r>
              <a:rPr lang="en-US" sz="2000" dirty="0">
                <a:solidFill>
                  <a:srgbClr val="FFFF00"/>
                </a:solidFill>
                <a:latin typeface="Book Antiqua" panose="02040602050305030304" pitchFamily="18" charset="0"/>
              </a:rPr>
              <a:t>Fresh water management</a:t>
            </a:r>
          </a:p>
          <a:p>
            <a:pPr marL="342900" lvl="0" indent="-342900">
              <a:lnSpc>
                <a:spcPct val="150000"/>
              </a:lnSpc>
              <a:buFont typeface="Arial" panose="020B0604020202020204" pitchFamily="34" charset="0"/>
              <a:buChar char="•"/>
            </a:pPr>
            <a:r>
              <a:rPr lang="en-US" sz="2000" dirty="0">
                <a:solidFill>
                  <a:srgbClr val="FFFF00"/>
                </a:solidFill>
                <a:latin typeface="Book Antiqua" panose="02040602050305030304" pitchFamily="18" charset="0"/>
              </a:rPr>
              <a:t>Wildlife, forest, and fire management</a:t>
            </a:r>
          </a:p>
          <a:p>
            <a:pPr marL="342900" lvl="0" indent="-342900">
              <a:lnSpc>
                <a:spcPct val="150000"/>
              </a:lnSpc>
              <a:buFont typeface="Arial" panose="020B0604020202020204" pitchFamily="34" charset="0"/>
              <a:buChar char="•"/>
            </a:pPr>
            <a:r>
              <a:rPr lang="en-US" sz="2000" dirty="0">
                <a:solidFill>
                  <a:srgbClr val="FFFF00"/>
                </a:solidFill>
                <a:latin typeface="Book Antiqua" panose="02040602050305030304" pitchFamily="18" charset="0"/>
              </a:rPr>
              <a:t>Food production and distribution</a:t>
            </a:r>
          </a:p>
          <a:p>
            <a:pPr marL="342900" lvl="0" indent="-342900">
              <a:lnSpc>
                <a:spcPct val="150000"/>
              </a:lnSpc>
              <a:buFont typeface="Arial" panose="020B0604020202020204" pitchFamily="34" charset="0"/>
              <a:buChar char="•"/>
            </a:pPr>
            <a:r>
              <a:rPr lang="en-US" sz="2000" dirty="0">
                <a:solidFill>
                  <a:srgbClr val="FFFF00"/>
                </a:solidFill>
                <a:latin typeface="Book Antiqua" panose="02040602050305030304" pitchFamily="18" charset="0"/>
              </a:rPr>
              <a:t>Energy generation and transmission</a:t>
            </a:r>
          </a:p>
          <a:p>
            <a:pPr marL="342900" lvl="0" indent="-342900">
              <a:lnSpc>
                <a:spcPct val="150000"/>
              </a:lnSpc>
              <a:buFont typeface="Arial" panose="020B0604020202020204" pitchFamily="34" charset="0"/>
              <a:buChar char="•"/>
            </a:pPr>
            <a:r>
              <a:rPr lang="en-US" sz="2000" dirty="0">
                <a:solidFill>
                  <a:srgbClr val="FFFF00"/>
                </a:solidFill>
                <a:latin typeface="Book Antiqua" panose="02040602050305030304" pitchFamily="18" charset="0"/>
              </a:rPr>
              <a:t>Transportation</a:t>
            </a:r>
          </a:p>
          <a:p>
            <a:pPr marL="342900" lvl="0" indent="-342900">
              <a:lnSpc>
                <a:spcPct val="150000"/>
              </a:lnSpc>
              <a:buFont typeface="Arial" panose="020B0604020202020204" pitchFamily="34" charset="0"/>
              <a:buChar char="•"/>
            </a:pPr>
            <a:r>
              <a:rPr lang="en-US" sz="2000" dirty="0">
                <a:solidFill>
                  <a:srgbClr val="FFFF00"/>
                </a:solidFill>
                <a:latin typeface="Book Antiqua" panose="02040602050305030304" pitchFamily="18" charset="0"/>
              </a:rPr>
              <a:t>Public health</a:t>
            </a:r>
          </a:p>
          <a:p>
            <a:pPr marL="342900" lvl="0" indent="-342900">
              <a:lnSpc>
                <a:spcPct val="150000"/>
              </a:lnSpc>
              <a:buFont typeface="Arial" panose="020B0604020202020204" pitchFamily="34" charset="0"/>
              <a:buChar char="•"/>
            </a:pPr>
            <a:r>
              <a:rPr lang="en-US" sz="2000" dirty="0">
                <a:solidFill>
                  <a:srgbClr val="FFFF00"/>
                </a:solidFill>
                <a:latin typeface="Book Antiqua" panose="02040602050305030304" pitchFamily="18" charset="0"/>
              </a:rPr>
              <a:t>Border policies for the </a:t>
            </a:r>
            <a:r>
              <a:rPr lang="en-US" sz="2000" i="1" dirty="0">
                <a:solidFill>
                  <a:srgbClr val="FFFF00"/>
                </a:solidFill>
                <a:latin typeface="Book Antiqua" panose="02040602050305030304" pitchFamily="18" charset="0"/>
              </a:rPr>
              <a:t>humane</a:t>
            </a:r>
            <a:r>
              <a:rPr lang="en-US" sz="2000" dirty="0">
                <a:solidFill>
                  <a:srgbClr val="FFFF00"/>
                </a:solidFill>
                <a:latin typeface="Book Antiqua" panose="02040602050305030304" pitchFamily="18" charset="0"/>
              </a:rPr>
              <a:t> and </a:t>
            </a:r>
            <a:r>
              <a:rPr lang="en-US" sz="2000" i="1" dirty="0">
                <a:solidFill>
                  <a:srgbClr val="FFFF00"/>
                </a:solidFill>
                <a:latin typeface="Book Antiqua" panose="02040602050305030304" pitchFamily="18" charset="0"/>
              </a:rPr>
              <a:t>ethical</a:t>
            </a:r>
            <a:r>
              <a:rPr lang="en-US" sz="2000" dirty="0">
                <a:solidFill>
                  <a:srgbClr val="FFFF00"/>
                </a:solidFill>
                <a:latin typeface="Book Antiqua" panose="02040602050305030304" pitchFamily="18" charset="0"/>
              </a:rPr>
              <a:t> reception of immigrants and climate refugees</a:t>
            </a:r>
          </a:p>
        </p:txBody>
      </p:sp>
    </p:spTree>
    <p:extLst>
      <p:ext uri="{BB962C8B-B14F-4D97-AF65-F5344CB8AC3E}">
        <p14:creationId xmlns:p14="http://schemas.microsoft.com/office/powerpoint/2010/main" val="1445225225"/>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3DF7810-8868-EA4E-80C5-612DCCCCCC4F}"/>
              </a:ext>
            </a:extLst>
          </p:cNvPr>
          <p:cNvSpPr txBox="1">
            <a:spLocks noChangeArrowheads="1"/>
          </p:cNvSpPr>
          <p:nvPr/>
        </p:nvSpPr>
        <p:spPr>
          <a:xfrm>
            <a:off x="685800" y="381000"/>
            <a:ext cx="7772400" cy="762000"/>
          </a:xfrm>
          <a:prstGeom prst="rect">
            <a:avLst/>
          </a:prstGeom>
        </p:spPr>
        <p:txBody>
          <a:bodyPr/>
          <a:lstStyle/>
          <a:p>
            <a:pPr algn="ctr" eaLnBrk="1" hangingPunct="1">
              <a:defRPr/>
            </a:pPr>
            <a:r>
              <a:rPr lang="en-US" sz="4000" b="1" kern="0" dirty="0">
                <a:latin typeface="Book Antiqua" pitchFamily="18" charset="0"/>
                <a:ea typeface="+mj-ea"/>
                <a:cs typeface="+mj-cs"/>
              </a:rPr>
              <a:t>Specific Recommendations</a:t>
            </a:r>
          </a:p>
        </p:txBody>
      </p:sp>
      <p:sp>
        <p:nvSpPr>
          <p:cNvPr id="3" name="TextBox 2">
            <a:extLst>
              <a:ext uri="{FF2B5EF4-FFF2-40B4-BE49-F238E27FC236}">
                <a16:creationId xmlns:a16="http://schemas.microsoft.com/office/drawing/2014/main" id="{482FEED1-E154-D74B-81E1-58B0097525BE}"/>
              </a:ext>
            </a:extLst>
          </p:cNvPr>
          <p:cNvSpPr txBox="1"/>
          <p:nvPr/>
        </p:nvSpPr>
        <p:spPr>
          <a:xfrm>
            <a:off x="609600" y="1167581"/>
            <a:ext cx="7620000" cy="5632311"/>
          </a:xfrm>
          <a:prstGeom prst="rect">
            <a:avLst/>
          </a:prstGeom>
          <a:noFill/>
        </p:spPr>
        <p:txBody>
          <a:bodyPr wrap="square" rtlCol="0">
            <a:spAutoFit/>
          </a:bodyPr>
          <a:lstStyle/>
          <a:p>
            <a:pPr>
              <a:lnSpc>
                <a:spcPct val="150000"/>
              </a:lnSpc>
            </a:pPr>
            <a:r>
              <a:rPr lang="en-US" sz="2000" dirty="0">
                <a:latin typeface="Book Antiqua" panose="02040602050305030304" pitchFamily="18" charset="0"/>
              </a:rPr>
              <a:t>Among the systems that must be reconfigured for greater resiliency are:</a:t>
            </a:r>
          </a:p>
          <a:p>
            <a:pPr>
              <a:lnSpc>
                <a:spcPct val="150000"/>
              </a:lnSpc>
            </a:pPr>
            <a:r>
              <a:rPr lang="en-US" sz="2000" dirty="0">
                <a:latin typeface="Book Antiqua" panose="02040602050305030304" pitchFamily="18" charset="0"/>
              </a:rPr>
              <a:t> </a:t>
            </a:r>
          </a:p>
          <a:p>
            <a:pPr marL="342900" lvl="0" indent="-342900">
              <a:lnSpc>
                <a:spcPct val="150000"/>
              </a:lnSpc>
              <a:buFont typeface="Arial" panose="020B0604020202020204" pitchFamily="34" charset="0"/>
              <a:buChar char="•"/>
            </a:pPr>
            <a:r>
              <a:rPr lang="en-US" sz="2000" dirty="0">
                <a:solidFill>
                  <a:srgbClr val="FFFF00"/>
                </a:solidFill>
                <a:latin typeface="Book Antiqua" panose="02040602050305030304" pitchFamily="18" charset="0"/>
              </a:rPr>
              <a:t>Coastal flood control and defenses against sea-level rise</a:t>
            </a:r>
          </a:p>
          <a:p>
            <a:pPr marL="342900" lvl="0" indent="-342900">
              <a:lnSpc>
                <a:spcPct val="150000"/>
              </a:lnSpc>
              <a:buFont typeface="Arial" panose="020B0604020202020204" pitchFamily="34" charset="0"/>
              <a:buChar char="•"/>
            </a:pPr>
            <a:r>
              <a:rPr lang="en-US" sz="2000" dirty="0">
                <a:solidFill>
                  <a:srgbClr val="FFFF00"/>
                </a:solidFill>
                <a:latin typeface="Book Antiqua" panose="02040602050305030304" pitchFamily="18" charset="0"/>
              </a:rPr>
              <a:t>Fresh water management</a:t>
            </a:r>
          </a:p>
          <a:p>
            <a:pPr marL="342900" lvl="0" indent="-342900">
              <a:lnSpc>
                <a:spcPct val="150000"/>
              </a:lnSpc>
              <a:buFont typeface="Arial" panose="020B0604020202020204" pitchFamily="34" charset="0"/>
              <a:buChar char="•"/>
            </a:pPr>
            <a:r>
              <a:rPr lang="en-US" sz="2000" dirty="0">
                <a:solidFill>
                  <a:srgbClr val="FFFF00"/>
                </a:solidFill>
                <a:latin typeface="Book Antiqua" panose="02040602050305030304" pitchFamily="18" charset="0"/>
              </a:rPr>
              <a:t>Wildlife, forest, and fire management</a:t>
            </a:r>
          </a:p>
          <a:p>
            <a:pPr marL="342900" lvl="0" indent="-342900">
              <a:lnSpc>
                <a:spcPct val="150000"/>
              </a:lnSpc>
              <a:buFont typeface="Arial" panose="020B0604020202020204" pitchFamily="34" charset="0"/>
              <a:buChar char="•"/>
            </a:pPr>
            <a:r>
              <a:rPr lang="en-US" sz="2000" dirty="0">
                <a:solidFill>
                  <a:srgbClr val="FFFF00"/>
                </a:solidFill>
                <a:latin typeface="Book Antiqua" panose="02040602050305030304" pitchFamily="18" charset="0"/>
              </a:rPr>
              <a:t>Food production and distribution</a:t>
            </a:r>
          </a:p>
          <a:p>
            <a:pPr marL="342900" lvl="0" indent="-342900">
              <a:lnSpc>
                <a:spcPct val="150000"/>
              </a:lnSpc>
              <a:buFont typeface="Arial" panose="020B0604020202020204" pitchFamily="34" charset="0"/>
              <a:buChar char="•"/>
            </a:pPr>
            <a:r>
              <a:rPr lang="en-US" sz="2000" dirty="0">
                <a:solidFill>
                  <a:srgbClr val="FFFF00"/>
                </a:solidFill>
                <a:latin typeface="Book Antiqua" panose="02040602050305030304" pitchFamily="18" charset="0"/>
              </a:rPr>
              <a:t>Energy generation and transmission</a:t>
            </a:r>
          </a:p>
          <a:p>
            <a:pPr marL="342900" lvl="0" indent="-342900">
              <a:lnSpc>
                <a:spcPct val="150000"/>
              </a:lnSpc>
              <a:buFont typeface="Arial" panose="020B0604020202020204" pitchFamily="34" charset="0"/>
              <a:buChar char="•"/>
            </a:pPr>
            <a:r>
              <a:rPr lang="en-US" sz="2000" dirty="0">
                <a:solidFill>
                  <a:srgbClr val="FFFF00"/>
                </a:solidFill>
                <a:latin typeface="Book Antiqua" panose="02040602050305030304" pitchFamily="18" charset="0"/>
              </a:rPr>
              <a:t>Transportation</a:t>
            </a:r>
          </a:p>
          <a:p>
            <a:pPr marL="342900" lvl="0" indent="-342900">
              <a:lnSpc>
                <a:spcPct val="150000"/>
              </a:lnSpc>
              <a:buFont typeface="Arial" panose="020B0604020202020204" pitchFamily="34" charset="0"/>
              <a:buChar char="•"/>
            </a:pPr>
            <a:r>
              <a:rPr lang="en-US" sz="2000" dirty="0">
                <a:solidFill>
                  <a:srgbClr val="FFFF00"/>
                </a:solidFill>
                <a:latin typeface="Book Antiqua" panose="02040602050305030304" pitchFamily="18" charset="0"/>
              </a:rPr>
              <a:t>Public health</a:t>
            </a:r>
          </a:p>
          <a:p>
            <a:pPr marL="342900" lvl="0" indent="-342900">
              <a:lnSpc>
                <a:spcPct val="150000"/>
              </a:lnSpc>
              <a:buFont typeface="Arial" panose="020B0604020202020204" pitchFamily="34" charset="0"/>
              <a:buChar char="•"/>
            </a:pPr>
            <a:r>
              <a:rPr lang="en-US" sz="2000" dirty="0">
                <a:solidFill>
                  <a:srgbClr val="FFFF00"/>
                </a:solidFill>
                <a:latin typeface="Book Antiqua" panose="02040602050305030304" pitchFamily="18" charset="0"/>
              </a:rPr>
              <a:t>Border policies for the </a:t>
            </a:r>
            <a:r>
              <a:rPr lang="en-US" sz="2000" i="1" dirty="0">
                <a:solidFill>
                  <a:srgbClr val="FFFF00"/>
                </a:solidFill>
                <a:latin typeface="Book Antiqua" panose="02040602050305030304" pitchFamily="18" charset="0"/>
              </a:rPr>
              <a:t>humane</a:t>
            </a:r>
            <a:r>
              <a:rPr lang="en-US" sz="2000" dirty="0">
                <a:solidFill>
                  <a:srgbClr val="FFFF00"/>
                </a:solidFill>
                <a:latin typeface="Book Antiqua" panose="02040602050305030304" pitchFamily="18" charset="0"/>
              </a:rPr>
              <a:t> and </a:t>
            </a:r>
            <a:r>
              <a:rPr lang="en-US" sz="2000" i="1" dirty="0">
                <a:solidFill>
                  <a:srgbClr val="FFFF00"/>
                </a:solidFill>
                <a:latin typeface="Book Antiqua" panose="02040602050305030304" pitchFamily="18" charset="0"/>
              </a:rPr>
              <a:t>ethical</a:t>
            </a:r>
            <a:r>
              <a:rPr lang="en-US" sz="2000" dirty="0">
                <a:solidFill>
                  <a:srgbClr val="FFFF00"/>
                </a:solidFill>
                <a:latin typeface="Book Antiqua" panose="02040602050305030304" pitchFamily="18" charset="0"/>
              </a:rPr>
              <a:t> reception of immigrants and climate refugees</a:t>
            </a:r>
          </a:p>
        </p:txBody>
      </p:sp>
      <p:sp>
        <p:nvSpPr>
          <p:cNvPr id="7" name="TextBox 6"/>
          <p:cNvSpPr txBox="1"/>
          <p:nvPr/>
        </p:nvSpPr>
        <p:spPr>
          <a:xfrm>
            <a:off x="3184350" y="1831077"/>
            <a:ext cx="5286255" cy="461665"/>
          </a:xfrm>
          <a:prstGeom prst="rect">
            <a:avLst/>
          </a:prstGeom>
          <a:solidFill>
            <a:srgbClr val="FFFF00">
              <a:alpha val="95000"/>
            </a:srgbClr>
          </a:solidFill>
          <a:ln w="38100">
            <a:solidFill>
              <a:schemeClr val="tx1"/>
            </a:solidFill>
          </a:ln>
          <a:effectLst>
            <a:outerShdw blurRad="50800" dist="38100" dir="2700000" algn="tl" rotWithShape="0">
              <a:prstClr val="black">
                <a:alpha val="40000"/>
              </a:prstClr>
            </a:outerShdw>
          </a:effectLst>
        </p:spPr>
        <p:txBody>
          <a:bodyPr wrap="none" rtlCol="0">
            <a:spAutoFit/>
          </a:bodyPr>
          <a:lstStyle/>
          <a:p>
            <a:pPr algn="ctr"/>
            <a:r>
              <a:rPr lang="en-US" sz="2400" b="1" dirty="0">
                <a:solidFill>
                  <a:schemeClr val="tx1"/>
                </a:solidFill>
              </a:rPr>
              <a:t>THIS IS NOT GOING TO BE CHEAP</a:t>
            </a:r>
          </a:p>
        </p:txBody>
      </p:sp>
      <p:sp>
        <p:nvSpPr>
          <p:cNvPr id="8" name="Rounded Rectangle 7"/>
          <p:cNvSpPr/>
          <p:nvPr/>
        </p:nvSpPr>
        <p:spPr bwMode="auto">
          <a:xfrm>
            <a:off x="685800" y="2514600"/>
            <a:ext cx="7696200" cy="685800"/>
          </a:xfrm>
          <a:prstGeom prst="roundRect">
            <a:avLst/>
          </a:prstGeom>
          <a:no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bg1"/>
              </a:solidFill>
              <a:effectLst/>
              <a:latin typeface="Arial" charset="0"/>
            </a:endParaRPr>
          </a:p>
        </p:txBody>
      </p:sp>
    </p:spTree>
    <p:extLst>
      <p:ext uri="{BB962C8B-B14F-4D97-AF65-F5344CB8AC3E}">
        <p14:creationId xmlns:p14="http://schemas.microsoft.com/office/powerpoint/2010/main" val="357096902"/>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3DF7810-8868-EA4E-80C5-612DCCCCCC4F}"/>
              </a:ext>
            </a:extLst>
          </p:cNvPr>
          <p:cNvSpPr txBox="1">
            <a:spLocks noChangeArrowheads="1"/>
          </p:cNvSpPr>
          <p:nvPr/>
        </p:nvSpPr>
        <p:spPr>
          <a:xfrm>
            <a:off x="685800" y="381000"/>
            <a:ext cx="7772400" cy="762000"/>
          </a:xfrm>
          <a:prstGeom prst="rect">
            <a:avLst/>
          </a:prstGeom>
        </p:spPr>
        <p:txBody>
          <a:bodyPr/>
          <a:lstStyle/>
          <a:p>
            <a:pPr algn="ctr" eaLnBrk="1" hangingPunct="1">
              <a:defRPr/>
            </a:pPr>
            <a:r>
              <a:rPr lang="en-US" sz="4000" b="1" kern="0" dirty="0">
                <a:latin typeface="Book Antiqua" pitchFamily="18" charset="0"/>
                <a:ea typeface="+mj-ea"/>
                <a:cs typeface="+mj-cs"/>
              </a:rPr>
              <a:t>Specific Recommendations</a:t>
            </a:r>
          </a:p>
        </p:txBody>
      </p:sp>
      <p:sp>
        <p:nvSpPr>
          <p:cNvPr id="3" name="TextBox 2">
            <a:extLst>
              <a:ext uri="{FF2B5EF4-FFF2-40B4-BE49-F238E27FC236}">
                <a16:creationId xmlns:a16="http://schemas.microsoft.com/office/drawing/2014/main" id="{482FEED1-E154-D74B-81E1-58B0097525BE}"/>
              </a:ext>
            </a:extLst>
          </p:cNvPr>
          <p:cNvSpPr txBox="1"/>
          <p:nvPr/>
        </p:nvSpPr>
        <p:spPr>
          <a:xfrm>
            <a:off x="609600" y="1167581"/>
            <a:ext cx="7620000" cy="5632311"/>
          </a:xfrm>
          <a:prstGeom prst="rect">
            <a:avLst/>
          </a:prstGeom>
          <a:noFill/>
        </p:spPr>
        <p:txBody>
          <a:bodyPr wrap="square" rtlCol="0">
            <a:spAutoFit/>
          </a:bodyPr>
          <a:lstStyle/>
          <a:p>
            <a:pPr>
              <a:lnSpc>
                <a:spcPct val="150000"/>
              </a:lnSpc>
            </a:pPr>
            <a:r>
              <a:rPr lang="en-US" sz="2000" dirty="0">
                <a:latin typeface="Book Antiqua" panose="02040602050305030304" pitchFamily="18" charset="0"/>
              </a:rPr>
              <a:t>Among the systems that must be reconfigured for greater resiliency are:</a:t>
            </a:r>
          </a:p>
          <a:p>
            <a:pPr>
              <a:lnSpc>
                <a:spcPct val="150000"/>
              </a:lnSpc>
            </a:pPr>
            <a:r>
              <a:rPr lang="en-US" sz="2000" dirty="0">
                <a:latin typeface="Book Antiqua" panose="02040602050305030304" pitchFamily="18" charset="0"/>
              </a:rPr>
              <a:t> </a:t>
            </a:r>
          </a:p>
          <a:p>
            <a:pPr marL="342900" lvl="0" indent="-342900">
              <a:lnSpc>
                <a:spcPct val="150000"/>
              </a:lnSpc>
              <a:buFont typeface="Arial" panose="020B0604020202020204" pitchFamily="34" charset="0"/>
              <a:buChar char="•"/>
            </a:pPr>
            <a:r>
              <a:rPr lang="en-US" sz="2000" dirty="0">
                <a:solidFill>
                  <a:srgbClr val="FFFF00"/>
                </a:solidFill>
                <a:latin typeface="Book Antiqua" panose="02040602050305030304" pitchFamily="18" charset="0"/>
              </a:rPr>
              <a:t>Coastal flood control and defenses against sea-level rise</a:t>
            </a:r>
          </a:p>
          <a:p>
            <a:pPr marL="342900" lvl="0" indent="-342900">
              <a:lnSpc>
                <a:spcPct val="150000"/>
              </a:lnSpc>
              <a:buFont typeface="Arial" panose="020B0604020202020204" pitchFamily="34" charset="0"/>
              <a:buChar char="•"/>
            </a:pPr>
            <a:r>
              <a:rPr lang="en-US" sz="2000" dirty="0">
                <a:solidFill>
                  <a:srgbClr val="FFFF00"/>
                </a:solidFill>
                <a:latin typeface="Book Antiqua" panose="02040602050305030304" pitchFamily="18" charset="0"/>
              </a:rPr>
              <a:t>Fresh water management</a:t>
            </a:r>
          </a:p>
          <a:p>
            <a:pPr marL="342900" lvl="0" indent="-342900">
              <a:lnSpc>
                <a:spcPct val="150000"/>
              </a:lnSpc>
              <a:buFont typeface="Arial" panose="020B0604020202020204" pitchFamily="34" charset="0"/>
              <a:buChar char="•"/>
            </a:pPr>
            <a:r>
              <a:rPr lang="en-US" sz="2000" dirty="0">
                <a:solidFill>
                  <a:srgbClr val="FFFF00"/>
                </a:solidFill>
                <a:latin typeface="Book Antiqua" panose="02040602050305030304" pitchFamily="18" charset="0"/>
              </a:rPr>
              <a:t>Wildlife, forest, and fire management</a:t>
            </a:r>
          </a:p>
          <a:p>
            <a:pPr marL="342900" lvl="0" indent="-342900">
              <a:lnSpc>
                <a:spcPct val="150000"/>
              </a:lnSpc>
              <a:buFont typeface="Arial" panose="020B0604020202020204" pitchFamily="34" charset="0"/>
              <a:buChar char="•"/>
            </a:pPr>
            <a:r>
              <a:rPr lang="en-US" sz="2000" dirty="0">
                <a:solidFill>
                  <a:srgbClr val="FFFF00"/>
                </a:solidFill>
                <a:latin typeface="Book Antiqua" panose="02040602050305030304" pitchFamily="18" charset="0"/>
              </a:rPr>
              <a:t>Food production and distribution</a:t>
            </a:r>
          </a:p>
          <a:p>
            <a:pPr marL="342900" lvl="0" indent="-342900">
              <a:lnSpc>
                <a:spcPct val="150000"/>
              </a:lnSpc>
              <a:buFont typeface="Arial" panose="020B0604020202020204" pitchFamily="34" charset="0"/>
              <a:buChar char="•"/>
            </a:pPr>
            <a:r>
              <a:rPr lang="en-US" sz="2000" dirty="0">
                <a:solidFill>
                  <a:srgbClr val="FFFF00"/>
                </a:solidFill>
                <a:latin typeface="Book Antiqua" panose="02040602050305030304" pitchFamily="18" charset="0"/>
              </a:rPr>
              <a:t>Energy generation and transmission</a:t>
            </a:r>
          </a:p>
          <a:p>
            <a:pPr marL="342900" lvl="0" indent="-342900">
              <a:lnSpc>
                <a:spcPct val="150000"/>
              </a:lnSpc>
              <a:buFont typeface="Arial" panose="020B0604020202020204" pitchFamily="34" charset="0"/>
              <a:buChar char="•"/>
            </a:pPr>
            <a:r>
              <a:rPr lang="en-US" sz="2000" dirty="0">
                <a:solidFill>
                  <a:srgbClr val="FFFF00"/>
                </a:solidFill>
                <a:latin typeface="Book Antiqua" panose="02040602050305030304" pitchFamily="18" charset="0"/>
              </a:rPr>
              <a:t>Transportation</a:t>
            </a:r>
          </a:p>
          <a:p>
            <a:pPr marL="342900" lvl="0" indent="-342900">
              <a:lnSpc>
                <a:spcPct val="150000"/>
              </a:lnSpc>
              <a:buFont typeface="Arial" panose="020B0604020202020204" pitchFamily="34" charset="0"/>
              <a:buChar char="•"/>
            </a:pPr>
            <a:r>
              <a:rPr lang="en-US" sz="2000" dirty="0">
                <a:solidFill>
                  <a:srgbClr val="FFFF00"/>
                </a:solidFill>
                <a:latin typeface="Book Antiqua" panose="02040602050305030304" pitchFamily="18" charset="0"/>
              </a:rPr>
              <a:t>Public health</a:t>
            </a:r>
          </a:p>
          <a:p>
            <a:pPr marL="342900" lvl="0" indent="-342900">
              <a:lnSpc>
                <a:spcPct val="150000"/>
              </a:lnSpc>
              <a:buFont typeface="Arial" panose="020B0604020202020204" pitchFamily="34" charset="0"/>
              <a:buChar char="•"/>
            </a:pPr>
            <a:r>
              <a:rPr lang="en-US" sz="2000" dirty="0">
                <a:solidFill>
                  <a:srgbClr val="FFFF00"/>
                </a:solidFill>
                <a:latin typeface="Book Antiqua" panose="02040602050305030304" pitchFamily="18" charset="0"/>
              </a:rPr>
              <a:t>Border policies for the </a:t>
            </a:r>
            <a:r>
              <a:rPr lang="en-US" sz="2000" i="1" dirty="0">
                <a:solidFill>
                  <a:srgbClr val="FFFF00"/>
                </a:solidFill>
                <a:latin typeface="Book Antiqua" panose="02040602050305030304" pitchFamily="18" charset="0"/>
              </a:rPr>
              <a:t>humane</a:t>
            </a:r>
            <a:r>
              <a:rPr lang="en-US" sz="2000" dirty="0">
                <a:solidFill>
                  <a:srgbClr val="FFFF00"/>
                </a:solidFill>
                <a:latin typeface="Book Antiqua" panose="02040602050305030304" pitchFamily="18" charset="0"/>
              </a:rPr>
              <a:t> and </a:t>
            </a:r>
            <a:r>
              <a:rPr lang="en-US" sz="2000" i="1" dirty="0">
                <a:solidFill>
                  <a:srgbClr val="FFFF00"/>
                </a:solidFill>
                <a:latin typeface="Book Antiqua" panose="02040602050305030304" pitchFamily="18" charset="0"/>
              </a:rPr>
              <a:t>ethical</a:t>
            </a:r>
            <a:r>
              <a:rPr lang="en-US" sz="2000" dirty="0">
                <a:solidFill>
                  <a:srgbClr val="FFFF00"/>
                </a:solidFill>
                <a:latin typeface="Book Antiqua" panose="02040602050305030304" pitchFamily="18" charset="0"/>
              </a:rPr>
              <a:t> reception of immigrants and climate refugees</a:t>
            </a:r>
          </a:p>
        </p:txBody>
      </p:sp>
      <p:sp>
        <p:nvSpPr>
          <p:cNvPr id="7" name="TextBox 6"/>
          <p:cNvSpPr txBox="1"/>
          <p:nvPr/>
        </p:nvSpPr>
        <p:spPr>
          <a:xfrm>
            <a:off x="3184350" y="1831077"/>
            <a:ext cx="5286255" cy="461665"/>
          </a:xfrm>
          <a:prstGeom prst="rect">
            <a:avLst/>
          </a:prstGeom>
          <a:solidFill>
            <a:srgbClr val="FFFF00">
              <a:alpha val="95000"/>
            </a:srgbClr>
          </a:solidFill>
          <a:ln w="38100">
            <a:solidFill>
              <a:schemeClr val="tx1"/>
            </a:solidFill>
          </a:ln>
          <a:effectLst>
            <a:outerShdw blurRad="50800" dist="38100" dir="2700000" algn="tl" rotWithShape="0">
              <a:prstClr val="black">
                <a:alpha val="40000"/>
              </a:prstClr>
            </a:outerShdw>
          </a:effectLst>
        </p:spPr>
        <p:txBody>
          <a:bodyPr wrap="none" rtlCol="0">
            <a:spAutoFit/>
          </a:bodyPr>
          <a:lstStyle/>
          <a:p>
            <a:pPr algn="ctr"/>
            <a:r>
              <a:rPr lang="en-US" sz="2400" b="1" dirty="0">
                <a:solidFill>
                  <a:schemeClr val="tx1"/>
                </a:solidFill>
              </a:rPr>
              <a:t>THIS IS NOT GOING TO BE CHEAP</a:t>
            </a:r>
          </a:p>
        </p:txBody>
      </p:sp>
      <p:sp>
        <p:nvSpPr>
          <p:cNvPr id="8" name="Rounded Rectangle 7"/>
          <p:cNvSpPr/>
          <p:nvPr/>
        </p:nvSpPr>
        <p:spPr bwMode="auto">
          <a:xfrm>
            <a:off x="685800" y="2514600"/>
            <a:ext cx="7696200" cy="685800"/>
          </a:xfrm>
          <a:prstGeom prst="roundRect">
            <a:avLst/>
          </a:prstGeom>
          <a:no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bg1"/>
              </a:solidFill>
              <a:effectLst/>
              <a:latin typeface="Arial" charset="0"/>
            </a:endParaRPr>
          </a:p>
        </p:txBody>
      </p:sp>
      <p:sp>
        <p:nvSpPr>
          <p:cNvPr id="6" name="TextBox 5">
            <a:extLst>
              <a:ext uri="{FF2B5EF4-FFF2-40B4-BE49-F238E27FC236}">
                <a16:creationId xmlns:a16="http://schemas.microsoft.com/office/drawing/2014/main" id="{C4BC21AB-0072-9F42-9B82-28B0CB061365}"/>
              </a:ext>
            </a:extLst>
          </p:cNvPr>
          <p:cNvSpPr txBox="1"/>
          <p:nvPr/>
        </p:nvSpPr>
        <p:spPr>
          <a:xfrm>
            <a:off x="502693" y="1016396"/>
            <a:ext cx="8031707" cy="5755422"/>
          </a:xfrm>
          <a:prstGeom prst="rect">
            <a:avLst/>
          </a:prstGeom>
          <a:solidFill>
            <a:srgbClr val="FFFF00">
              <a:alpha val="95000"/>
            </a:srgbClr>
          </a:solidFill>
          <a:ln w="38100">
            <a:solidFill>
              <a:schemeClr val="tx1"/>
            </a:solidFill>
          </a:ln>
        </p:spPr>
        <p:txBody>
          <a:bodyPr wrap="square" rtlCol="0">
            <a:spAutoFit/>
          </a:bodyPr>
          <a:lstStyle/>
          <a:p>
            <a:pPr algn="ctr"/>
            <a:endParaRPr lang="en-US" dirty="0">
              <a:solidFill>
                <a:schemeClr val="tx1"/>
              </a:solidFill>
            </a:endParaRPr>
          </a:p>
          <a:p>
            <a:pPr algn="ctr"/>
            <a:r>
              <a:rPr lang="en-US" sz="2000" b="1" dirty="0">
                <a:solidFill>
                  <a:schemeClr val="tx1"/>
                </a:solidFill>
              </a:rPr>
              <a:t>2019:</a:t>
            </a:r>
          </a:p>
          <a:p>
            <a:pPr algn="ctr"/>
            <a:endParaRPr lang="en-US" dirty="0">
              <a:solidFill>
                <a:schemeClr val="tx1"/>
              </a:solidFill>
            </a:endParaRPr>
          </a:p>
          <a:p>
            <a:pPr algn="ctr"/>
            <a:r>
              <a:rPr lang="en-US" sz="2000" b="1" dirty="0">
                <a:solidFill>
                  <a:schemeClr val="tx1"/>
                </a:solidFill>
              </a:rPr>
              <a:t>“…the Center for Climate Integrity published an analysis which states that the U.S. will have to pump $416 billion into building new seawalls in coastal areas over the next 20 years.</a:t>
            </a:r>
          </a:p>
          <a:p>
            <a:pPr algn="ctr"/>
            <a:endParaRPr lang="en-US" sz="2000" b="1" dirty="0">
              <a:solidFill>
                <a:schemeClr val="tx1"/>
              </a:solidFill>
            </a:endParaRPr>
          </a:p>
          <a:p>
            <a:pPr algn="ctr"/>
            <a:r>
              <a:rPr lang="en-US" sz="2000" b="1" dirty="0">
                <a:solidFill>
                  <a:schemeClr val="tx1"/>
                </a:solidFill>
              </a:rPr>
              <a:t>Jacksonville in Florida will have the biggest bill of any city over that period at $3.5 billion, followed by New York City ($2.0 billion) and Virginia Beach ($1.7 billion). Galveston, Texas, follows with $1.1 billion…</a:t>
            </a:r>
          </a:p>
          <a:p>
            <a:pPr algn="ctr"/>
            <a:endParaRPr lang="en-US" sz="2000" b="1" dirty="0">
              <a:solidFill>
                <a:schemeClr val="tx1"/>
              </a:solidFill>
            </a:endParaRPr>
          </a:p>
          <a:p>
            <a:pPr algn="ctr"/>
            <a:r>
              <a:rPr lang="en-US" sz="2000" b="1" dirty="0">
                <a:solidFill>
                  <a:schemeClr val="tx1"/>
                </a:solidFill>
              </a:rPr>
              <a:t>At state level, Florida is expected to have to spend $76 billion on sea defenses up to 2040 while Louisiana will have the second-highest bill at $38 billion.”</a:t>
            </a:r>
          </a:p>
          <a:p>
            <a:pPr algn="ctr"/>
            <a:endParaRPr lang="en-US" dirty="0">
              <a:solidFill>
                <a:schemeClr val="tx1"/>
              </a:solidFill>
            </a:endParaRPr>
          </a:p>
          <a:p>
            <a:pPr algn="ctr"/>
            <a:r>
              <a:rPr lang="en-US" sz="1400" dirty="0">
                <a:solidFill>
                  <a:schemeClr val="tx1"/>
                </a:solidFill>
              </a:rPr>
              <a:t>(https://www.forbes.com/sites/niallmccarthy/2019/06/20/the-u-s-is-expected-to-pay-more-than-400-billion-on-seawalls-up-to-2040-infographic)</a:t>
            </a:r>
          </a:p>
          <a:p>
            <a:pPr algn="ctr"/>
            <a:endParaRPr lang="en-US" dirty="0">
              <a:solidFill>
                <a:schemeClr val="tx1"/>
              </a:solidFill>
            </a:endParaRPr>
          </a:p>
        </p:txBody>
      </p:sp>
    </p:spTree>
    <p:extLst>
      <p:ext uri="{BB962C8B-B14F-4D97-AF65-F5344CB8AC3E}">
        <p14:creationId xmlns:p14="http://schemas.microsoft.com/office/powerpoint/2010/main" val="3668428433"/>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3DF7810-8868-EA4E-80C5-612DCCCCCC4F}"/>
              </a:ext>
            </a:extLst>
          </p:cNvPr>
          <p:cNvSpPr txBox="1">
            <a:spLocks noChangeArrowheads="1"/>
          </p:cNvSpPr>
          <p:nvPr/>
        </p:nvSpPr>
        <p:spPr>
          <a:xfrm>
            <a:off x="685800" y="381000"/>
            <a:ext cx="7772400" cy="762000"/>
          </a:xfrm>
          <a:prstGeom prst="rect">
            <a:avLst/>
          </a:prstGeom>
        </p:spPr>
        <p:txBody>
          <a:bodyPr/>
          <a:lstStyle/>
          <a:p>
            <a:pPr algn="ctr" eaLnBrk="1" hangingPunct="1">
              <a:defRPr/>
            </a:pPr>
            <a:r>
              <a:rPr lang="en-US" sz="4000" b="1" kern="0" dirty="0">
                <a:latin typeface="Book Antiqua" pitchFamily="18" charset="0"/>
                <a:ea typeface="+mj-ea"/>
                <a:cs typeface="+mj-cs"/>
              </a:rPr>
              <a:t>Specific Recommendations</a:t>
            </a:r>
          </a:p>
        </p:txBody>
      </p:sp>
      <p:sp>
        <p:nvSpPr>
          <p:cNvPr id="4" name="Pentagon 3">
            <a:extLst>
              <a:ext uri="{FF2B5EF4-FFF2-40B4-BE49-F238E27FC236}">
                <a16:creationId xmlns:a16="http://schemas.microsoft.com/office/drawing/2014/main" id="{32FD3B53-EA62-E249-A9F7-CC803917871E}"/>
              </a:ext>
            </a:extLst>
          </p:cNvPr>
          <p:cNvSpPr/>
          <p:nvPr/>
        </p:nvSpPr>
        <p:spPr bwMode="auto">
          <a:xfrm rot="16200000">
            <a:off x="2450692" y="2883310"/>
            <a:ext cx="3099619" cy="3276600"/>
          </a:xfrm>
          <a:prstGeom prst="homePlate">
            <a:avLst/>
          </a:prstGeom>
          <a:solidFill>
            <a:srgbClr val="FFFF00"/>
          </a:solidFill>
          <a:ln w="381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bg1"/>
              </a:solidFill>
              <a:effectLst/>
              <a:latin typeface="Arial" charset="0"/>
            </a:endParaRPr>
          </a:p>
        </p:txBody>
      </p:sp>
      <p:sp>
        <p:nvSpPr>
          <p:cNvPr id="5" name="TextBox 4">
            <a:extLst>
              <a:ext uri="{FF2B5EF4-FFF2-40B4-BE49-F238E27FC236}">
                <a16:creationId xmlns:a16="http://schemas.microsoft.com/office/drawing/2014/main" id="{439ED073-B078-6B4A-AAA8-CE98E77D9157}"/>
              </a:ext>
            </a:extLst>
          </p:cNvPr>
          <p:cNvSpPr txBox="1"/>
          <p:nvPr/>
        </p:nvSpPr>
        <p:spPr>
          <a:xfrm>
            <a:off x="2515169" y="5044088"/>
            <a:ext cx="2970663" cy="646331"/>
          </a:xfrm>
          <a:prstGeom prst="rect">
            <a:avLst/>
          </a:prstGeom>
          <a:noFill/>
        </p:spPr>
        <p:txBody>
          <a:bodyPr wrap="square" rtlCol="0">
            <a:spAutoFit/>
          </a:bodyPr>
          <a:lstStyle/>
          <a:p>
            <a:pPr algn="ctr"/>
            <a:r>
              <a:rPr lang="en-US" b="1" dirty="0">
                <a:solidFill>
                  <a:schemeClr val="tx1"/>
                </a:solidFill>
              </a:rPr>
              <a:t>THIS IS </a:t>
            </a:r>
            <a:r>
              <a:rPr lang="en-US" b="1" u="sng" dirty="0">
                <a:solidFill>
                  <a:schemeClr val="tx1"/>
                </a:solidFill>
              </a:rPr>
              <a:t>NOT</a:t>
            </a:r>
            <a:r>
              <a:rPr lang="en-US" b="1" dirty="0">
                <a:solidFill>
                  <a:schemeClr val="tx1"/>
                </a:solidFill>
              </a:rPr>
              <a:t> GOING TO BE CHEAP</a:t>
            </a:r>
          </a:p>
        </p:txBody>
      </p:sp>
      <p:pic>
        <p:nvPicPr>
          <p:cNvPr id="8" name="Picture 7">
            <a:extLst>
              <a:ext uri="{FF2B5EF4-FFF2-40B4-BE49-F238E27FC236}">
                <a16:creationId xmlns:a16="http://schemas.microsoft.com/office/drawing/2014/main" id="{9932C37B-541C-6B4D-B245-C1533B8D72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473" y="381000"/>
            <a:ext cx="8529053" cy="6076950"/>
          </a:xfrm>
          <a:prstGeom prst="rect">
            <a:avLst/>
          </a:prstGeom>
          <a:ln w="38100">
            <a:solidFill>
              <a:srgbClr val="FFFF00"/>
            </a:solidFill>
          </a:ln>
          <a:effectLst>
            <a:outerShdw blurRad="50800" dist="38100" dir="2700000" algn="tl" rotWithShape="0">
              <a:prstClr val="black">
                <a:alpha val="40000"/>
              </a:prstClr>
            </a:outerShdw>
          </a:effectLst>
        </p:spPr>
      </p:pic>
      <p:sp>
        <p:nvSpPr>
          <p:cNvPr id="3" name="Rectangle 2">
            <a:extLst>
              <a:ext uri="{FF2B5EF4-FFF2-40B4-BE49-F238E27FC236}">
                <a16:creationId xmlns:a16="http://schemas.microsoft.com/office/drawing/2014/main" id="{513CC99F-D4C6-ED13-4833-AA734EE4D975}"/>
              </a:ext>
            </a:extLst>
          </p:cNvPr>
          <p:cNvSpPr/>
          <p:nvPr/>
        </p:nvSpPr>
        <p:spPr bwMode="auto">
          <a:xfrm>
            <a:off x="152400" y="5791200"/>
            <a:ext cx="8839200" cy="838200"/>
          </a:xfrm>
          <a:prstGeom prst="rect">
            <a:avLst/>
          </a:prstGeom>
          <a:noFill/>
          <a:ln w="19050"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bg1"/>
              </a:solidFill>
              <a:effectLst/>
              <a:latin typeface="Arial" charset="0"/>
            </a:endParaRPr>
          </a:p>
        </p:txBody>
      </p:sp>
    </p:spTree>
    <p:extLst>
      <p:ext uri="{BB962C8B-B14F-4D97-AF65-F5344CB8AC3E}">
        <p14:creationId xmlns:p14="http://schemas.microsoft.com/office/powerpoint/2010/main" val="3706218673"/>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TextBox 1"/>
          <p:cNvSpPr txBox="1">
            <a:spLocks noChangeArrowheads="1"/>
          </p:cNvSpPr>
          <p:nvPr/>
        </p:nvSpPr>
        <p:spPr bwMode="auto">
          <a:xfrm>
            <a:off x="381000" y="1066800"/>
            <a:ext cx="84582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en-US" altLang="en-US" sz="2800" b="1">
                <a:solidFill>
                  <a:srgbClr val="FFFF00"/>
                </a:solidFill>
                <a:latin typeface="Book Antiqua" panose="02040602050305030304" pitchFamily="18" charset="0"/>
              </a:rPr>
              <a:t>Think for yourself (don’t take </a:t>
            </a:r>
            <a:r>
              <a:rPr lang="en-US" altLang="en-US" sz="2800" b="1" i="1">
                <a:solidFill>
                  <a:srgbClr val="FFFF00"/>
                </a:solidFill>
                <a:latin typeface="Book Antiqua" panose="02040602050305030304" pitchFamily="18" charset="0"/>
              </a:rPr>
              <a:t>my</a:t>
            </a:r>
            <a:r>
              <a:rPr lang="en-US" altLang="en-US" sz="2800" b="1">
                <a:solidFill>
                  <a:srgbClr val="FFFF00"/>
                </a:solidFill>
                <a:latin typeface="Book Antiqua" panose="02040602050305030304" pitchFamily="18" charset="0"/>
              </a:rPr>
              <a:t> word for it)</a:t>
            </a:r>
          </a:p>
          <a:p>
            <a:pPr eaLnBrk="1" hangingPunct="1">
              <a:spcBef>
                <a:spcPct val="0"/>
              </a:spcBef>
            </a:pPr>
            <a:endParaRPr lang="en-US" altLang="en-US" sz="2800" b="1">
              <a:solidFill>
                <a:schemeClr val="bg1"/>
              </a:solidFill>
              <a:latin typeface="Book Antiqua" panose="02040602050305030304" pitchFamily="18" charset="0"/>
            </a:endParaRPr>
          </a:p>
        </p:txBody>
      </p:sp>
      <p:sp>
        <p:nvSpPr>
          <p:cNvPr id="3" name="Rectangle 2"/>
          <p:cNvSpPr txBox="1">
            <a:spLocks noChangeArrowheads="1"/>
          </p:cNvSpPr>
          <p:nvPr/>
        </p:nvSpPr>
        <p:spPr>
          <a:xfrm>
            <a:off x="685800" y="152400"/>
            <a:ext cx="7772400" cy="762000"/>
          </a:xfrm>
          <a:prstGeom prst="rect">
            <a:avLst/>
          </a:prstGeom>
        </p:spPr>
        <p:txBody>
          <a:bodyPr/>
          <a:lstStyle/>
          <a:p>
            <a:pPr algn="ctr" eaLnBrk="1" hangingPunct="1">
              <a:defRPr/>
            </a:pPr>
            <a:r>
              <a:rPr lang="en-US" sz="4000" b="1" kern="0" dirty="0">
                <a:latin typeface="Book Antiqua" pitchFamily="18" charset="0"/>
                <a:ea typeface="+mj-ea"/>
                <a:cs typeface="+mj-cs"/>
              </a:rPr>
              <a:t>What you can do</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304800" y="2667000"/>
            <a:ext cx="8551863"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b="1">
                <a:solidFill>
                  <a:schemeClr val="bg1"/>
                </a:solidFill>
                <a:latin typeface="Book Antiqua" panose="02040602050305030304" pitchFamily="18" charset="0"/>
              </a:rPr>
              <a:t>HOW DO WE KNOW WHAT THE </a:t>
            </a:r>
            <a:r>
              <a:rPr lang="en-US" altLang="en-US" b="1" i="1">
                <a:solidFill>
                  <a:schemeClr val="bg1"/>
                </a:solidFill>
                <a:latin typeface="Book Antiqua" panose="02040602050305030304" pitchFamily="18" charset="0"/>
              </a:rPr>
              <a:t>ACTUAL</a:t>
            </a:r>
          </a:p>
          <a:p>
            <a:pPr algn="ctr" eaLnBrk="1" hangingPunct="1">
              <a:spcBef>
                <a:spcPct val="0"/>
              </a:spcBef>
              <a:buFontTx/>
              <a:buNone/>
            </a:pPr>
            <a:r>
              <a:rPr lang="en-US" altLang="en-US" b="1">
                <a:solidFill>
                  <a:schemeClr val="bg1"/>
                </a:solidFill>
                <a:latin typeface="Book Antiqua" panose="02040602050305030304" pitchFamily="18" charset="0"/>
              </a:rPr>
              <a:t>CLIMATE VARIATIONS ARE?</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TextBox 1"/>
          <p:cNvSpPr txBox="1">
            <a:spLocks noChangeArrowheads="1"/>
          </p:cNvSpPr>
          <p:nvPr/>
        </p:nvSpPr>
        <p:spPr bwMode="auto">
          <a:xfrm>
            <a:off x="381000" y="1066800"/>
            <a:ext cx="84582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en-US" altLang="en-US" sz="2800" b="1">
                <a:solidFill>
                  <a:schemeClr val="bg1"/>
                </a:solidFill>
                <a:latin typeface="Book Antiqua" panose="02040602050305030304" pitchFamily="18" charset="0"/>
              </a:rPr>
              <a:t>Think for yourself (don’t take </a:t>
            </a:r>
            <a:r>
              <a:rPr lang="en-US" altLang="en-US" sz="2800" b="1" i="1">
                <a:solidFill>
                  <a:schemeClr val="bg1"/>
                </a:solidFill>
                <a:latin typeface="Book Antiqua" panose="02040602050305030304" pitchFamily="18" charset="0"/>
              </a:rPr>
              <a:t>my</a:t>
            </a:r>
            <a:r>
              <a:rPr lang="en-US" altLang="en-US" sz="2800" b="1">
                <a:solidFill>
                  <a:schemeClr val="bg1"/>
                </a:solidFill>
                <a:latin typeface="Book Antiqua" panose="02040602050305030304" pitchFamily="18" charset="0"/>
              </a:rPr>
              <a:t> word for it)</a:t>
            </a:r>
          </a:p>
          <a:p>
            <a:pPr eaLnBrk="1" hangingPunct="1">
              <a:spcBef>
                <a:spcPct val="0"/>
              </a:spcBef>
            </a:pPr>
            <a:endParaRPr lang="en-US" altLang="en-US" sz="2800" b="1">
              <a:solidFill>
                <a:schemeClr val="bg1"/>
              </a:solidFill>
              <a:latin typeface="Book Antiqua" panose="02040602050305030304" pitchFamily="18" charset="0"/>
            </a:endParaRPr>
          </a:p>
          <a:p>
            <a:pPr eaLnBrk="1" hangingPunct="1">
              <a:spcBef>
                <a:spcPct val="0"/>
              </a:spcBef>
            </a:pPr>
            <a:r>
              <a:rPr lang="en-US" altLang="en-US" sz="2800" b="1">
                <a:solidFill>
                  <a:srgbClr val="FFFF00"/>
                </a:solidFill>
                <a:latin typeface="Book Antiqua" panose="02040602050305030304" pitchFamily="18" charset="0"/>
              </a:rPr>
              <a:t>Trust </a:t>
            </a:r>
            <a:r>
              <a:rPr lang="en-US" altLang="en-US" sz="2800" b="1" u="sng">
                <a:solidFill>
                  <a:srgbClr val="FFFF00"/>
                </a:solidFill>
                <a:latin typeface="Book Antiqua" panose="02040602050305030304" pitchFamily="18" charset="0"/>
              </a:rPr>
              <a:t>peer-reviewed</a:t>
            </a:r>
            <a:r>
              <a:rPr lang="en-US" altLang="en-US" sz="2800" b="1">
                <a:solidFill>
                  <a:srgbClr val="FFFF00"/>
                </a:solidFill>
                <a:latin typeface="Book Antiqua" panose="02040602050305030304" pitchFamily="18" charset="0"/>
              </a:rPr>
              <a:t> sources</a:t>
            </a:r>
          </a:p>
          <a:p>
            <a:pPr eaLnBrk="1" hangingPunct="1">
              <a:spcBef>
                <a:spcPct val="0"/>
              </a:spcBef>
            </a:pPr>
            <a:endParaRPr lang="en-US" altLang="en-US" sz="2800" b="1">
              <a:solidFill>
                <a:schemeClr val="bg1"/>
              </a:solidFill>
              <a:latin typeface="Book Antiqua" panose="02040602050305030304" pitchFamily="18" charset="0"/>
            </a:endParaRPr>
          </a:p>
        </p:txBody>
      </p:sp>
      <p:sp>
        <p:nvSpPr>
          <p:cNvPr id="3" name="Rectangle 2"/>
          <p:cNvSpPr txBox="1">
            <a:spLocks noChangeArrowheads="1"/>
          </p:cNvSpPr>
          <p:nvPr/>
        </p:nvSpPr>
        <p:spPr>
          <a:xfrm>
            <a:off x="685800" y="152400"/>
            <a:ext cx="7772400" cy="762000"/>
          </a:xfrm>
          <a:prstGeom prst="rect">
            <a:avLst/>
          </a:prstGeom>
        </p:spPr>
        <p:txBody>
          <a:bodyPr/>
          <a:lstStyle/>
          <a:p>
            <a:pPr algn="ctr" eaLnBrk="1" hangingPunct="1">
              <a:defRPr/>
            </a:pPr>
            <a:r>
              <a:rPr lang="en-US" sz="4000" b="1" kern="0" dirty="0">
                <a:latin typeface="Book Antiqua" pitchFamily="18" charset="0"/>
              </a:rPr>
              <a:t>What you can do</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TextBox 1"/>
          <p:cNvSpPr txBox="1">
            <a:spLocks noChangeArrowheads="1"/>
          </p:cNvSpPr>
          <p:nvPr/>
        </p:nvSpPr>
        <p:spPr bwMode="auto">
          <a:xfrm>
            <a:off x="381000" y="1066800"/>
            <a:ext cx="8458200"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en-US" altLang="en-US" sz="2800" b="1">
                <a:solidFill>
                  <a:schemeClr val="bg1"/>
                </a:solidFill>
                <a:latin typeface="Book Antiqua" panose="02040602050305030304" pitchFamily="18" charset="0"/>
              </a:rPr>
              <a:t>Think for yourself (don’t take </a:t>
            </a:r>
            <a:r>
              <a:rPr lang="en-US" altLang="en-US" sz="2800" b="1" i="1">
                <a:solidFill>
                  <a:schemeClr val="bg1"/>
                </a:solidFill>
                <a:latin typeface="Book Antiqua" panose="02040602050305030304" pitchFamily="18" charset="0"/>
              </a:rPr>
              <a:t>my</a:t>
            </a:r>
            <a:r>
              <a:rPr lang="en-US" altLang="en-US" sz="2800" b="1">
                <a:solidFill>
                  <a:schemeClr val="bg1"/>
                </a:solidFill>
                <a:latin typeface="Book Antiqua" panose="02040602050305030304" pitchFamily="18" charset="0"/>
              </a:rPr>
              <a:t> word for it)</a:t>
            </a:r>
          </a:p>
          <a:p>
            <a:pPr eaLnBrk="1" hangingPunct="1">
              <a:spcBef>
                <a:spcPct val="0"/>
              </a:spcBef>
            </a:pPr>
            <a:endParaRPr lang="en-US" altLang="en-US" sz="2800" b="1">
              <a:solidFill>
                <a:schemeClr val="bg1"/>
              </a:solidFill>
              <a:latin typeface="Book Antiqua" panose="02040602050305030304" pitchFamily="18" charset="0"/>
            </a:endParaRPr>
          </a:p>
          <a:p>
            <a:pPr eaLnBrk="1" hangingPunct="1">
              <a:spcBef>
                <a:spcPct val="0"/>
              </a:spcBef>
            </a:pPr>
            <a:r>
              <a:rPr lang="en-US" altLang="en-US" sz="2800" b="1">
                <a:solidFill>
                  <a:schemeClr val="bg1"/>
                </a:solidFill>
                <a:latin typeface="Book Antiqua" panose="02040602050305030304" pitchFamily="18" charset="0"/>
              </a:rPr>
              <a:t>Trust </a:t>
            </a:r>
            <a:r>
              <a:rPr lang="en-US" altLang="en-US" sz="2800" b="1" u="sng">
                <a:solidFill>
                  <a:schemeClr val="bg1"/>
                </a:solidFill>
                <a:latin typeface="Book Antiqua" panose="02040602050305030304" pitchFamily="18" charset="0"/>
              </a:rPr>
              <a:t>peer-reviewed</a:t>
            </a:r>
            <a:r>
              <a:rPr lang="en-US" altLang="en-US" sz="2800" b="1">
                <a:solidFill>
                  <a:schemeClr val="bg1"/>
                </a:solidFill>
                <a:latin typeface="Book Antiqua" panose="02040602050305030304" pitchFamily="18" charset="0"/>
              </a:rPr>
              <a:t> sources</a:t>
            </a:r>
          </a:p>
          <a:p>
            <a:pPr eaLnBrk="1" hangingPunct="1">
              <a:spcBef>
                <a:spcPct val="0"/>
              </a:spcBef>
            </a:pPr>
            <a:endParaRPr lang="en-US" altLang="en-US" sz="2800" b="1">
              <a:solidFill>
                <a:schemeClr val="bg1"/>
              </a:solidFill>
              <a:latin typeface="Book Antiqua" panose="02040602050305030304" pitchFamily="18" charset="0"/>
            </a:endParaRPr>
          </a:p>
          <a:p>
            <a:pPr eaLnBrk="1" hangingPunct="1">
              <a:spcBef>
                <a:spcPct val="0"/>
              </a:spcBef>
            </a:pPr>
            <a:r>
              <a:rPr lang="en-US" altLang="en-US" sz="2800" b="1">
                <a:solidFill>
                  <a:srgbClr val="FFFF00"/>
                </a:solidFill>
                <a:latin typeface="Book Antiqua" panose="02040602050305030304" pitchFamily="18" charset="0"/>
              </a:rPr>
              <a:t>Question sources connected to economic </a:t>
            </a:r>
            <a:r>
              <a:rPr lang="en-US" altLang="en-US" sz="2800" b="1" i="1">
                <a:solidFill>
                  <a:srgbClr val="FFFF00"/>
                </a:solidFill>
                <a:latin typeface="Book Antiqua" panose="02040602050305030304" pitchFamily="18" charset="0"/>
              </a:rPr>
              <a:t>status quo</a:t>
            </a:r>
            <a:r>
              <a:rPr lang="en-US" altLang="en-US" sz="2800" b="1">
                <a:solidFill>
                  <a:srgbClr val="FFFF00"/>
                </a:solidFill>
                <a:latin typeface="Book Antiqua" panose="02040602050305030304" pitchFamily="18" charset="0"/>
              </a:rPr>
              <a:t>, esp. fossil fuels industry and their public relations firms</a:t>
            </a:r>
          </a:p>
          <a:p>
            <a:pPr eaLnBrk="1" hangingPunct="1">
              <a:spcBef>
                <a:spcPct val="0"/>
              </a:spcBef>
            </a:pPr>
            <a:endParaRPr lang="en-US" altLang="en-US" sz="2800" b="1">
              <a:solidFill>
                <a:schemeClr val="bg1"/>
              </a:solidFill>
              <a:latin typeface="Book Antiqua" panose="02040602050305030304" pitchFamily="18" charset="0"/>
            </a:endParaRPr>
          </a:p>
        </p:txBody>
      </p:sp>
      <p:sp>
        <p:nvSpPr>
          <p:cNvPr id="3" name="Rectangle 2"/>
          <p:cNvSpPr txBox="1">
            <a:spLocks noChangeArrowheads="1"/>
          </p:cNvSpPr>
          <p:nvPr/>
        </p:nvSpPr>
        <p:spPr>
          <a:xfrm>
            <a:off x="685800" y="152400"/>
            <a:ext cx="7772400" cy="762000"/>
          </a:xfrm>
          <a:prstGeom prst="rect">
            <a:avLst/>
          </a:prstGeom>
        </p:spPr>
        <p:txBody>
          <a:bodyPr/>
          <a:lstStyle/>
          <a:p>
            <a:pPr algn="ctr" eaLnBrk="1" hangingPunct="1">
              <a:defRPr/>
            </a:pPr>
            <a:r>
              <a:rPr lang="en-US" sz="4000" b="1" kern="0" dirty="0">
                <a:latin typeface="Book Antiqua" pitchFamily="18" charset="0"/>
              </a:rPr>
              <a:t>What you can do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TextBox 1"/>
          <p:cNvSpPr txBox="1">
            <a:spLocks noChangeArrowheads="1"/>
          </p:cNvSpPr>
          <p:nvPr/>
        </p:nvSpPr>
        <p:spPr bwMode="auto">
          <a:xfrm>
            <a:off x="381000" y="1066800"/>
            <a:ext cx="8458200"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en-US" altLang="en-US" sz="2800" b="1">
                <a:solidFill>
                  <a:schemeClr val="bg1"/>
                </a:solidFill>
                <a:latin typeface="Book Antiqua" panose="02040602050305030304" pitchFamily="18" charset="0"/>
              </a:rPr>
              <a:t>Think for yourself (don’t take </a:t>
            </a:r>
            <a:r>
              <a:rPr lang="en-US" altLang="en-US" sz="2800" b="1" i="1">
                <a:solidFill>
                  <a:schemeClr val="bg1"/>
                </a:solidFill>
                <a:latin typeface="Book Antiqua" panose="02040602050305030304" pitchFamily="18" charset="0"/>
              </a:rPr>
              <a:t>my</a:t>
            </a:r>
            <a:r>
              <a:rPr lang="en-US" altLang="en-US" sz="2800" b="1">
                <a:solidFill>
                  <a:schemeClr val="bg1"/>
                </a:solidFill>
                <a:latin typeface="Book Antiqua" panose="02040602050305030304" pitchFamily="18" charset="0"/>
              </a:rPr>
              <a:t> word for it)</a:t>
            </a:r>
          </a:p>
          <a:p>
            <a:pPr eaLnBrk="1" hangingPunct="1">
              <a:spcBef>
                <a:spcPct val="0"/>
              </a:spcBef>
            </a:pPr>
            <a:endParaRPr lang="en-US" altLang="en-US" sz="2800" b="1">
              <a:solidFill>
                <a:schemeClr val="bg1"/>
              </a:solidFill>
              <a:latin typeface="Book Antiqua" panose="02040602050305030304" pitchFamily="18" charset="0"/>
            </a:endParaRPr>
          </a:p>
          <a:p>
            <a:pPr eaLnBrk="1" hangingPunct="1">
              <a:spcBef>
                <a:spcPct val="0"/>
              </a:spcBef>
            </a:pPr>
            <a:r>
              <a:rPr lang="en-US" altLang="en-US" sz="2800" b="1">
                <a:solidFill>
                  <a:schemeClr val="bg1"/>
                </a:solidFill>
                <a:latin typeface="Book Antiqua" panose="02040602050305030304" pitchFamily="18" charset="0"/>
              </a:rPr>
              <a:t>Trust </a:t>
            </a:r>
            <a:r>
              <a:rPr lang="en-US" altLang="en-US" sz="2800" b="1" u="sng">
                <a:solidFill>
                  <a:schemeClr val="bg1"/>
                </a:solidFill>
                <a:latin typeface="Book Antiqua" panose="02040602050305030304" pitchFamily="18" charset="0"/>
              </a:rPr>
              <a:t>peer-reviewed</a:t>
            </a:r>
            <a:r>
              <a:rPr lang="en-US" altLang="en-US" sz="2800" b="1">
                <a:solidFill>
                  <a:schemeClr val="bg1"/>
                </a:solidFill>
                <a:latin typeface="Book Antiqua" panose="02040602050305030304" pitchFamily="18" charset="0"/>
              </a:rPr>
              <a:t> sources</a:t>
            </a:r>
          </a:p>
          <a:p>
            <a:pPr eaLnBrk="1" hangingPunct="1">
              <a:spcBef>
                <a:spcPct val="0"/>
              </a:spcBef>
            </a:pPr>
            <a:endParaRPr lang="en-US" altLang="en-US" sz="2800" b="1">
              <a:solidFill>
                <a:schemeClr val="bg1"/>
              </a:solidFill>
              <a:latin typeface="Book Antiqua" panose="02040602050305030304" pitchFamily="18" charset="0"/>
            </a:endParaRPr>
          </a:p>
          <a:p>
            <a:pPr eaLnBrk="1" hangingPunct="1">
              <a:spcBef>
                <a:spcPct val="0"/>
              </a:spcBef>
            </a:pPr>
            <a:r>
              <a:rPr lang="en-US" altLang="en-US" sz="2800" b="1">
                <a:solidFill>
                  <a:srgbClr val="FFFF00"/>
                </a:solidFill>
                <a:latin typeface="Book Antiqua" panose="02040602050305030304" pitchFamily="18" charset="0"/>
              </a:rPr>
              <a:t>Question sources connected to economic </a:t>
            </a:r>
            <a:r>
              <a:rPr lang="en-US" altLang="en-US" sz="2800" b="1" i="1">
                <a:solidFill>
                  <a:srgbClr val="FFFF00"/>
                </a:solidFill>
                <a:latin typeface="Book Antiqua" panose="02040602050305030304" pitchFamily="18" charset="0"/>
              </a:rPr>
              <a:t>status quo</a:t>
            </a:r>
            <a:r>
              <a:rPr lang="en-US" altLang="en-US" sz="2800" b="1">
                <a:solidFill>
                  <a:srgbClr val="FFFF00"/>
                </a:solidFill>
                <a:latin typeface="Book Antiqua" panose="02040602050305030304" pitchFamily="18" charset="0"/>
              </a:rPr>
              <a:t>, esp. fossil fuels industry and their public relations firms</a:t>
            </a:r>
          </a:p>
          <a:p>
            <a:pPr eaLnBrk="1" hangingPunct="1">
              <a:spcBef>
                <a:spcPct val="0"/>
              </a:spcBef>
            </a:pPr>
            <a:endParaRPr lang="en-US" altLang="en-US" sz="2800" b="1">
              <a:solidFill>
                <a:schemeClr val="bg1"/>
              </a:solidFill>
              <a:latin typeface="Book Antiqua" panose="02040602050305030304" pitchFamily="18" charset="0"/>
            </a:endParaRPr>
          </a:p>
        </p:txBody>
      </p:sp>
      <p:sp>
        <p:nvSpPr>
          <p:cNvPr id="3" name="Rectangle 2"/>
          <p:cNvSpPr txBox="1">
            <a:spLocks noChangeArrowheads="1"/>
          </p:cNvSpPr>
          <p:nvPr/>
        </p:nvSpPr>
        <p:spPr>
          <a:xfrm>
            <a:off x="685800" y="152400"/>
            <a:ext cx="7772400" cy="762000"/>
          </a:xfrm>
          <a:prstGeom prst="rect">
            <a:avLst/>
          </a:prstGeom>
        </p:spPr>
        <p:txBody>
          <a:bodyPr/>
          <a:lstStyle/>
          <a:p>
            <a:pPr algn="ctr" eaLnBrk="1" hangingPunct="1">
              <a:defRPr/>
            </a:pPr>
            <a:r>
              <a:rPr lang="en-US" sz="4000" b="1" kern="0" dirty="0">
                <a:latin typeface="Book Antiqua" pitchFamily="18" charset="0"/>
              </a:rPr>
              <a:t>What you can do</a:t>
            </a:r>
          </a:p>
        </p:txBody>
      </p:sp>
      <p:sp>
        <p:nvSpPr>
          <p:cNvPr id="5" name="TextBox 4"/>
          <p:cNvSpPr txBox="1">
            <a:spLocks noChangeArrowheads="1"/>
          </p:cNvSpPr>
          <p:nvPr/>
        </p:nvSpPr>
        <p:spPr bwMode="auto">
          <a:xfrm>
            <a:off x="533400" y="335756"/>
            <a:ext cx="8077200" cy="6186488"/>
          </a:xfrm>
          <a:prstGeom prst="rect">
            <a:avLst/>
          </a:prstGeom>
          <a:solidFill>
            <a:srgbClr val="FFFF00">
              <a:alpha val="95000"/>
            </a:srgbClr>
          </a:solidFill>
          <a:ln w="63500">
            <a:solidFill>
              <a:schemeClr val="tx1"/>
            </a:solidFill>
            <a:miter lim="800000"/>
            <a:headEnd/>
            <a:tailEnd/>
          </a:ln>
          <a:effectLst>
            <a:outerShdw blurRad="50800" dist="38100" dir="2700000" algn="tl" rotWithShape="0">
              <a:prstClr val="black">
                <a:alpha val="40000"/>
              </a:prstClr>
            </a:outerShdw>
          </a:effectLst>
        </p:spPr>
        <p:txBody>
          <a:bodyPr>
            <a:spAutoFit/>
          </a:bodyPr>
          <a:lstStyle>
            <a:lvl1pPr marL="342900" indent="-342900"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indent="0" eaLnBrk="1" hangingPunct="1">
              <a:spcBef>
                <a:spcPct val="0"/>
              </a:spcBef>
              <a:buFontTx/>
              <a:buNone/>
              <a:defRPr/>
            </a:pPr>
            <a:endParaRPr lang="en-US" altLang="en-US" sz="2400" b="1" dirty="0">
              <a:solidFill>
                <a:srgbClr val="FFFF00"/>
              </a:solidFill>
            </a:endParaRPr>
          </a:p>
          <a:p>
            <a:pPr algn="ctr" eaLnBrk="1" hangingPunct="1">
              <a:spcBef>
                <a:spcPct val="0"/>
              </a:spcBef>
              <a:buFontTx/>
              <a:buNone/>
              <a:defRPr/>
            </a:pPr>
            <a:r>
              <a:rPr lang="en-US" altLang="en-US" sz="2400" b="1" dirty="0"/>
              <a:t>BEWARE OF ORGANIZATIONS THAT ENGAGE IN DELIBERATE PROPAGANDA:</a:t>
            </a:r>
          </a:p>
          <a:p>
            <a:pPr algn="ctr" eaLnBrk="1" hangingPunct="1">
              <a:spcBef>
                <a:spcPct val="0"/>
              </a:spcBef>
              <a:buFontTx/>
              <a:buNone/>
              <a:defRPr/>
            </a:pPr>
            <a:endParaRPr lang="en-US" altLang="en-US" sz="2400" b="1" dirty="0"/>
          </a:p>
          <a:p>
            <a:pPr eaLnBrk="1" hangingPunct="1">
              <a:spcBef>
                <a:spcPct val="0"/>
              </a:spcBef>
              <a:defRPr/>
            </a:pPr>
            <a:r>
              <a:rPr lang="en-US" altLang="en-US" sz="2400" b="1" dirty="0"/>
              <a:t>Heartland Institute</a:t>
            </a:r>
          </a:p>
          <a:p>
            <a:pPr eaLnBrk="1" hangingPunct="1">
              <a:spcBef>
                <a:spcPct val="0"/>
              </a:spcBef>
              <a:defRPr/>
            </a:pPr>
            <a:endParaRPr lang="en-US" altLang="en-US" sz="2400" b="1" dirty="0"/>
          </a:p>
          <a:p>
            <a:pPr eaLnBrk="1" hangingPunct="1">
              <a:spcBef>
                <a:spcPct val="0"/>
              </a:spcBef>
              <a:defRPr/>
            </a:pPr>
            <a:r>
              <a:rPr lang="en-US" altLang="en-US" sz="2400" b="1" dirty="0"/>
              <a:t>ExxonMobil:  </a:t>
            </a:r>
            <a:r>
              <a:rPr lang="en-US" altLang="en-US" sz="2400" b="1" i="1" dirty="0"/>
              <a:t>In the 1970s</a:t>
            </a:r>
            <a:r>
              <a:rPr lang="en-US" altLang="en-US" sz="2400" b="1" dirty="0"/>
              <a:t>, its own scientists indicated the excessive CO2 from burning of fossil fuels could lead to climate change.  ExxonMobil funded research (including outfitting a supertanker with scientific instrumentation) into the mid-1980s, when it changed gears and began funding fake “skeptic” science and PR campaigns designed to increase climate skepticism</a:t>
            </a:r>
          </a:p>
          <a:p>
            <a:pPr marL="0" indent="0" eaLnBrk="1" hangingPunct="1">
              <a:spcBef>
                <a:spcPct val="0"/>
              </a:spcBef>
              <a:buFontTx/>
              <a:buNone/>
              <a:defRPr/>
            </a:pPr>
            <a:endParaRPr lang="en-US" altLang="en-US" sz="2400" b="1" dirty="0"/>
          </a:p>
          <a:p>
            <a:pPr marL="0" indent="0" algn="ctr" eaLnBrk="1" hangingPunct="1">
              <a:spcBef>
                <a:spcPct val="0"/>
              </a:spcBef>
              <a:buFontTx/>
              <a:buNone/>
              <a:defRPr/>
            </a:pPr>
            <a:r>
              <a:rPr lang="en-US" altLang="en-US" sz="1400" dirty="0"/>
              <a:t>(http://dotearth.blogs.nytimes.com/2015/09/16/a-deep-dive-into-what-exxon-knew-about-global-warming-and-when-1978-it-knew-it/?_r=0)</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TextBox 1"/>
          <p:cNvSpPr txBox="1">
            <a:spLocks noChangeArrowheads="1"/>
          </p:cNvSpPr>
          <p:nvPr/>
        </p:nvSpPr>
        <p:spPr bwMode="auto">
          <a:xfrm>
            <a:off x="381000" y="1066800"/>
            <a:ext cx="8458200"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en-US" altLang="en-US" sz="2800" b="1">
                <a:solidFill>
                  <a:schemeClr val="bg1"/>
                </a:solidFill>
                <a:latin typeface="Book Antiqua" panose="02040602050305030304" pitchFamily="18" charset="0"/>
              </a:rPr>
              <a:t>Think for yourself (don’t take </a:t>
            </a:r>
            <a:r>
              <a:rPr lang="en-US" altLang="en-US" sz="2800" b="1" i="1">
                <a:solidFill>
                  <a:schemeClr val="bg1"/>
                </a:solidFill>
                <a:latin typeface="Book Antiqua" panose="02040602050305030304" pitchFamily="18" charset="0"/>
              </a:rPr>
              <a:t>my</a:t>
            </a:r>
            <a:r>
              <a:rPr lang="en-US" altLang="en-US" sz="2800" b="1">
                <a:solidFill>
                  <a:schemeClr val="bg1"/>
                </a:solidFill>
                <a:latin typeface="Book Antiqua" panose="02040602050305030304" pitchFamily="18" charset="0"/>
              </a:rPr>
              <a:t> word for it)</a:t>
            </a:r>
          </a:p>
          <a:p>
            <a:pPr eaLnBrk="1" hangingPunct="1">
              <a:spcBef>
                <a:spcPct val="0"/>
              </a:spcBef>
            </a:pPr>
            <a:endParaRPr lang="en-US" altLang="en-US" sz="2800" b="1">
              <a:solidFill>
                <a:schemeClr val="bg1"/>
              </a:solidFill>
              <a:latin typeface="Book Antiqua" panose="02040602050305030304" pitchFamily="18" charset="0"/>
            </a:endParaRPr>
          </a:p>
          <a:p>
            <a:pPr eaLnBrk="1" hangingPunct="1">
              <a:spcBef>
                <a:spcPct val="0"/>
              </a:spcBef>
            </a:pPr>
            <a:r>
              <a:rPr lang="en-US" altLang="en-US" sz="2800" b="1">
                <a:solidFill>
                  <a:schemeClr val="bg1"/>
                </a:solidFill>
                <a:latin typeface="Book Antiqua" panose="02040602050305030304" pitchFamily="18" charset="0"/>
              </a:rPr>
              <a:t>Trust </a:t>
            </a:r>
            <a:r>
              <a:rPr lang="en-US" altLang="en-US" sz="2800" b="1" u="sng">
                <a:solidFill>
                  <a:schemeClr val="bg1"/>
                </a:solidFill>
                <a:latin typeface="Book Antiqua" panose="02040602050305030304" pitchFamily="18" charset="0"/>
              </a:rPr>
              <a:t>peer-reviewed</a:t>
            </a:r>
            <a:r>
              <a:rPr lang="en-US" altLang="en-US" sz="2800" b="1">
                <a:solidFill>
                  <a:schemeClr val="bg1"/>
                </a:solidFill>
                <a:latin typeface="Book Antiqua" panose="02040602050305030304" pitchFamily="18" charset="0"/>
              </a:rPr>
              <a:t> sources</a:t>
            </a:r>
          </a:p>
          <a:p>
            <a:pPr eaLnBrk="1" hangingPunct="1">
              <a:spcBef>
                <a:spcPct val="0"/>
              </a:spcBef>
            </a:pPr>
            <a:endParaRPr lang="en-US" altLang="en-US" sz="2800" b="1">
              <a:solidFill>
                <a:schemeClr val="bg1"/>
              </a:solidFill>
              <a:latin typeface="Book Antiqua" panose="02040602050305030304" pitchFamily="18" charset="0"/>
            </a:endParaRPr>
          </a:p>
          <a:p>
            <a:pPr eaLnBrk="1" hangingPunct="1">
              <a:spcBef>
                <a:spcPct val="0"/>
              </a:spcBef>
            </a:pPr>
            <a:r>
              <a:rPr lang="en-US" altLang="en-US" sz="2800" b="1">
                <a:solidFill>
                  <a:schemeClr val="bg1"/>
                </a:solidFill>
                <a:latin typeface="Book Antiqua" panose="02040602050305030304" pitchFamily="18" charset="0"/>
              </a:rPr>
              <a:t>Question sources connected to economic </a:t>
            </a:r>
            <a:r>
              <a:rPr lang="en-US" altLang="en-US" sz="2800" b="1" i="1">
                <a:solidFill>
                  <a:schemeClr val="bg1"/>
                </a:solidFill>
                <a:latin typeface="Book Antiqua" panose="02040602050305030304" pitchFamily="18" charset="0"/>
              </a:rPr>
              <a:t>status quo</a:t>
            </a:r>
            <a:r>
              <a:rPr lang="en-US" altLang="en-US" sz="2800" b="1">
                <a:solidFill>
                  <a:schemeClr val="bg1"/>
                </a:solidFill>
                <a:latin typeface="Book Antiqua" panose="02040602050305030304" pitchFamily="18" charset="0"/>
              </a:rPr>
              <a:t>, esp. fossil fuels industry and their public relations firms</a:t>
            </a:r>
          </a:p>
          <a:p>
            <a:pPr eaLnBrk="1" hangingPunct="1">
              <a:spcBef>
                <a:spcPct val="0"/>
              </a:spcBef>
            </a:pPr>
            <a:endParaRPr lang="en-US" altLang="en-US" sz="2800" b="1">
              <a:solidFill>
                <a:schemeClr val="bg1"/>
              </a:solidFill>
              <a:latin typeface="Book Antiqua" panose="02040602050305030304" pitchFamily="18" charset="0"/>
            </a:endParaRPr>
          </a:p>
          <a:p>
            <a:pPr eaLnBrk="1" hangingPunct="1">
              <a:spcBef>
                <a:spcPct val="0"/>
              </a:spcBef>
            </a:pPr>
            <a:r>
              <a:rPr lang="en-US" altLang="en-US" sz="2800" b="1">
                <a:solidFill>
                  <a:srgbClr val="FFFF00"/>
                </a:solidFill>
                <a:latin typeface="Book Antiqua" panose="02040602050305030304" pitchFamily="18" charset="0"/>
              </a:rPr>
              <a:t>Change your own lifestyle first – reduce your carbon footprint</a:t>
            </a:r>
          </a:p>
          <a:p>
            <a:pPr eaLnBrk="1" hangingPunct="1">
              <a:spcBef>
                <a:spcPct val="0"/>
              </a:spcBef>
            </a:pPr>
            <a:endParaRPr lang="en-US" altLang="en-US" sz="2800" b="1">
              <a:solidFill>
                <a:schemeClr val="bg1"/>
              </a:solidFill>
              <a:latin typeface="Book Antiqua" panose="02040602050305030304" pitchFamily="18" charset="0"/>
            </a:endParaRPr>
          </a:p>
        </p:txBody>
      </p:sp>
      <p:sp>
        <p:nvSpPr>
          <p:cNvPr id="3" name="Rectangle 2"/>
          <p:cNvSpPr txBox="1">
            <a:spLocks noChangeArrowheads="1"/>
          </p:cNvSpPr>
          <p:nvPr/>
        </p:nvSpPr>
        <p:spPr>
          <a:xfrm>
            <a:off x="685800" y="152400"/>
            <a:ext cx="7772400" cy="762000"/>
          </a:xfrm>
          <a:prstGeom prst="rect">
            <a:avLst/>
          </a:prstGeom>
        </p:spPr>
        <p:txBody>
          <a:bodyPr/>
          <a:lstStyle/>
          <a:p>
            <a:pPr algn="ctr" eaLnBrk="1" hangingPunct="1">
              <a:defRPr/>
            </a:pPr>
            <a:r>
              <a:rPr lang="en-US" sz="4000" b="1" kern="0" dirty="0">
                <a:latin typeface="Book Antiqua" pitchFamily="18" charset="0"/>
              </a:rPr>
              <a:t>What you can do</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TextBox 1"/>
          <p:cNvSpPr txBox="1">
            <a:spLocks noChangeArrowheads="1"/>
          </p:cNvSpPr>
          <p:nvPr/>
        </p:nvSpPr>
        <p:spPr bwMode="auto">
          <a:xfrm>
            <a:off x="381000" y="1066800"/>
            <a:ext cx="8458200" cy="569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en-US" altLang="en-US" sz="2800" b="1">
                <a:solidFill>
                  <a:schemeClr val="bg1"/>
                </a:solidFill>
                <a:latin typeface="Book Antiqua" panose="02040602050305030304" pitchFamily="18" charset="0"/>
              </a:rPr>
              <a:t>Think for yourself (don’t take </a:t>
            </a:r>
            <a:r>
              <a:rPr lang="en-US" altLang="en-US" sz="2800" b="1" i="1">
                <a:solidFill>
                  <a:schemeClr val="bg1"/>
                </a:solidFill>
                <a:latin typeface="Book Antiqua" panose="02040602050305030304" pitchFamily="18" charset="0"/>
              </a:rPr>
              <a:t>my</a:t>
            </a:r>
            <a:r>
              <a:rPr lang="en-US" altLang="en-US" sz="2800" b="1">
                <a:solidFill>
                  <a:schemeClr val="bg1"/>
                </a:solidFill>
                <a:latin typeface="Book Antiqua" panose="02040602050305030304" pitchFamily="18" charset="0"/>
              </a:rPr>
              <a:t> word for it)</a:t>
            </a:r>
          </a:p>
          <a:p>
            <a:pPr eaLnBrk="1" hangingPunct="1">
              <a:spcBef>
                <a:spcPct val="0"/>
              </a:spcBef>
            </a:pPr>
            <a:endParaRPr lang="en-US" altLang="en-US" sz="2800" b="1">
              <a:solidFill>
                <a:schemeClr val="bg1"/>
              </a:solidFill>
              <a:latin typeface="Book Antiqua" panose="02040602050305030304" pitchFamily="18" charset="0"/>
            </a:endParaRPr>
          </a:p>
          <a:p>
            <a:pPr eaLnBrk="1" hangingPunct="1">
              <a:spcBef>
                <a:spcPct val="0"/>
              </a:spcBef>
            </a:pPr>
            <a:r>
              <a:rPr lang="en-US" altLang="en-US" sz="2800" b="1">
                <a:solidFill>
                  <a:schemeClr val="bg1"/>
                </a:solidFill>
                <a:latin typeface="Book Antiqua" panose="02040602050305030304" pitchFamily="18" charset="0"/>
              </a:rPr>
              <a:t>Trust </a:t>
            </a:r>
            <a:r>
              <a:rPr lang="en-US" altLang="en-US" sz="2800" b="1" u="sng">
                <a:solidFill>
                  <a:schemeClr val="bg1"/>
                </a:solidFill>
                <a:latin typeface="Book Antiqua" panose="02040602050305030304" pitchFamily="18" charset="0"/>
              </a:rPr>
              <a:t>peer-reviewed</a:t>
            </a:r>
            <a:r>
              <a:rPr lang="en-US" altLang="en-US" sz="2800" b="1">
                <a:solidFill>
                  <a:schemeClr val="bg1"/>
                </a:solidFill>
                <a:latin typeface="Book Antiqua" panose="02040602050305030304" pitchFamily="18" charset="0"/>
              </a:rPr>
              <a:t> sources</a:t>
            </a:r>
          </a:p>
          <a:p>
            <a:pPr eaLnBrk="1" hangingPunct="1">
              <a:spcBef>
                <a:spcPct val="0"/>
              </a:spcBef>
            </a:pPr>
            <a:endParaRPr lang="en-US" altLang="en-US" sz="2800" b="1">
              <a:solidFill>
                <a:schemeClr val="bg1"/>
              </a:solidFill>
              <a:latin typeface="Book Antiqua" panose="02040602050305030304" pitchFamily="18" charset="0"/>
            </a:endParaRPr>
          </a:p>
          <a:p>
            <a:pPr eaLnBrk="1" hangingPunct="1">
              <a:spcBef>
                <a:spcPct val="0"/>
              </a:spcBef>
            </a:pPr>
            <a:r>
              <a:rPr lang="en-US" altLang="en-US" sz="2800" b="1">
                <a:solidFill>
                  <a:schemeClr val="bg1"/>
                </a:solidFill>
                <a:latin typeface="Book Antiqua" panose="02040602050305030304" pitchFamily="18" charset="0"/>
              </a:rPr>
              <a:t>Question sources connected to economic </a:t>
            </a:r>
            <a:r>
              <a:rPr lang="en-US" altLang="en-US" sz="2800" b="1" i="1">
                <a:solidFill>
                  <a:schemeClr val="bg1"/>
                </a:solidFill>
                <a:latin typeface="Book Antiqua" panose="02040602050305030304" pitchFamily="18" charset="0"/>
              </a:rPr>
              <a:t>status quo</a:t>
            </a:r>
            <a:r>
              <a:rPr lang="en-US" altLang="en-US" sz="2800" b="1">
                <a:solidFill>
                  <a:schemeClr val="bg1"/>
                </a:solidFill>
                <a:latin typeface="Book Antiqua" panose="02040602050305030304" pitchFamily="18" charset="0"/>
              </a:rPr>
              <a:t>, esp. fossil fuels industry and their public relations firms</a:t>
            </a:r>
          </a:p>
          <a:p>
            <a:pPr eaLnBrk="1" hangingPunct="1">
              <a:spcBef>
                <a:spcPct val="0"/>
              </a:spcBef>
            </a:pPr>
            <a:endParaRPr lang="en-US" altLang="en-US" sz="2800" b="1">
              <a:solidFill>
                <a:schemeClr val="bg1"/>
              </a:solidFill>
              <a:latin typeface="Book Antiqua" panose="02040602050305030304" pitchFamily="18" charset="0"/>
            </a:endParaRPr>
          </a:p>
          <a:p>
            <a:pPr eaLnBrk="1" hangingPunct="1">
              <a:spcBef>
                <a:spcPct val="0"/>
              </a:spcBef>
            </a:pPr>
            <a:r>
              <a:rPr lang="en-US" altLang="en-US" sz="2800" b="1">
                <a:solidFill>
                  <a:schemeClr val="bg1"/>
                </a:solidFill>
                <a:latin typeface="Book Antiqua" panose="02040602050305030304" pitchFamily="18" charset="0"/>
              </a:rPr>
              <a:t>Change your own lifestyle first – reduce your carbon footprint</a:t>
            </a:r>
          </a:p>
          <a:p>
            <a:pPr eaLnBrk="1" hangingPunct="1">
              <a:spcBef>
                <a:spcPct val="0"/>
              </a:spcBef>
            </a:pPr>
            <a:endParaRPr lang="en-US" altLang="en-US" sz="2800" b="1">
              <a:solidFill>
                <a:schemeClr val="bg1"/>
              </a:solidFill>
              <a:latin typeface="Book Antiqua" panose="02040602050305030304" pitchFamily="18" charset="0"/>
            </a:endParaRPr>
          </a:p>
          <a:p>
            <a:pPr eaLnBrk="1" hangingPunct="1">
              <a:spcBef>
                <a:spcPct val="0"/>
              </a:spcBef>
            </a:pPr>
            <a:r>
              <a:rPr lang="en-US" altLang="en-US" sz="2800" b="1">
                <a:solidFill>
                  <a:srgbClr val="FFFF00"/>
                </a:solidFill>
                <a:latin typeface="Book Antiqua" panose="02040602050305030304" pitchFamily="18" charset="0"/>
              </a:rPr>
              <a:t>Demand action by your political representatives</a:t>
            </a:r>
            <a:endParaRPr lang="en-US" altLang="en-US" sz="1800">
              <a:solidFill>
                <a:srgbClr val="FFFF00"/>
              </a:solidFill>
            </a:endParaRPr>
          </a:p>
        </p:txBody>
      </p:sp>
      <p:sp>
        <p:nvSpPr>
          <p:cNvPr id="3" name="Rectangle 2"/>
          <p:cNvSpPr txBox="1">
            <a:spLocks noChangeArrowheads="1"/>
          </p:cNvSpPr>
          <p:nvPr/>
        </p:nvSpPr>
        <p:spPr>
          <a:xfrm>
            <a:off x="685800" y="152400"/>
            <a:ext cx="7772400" cy="762000"/>
          </a:xfrm>
          <a:prstGeom prst="rect">
            <a:avLst/>
          </a:prstGeom>
        </p:spPr>
        <p:txBody>
          <a:bodyPr/>
          <a:lstStyle/>
          <a:p>
            <a:pPr algn="ctr" eaLnBrk="1" hangingPunct="1">
              <a:defRPr/>
            </a:pPr>
            <a:r>
              <a:rPr lang="en-US" sz="4000" b="1" kern="0" dirty="0">
                <a:latin typeface="Book Antiqua" pitchFamily="18" charset="0"/>
              </a:rPr>
              <a:t>What you can do</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extBox 1"/>
          <p:cNvSpPr txBox="1">
            <a:spLocks noChangeArrowheads="1"/>
          </p:cNvSpPr>
          <p:nvPr/>
        </p:nvSpPr>
        <p:spPr bwMode="auto">
          <a:xfrm>
            <a:off x="381000" y="762000"/>
            <a:ext cx="8458200" cy="5447645"/>
          </a:xfrm>
          <a:prstGeom prst="rect">
            <a:avLst/>
          </a:prstGeom>
          <a:noFill/>
          <a:ln w="9525">
            <a:noFill/>
            <a:miter lim="800000"/>
            <a:headEnd/>
            <a:tailEnd/>
          </a:ln>
        </p:spPr>
        <p:txBody>
          <a:bodyPr>
            <a:spAutoFit/>
          </a:bodyPr>
          <a:lstStyle/>
          <a:p>
            <a:pPr marL="457200" indent="-457200" eaLnBrk="1" hangingPunct="1">
              <a:buFont typeface="Arial" pitchFamily="34" charset="0"/>
              <a:buChar char="•"/>
              <a:defRPr/>
            </a:pPr>
            <a:r>
              <a:rPr lang="en-US" sz="2000" b="1" dirty="0">
                <a:solidFill>
                  <a:srgbClr val="FFFF00"/>
                </a:solidFill>
                <a:latin typeface="Book Antiqua" pitchFamily="18" charset="0"/>
              </a:rPr>
              <a:t>Intergovernmental Panel on Climate Change (IPCC)</a:t>
            </a:r>
          </a:p>
          <a:p>
            <a:pPr marL="457200" indent="-457200" eaLnBrk="1" hangingPunct="1">
              <a:defRPr/>
            </a:pPr>
            <a:r>
              <a:rPr lang="en-US" dirty="0">
                <a:solidFill>
                  <a:srgbClr val="FFFF00"/>
                </a:solidFill>
                <a:latin typeface="Book Antiqua" pitchFamily="18" charset="0"/>
              </a:rPr>
              <a:t>		</a:t>
            </a:r>
            <a:r>
              <a:rPr lang="en-US" sz="1400" dirty="0">
                <a:solidFill>
                  <a:srgbClr val="FFFF00"/>
                </a:solidFill>
                <a:latin typeface="Arial" charset="0"/>
              </a:rPr>
              <a:t>http://www.ipcc.ch/</a:t>
            </a:r>
          </a:p>
          <a:p>
            <a:pPr marL="457200" indent="-457200" eaLnBrk="1" hangingPunct="1">
              <a:defRPr/>
            </a:pPr>
            <a:endParaRPr lang="en-US" sz="1400" dirty="0">
              <a:solidFill>
                <a:srgbClr val="FFFF00"/>
              </a:solidFill>
              <a:latin typeface="Arial" charset="0"/>
            </a:endParaRPr>
          </a:p>
          <a:p>
            <a:pPr marL="457200" indent="-457200" eaLnBrk="1" hangingPunct="1">
              <a:buFont typeface="Arial" panose="020B0604020202020204" pitchFamily="34" charset="0"/>
              <a:buChar char="•"/>
              <a:defRPr/>
            </a:pPr>
            <a:r>
              <a:rPr lang="en-US" sz="2000" b="1" dirty="0">
                <a:latin typeface="Book Antiqua" panose="02040602050305030304" pitchFamily="18" charset="0"/>
              </a:rPr>
              <a:t>Global Climate Observing System (World Meteorological Organization)</a:t>
            </a:r>
          </a:p>
          <a:p>
            <a:pPr eaLnBrk="1" hangingPunct="1">
              <a:defRPr/>
            </a:pPr>
            <a:r>
              <a:rPr lang="en-US" sz="1400" dirty="0">
                <a:latin typeface="+mj-lt"/>
              </a:rPr>
              <a:t>	http://www.wmo.int/pages/prog/gcos/</a:t>
            </a:r>
          </a:p>
          <a:p>
            <a:pPr marL="342900" indent="-342900" eaLnBrk="1" hangingPunct="1">
              <a:buFont typeface="Arial" pitchFamily="34" charset="0"/>
              <a:buChar char="•"/>
              <a:defRPr/>
            </a:pPr>
            <a:endParaRPr lang="en-US" sz="1400" dirty="0">
              <a:latin typeface="Arial" charset="0"/>
            </a:endParaRPr>
          </a:p>
          <a:p>
            <a:pPr marL="457200" indent="-457200" eaLnBrk="1" hangingPunct="1">
              <a:buFont typeface="Arial" pitchFamily="34" charset="0"/>
              <a:buChar char="•"/>
              <a:defRPr/>
            </a:pPr>
            <a:r>
              <a:rPr lang="en-US" sz="2000" b="1" dirty="0">
                <a:latin typeface="Book Antiqua" pitchFamily="18" charset="0"/>
              </a:rPr>
              <a:t>NASA Earth Observatory</a:t>
            </a:r>
          </a:p>
          <a:p>
            <a:pPr marL="457200" indent="-457200" eaLnBrk="1" hangingPunct="1">
              <a:defRPr/>
            </a:pPr>
            <a:r>
              <a:rPr lang="en-US" dirty="0">
                <a:latin typeface="Book Antiqua" pitchFamily="18" charset="0"/>
              </a:rPr>
              <a:t>		</a:t>
            </a:r>
            <a:r>
              <a:rPr lang="en-US" sz="1400" dirty="0">
                <a:latin typeface="Arial" charset="0"/>
              </a:rPr>
              <a:t>http://earthobservatory.nasa.gov/</a:t>
            </a:r>
          </a:p>
          <a:p>
            <a:pPr marL="342900" indent="-342900" eaLnBrk="1" hangingPunct="1">
              <a:buFont typeface="Arial" pitchFamily="34" charset="0"/>
              <a:buChar char="•"/>
              <a:defRPr/>
            </a:pPr>
            <a:endParaRPr lang="en-US" sz="1400" dirty="0">
              <a:latin typeface="Arial" charset="0"/>
            </a:endParaRPr>
          </a:p>
          <a:p>
            <a:pPr marL="457200" indent="-457200" eaLnBrk="1" hangingPunct="1">
              <a:buFont typeface="Arial" pitchFamily="34" charset="0"/>
              <a:buChar char="•"/>
              <a:defRPr/>
            </a:pPr>
            <a:r>
              <a:rPr lang="en-US" sz="2000" b="1" dirty="0">
                <a:latin typeface="Book Antiqua" pitchFamily="18" charset="0"/>
              </a:rPr>
              <a:t>NOAA (National Climatic Data Center) Global Warming Frequently Asked Questions</a:t>
            </a:r>
          </a:p>
          <a:p>
            <a:pPr marL="457200" indent="-457200" eaLnBrk="1" hangingPunct="1">
              <a:defRPr/>
            </a:pPr>
            <a:r>
              <a:rPr lang="en-US" dirty="0">
                <a:latin typeface="Book Antiqua" pitchFamily="18" charset="0"/>
              </a:rPr>
              <a:t>		</a:t>
            </a:r>
            <a:r>
              <a:rPr lang="en-US" sz="1400" dirty="0">
                <a:latin typeface="Arial" charset="0"/>
              </a:rPr>
              <a:t>http://www.ncdc.noaa.gov/oa/climate/globalwarming.html</a:t>
            </a:r>
          </a:p>
          <a:p>
            <a:pPr marL="342900" indent="-342900" eaLnBrk="1" hangingPunct="1">
              <a:buFont typeface="Arial" pitchFamily="34" charset="0"/>
              <a:buChar char="•"/>
              <a:defRPr/>
            </a:pPr>
            <a:endParaRPr lang="en-US" sz="1400" dirty="0">
              <a:latin typeface="Arial" charset="0"/>
            </a:endParaRPr>
          </a:p>
          <a:p>
            <a:pPr marL="457200" indent="-457200" eaLnBrk="1" hangingPunct="1">
              <a:buFont typeface="Arial" pitchFamily="34" charset="0"/>
              <a:buChar char="•"/>
              <a:defRPr/>
            </a:pPr>
            <a:r>
              <a:rPr lang="en-US" sz="2000" b="1" dirty="0">
                <a:latin typeface="Book Antiqua" pitchFamily="18" charset="0"/>
              </a:rPr>
              <a:t>U.S. Environmental Protection Agency on Climate Change</a:t>
            </a:r>
          </a:p>
          <a:p>
            <a:pPr marL="457200" indent="-457200" eaLnBrk="1" hangingPunct="1">
              <a:defRPr/>
            </a:pPr>
            <a:r>
              <a:rPr lang="en-US" dirty="0">
                <a:latin typeface="Book Antiqua" pitchFamily="18" charset="0"/>
              </a:rPr>
              <a:t>		</a:t>
            </a:r>
            <a:r>
              <a:rPr lang="en-US" sz="1400" dirty="0">
                <a:latin typeface="Arial" charset="0"/>
              </a:rPr>
              <a:t>http://www.epa.gov/climatechange/index.html</a:t>
            </a:r>
          </a:p>
          <a:p>
            <a:pPr marL="342900" indent="-342900" eaLnBrk="1" hangingPunct="1">
              <a:buFont typeface="Arial" pitchFamily="34" charset="0"/>
              <a:buChar char="•"/>
              <a:defRPr/>
            </a:pPr>
            <a:endParaRPr lang="en-US" sz="1400" dirty="0">
              <a:latin typeface="Arial" charset="0"/>
            </a:endParaRPr>
          </a:p>
          <a:p>
            <a:pPr marL="457200" indent="-457200" eaLnBrk="1" hangingPunct="1">
              <a:buFont typeface="Arial" pitchFamily="34" charset="0"/>
              <a:buChar char="•"/>
              <a:defRPr/>
            </a:pPr>
            <a:r>
              <a:rPr lang="en-US" sz="2000" b="1" dirty="0">
                <a:latin typeface="Book Antiqua" pitchFamily="18" charset="0"/>
              </a:rPr>
              <a:t>BBC Special Report on Climate Change</a:t>
            </a:r>
          </a:p>
          <a:p>
            <a:pPr marL="457200" indent="-457200" eaLnBrk="1" hangingPunct="1">
              <a:defRPr/>
            </a:pPr>
            <a:r>
              <a:rPr lang="en-US" dirty="0">
                <a:latin typeface="Book Antiqua" pitchFamily="18" charset="0"/>
              </a:rPr>
              <a:t>		</a:t>
            </a:r>
            <a:r>
              <a:rPr lang="en-US" sz="1400" dirty="0">
                <a:latin typeface="Arial" charset="0"/>
              </a:rPr>
              <a:t>http://news.bbc.co.uk/2/hi/science/nature/portal/climate_change/default.stm</a:t>
            </a:r>
          </a:p>
          <a:p>
            <a:pPr eaLnBrk="1" hangingPunct="1">
              <a:defRPr/>
            </a:pPr>
            <a:endParaRPr lang="en-US" sz="1400" dirty="0">
              <a:latin typeface="Arial" charset="0"/>
            </a:endParaRPr>
          </a:p>
        </p:txBody>
      </p:sp>
      <p:sp>
        <p:nvSpPr>
          <p:cNvPr id="3" name="Rectangle 2"/>
          <p:cNvSpPr txBox="1">
            <a:spLocks noChangeArrowheads="1"/>
          </p:cNvSpPr>
          <p:nvPr/>
        </p:nvSpPr>
        <p:spPr>
          <a:xfrm>
            <a:off x="685800" y="152400"/>
            <a:ext cx="7772400" cy="762000"/>
          </a:xfrm>
          <a:prstGeom prst="rect">
            <a:avLst/>
          </a:prstGeom>
        </p:spPr>
        <p:txBody>
          <a:bodyPr/>
          <a:lstStyle/>
          <a:p>
            <a:pPr algn="ctr" eaLnBrk="1" hangingPunct="1">
              <a:defRPr/>
            </a:pPr>
            <a:r>
              <a:rPr lang="en-US" sz="4000" b="1" kern="0" dirty="0">
                <a:latin typeface="Book Antiqua" pitchFamily="18" charset="0"/>
                <a:ea typeface="+mj-ea"/>
                <a:cs typeface="+mj-cs"/>
              </a:rPr>
              <a:t>Get informed</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3" descr="panel-of-hands_wid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81000"/>
            <a:ext cx="828675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685800" y="2743200"/>
            <a:ext cx="7772400" cy="3581400"/>
          </a:xfrm>
          <a:prstGeom prst="rect">
            <a:avLst/>
          </a:prstGeom>
          <a:solidFill>
            <a:schemeClr val="tx1">
              <a:alpha val="25000"/>
            </a:schemeClr>
          </a:solidFill>
          <a:ln w="19050">
            <a:solidFill>
              <a:schemeClr val="bg1"/>
            </a:solidFill>
            <a:miter lim="800000"/>
            <a:headEnd/>
            <a:tailEnd/>
          </a:ln>
          <a:effectLst>
            <a:outerShdw blurRad="50800" dist="38100" dir="2700000" algn="tl" rotWithShape="0">
              <a:prstClr val="black">
                <a:alpha val="40000"/>
              </a:prstClr>
            </a:outerShdw>
          </a:effectLst>
        </p:spPr>
        <p:txBody>
          <a:bodyPr anchor="ctr"/>
          <a:lstStyle>
            <a:defPPr>
              <a:defRPr lang="en-US"/>
            </a:defPPr>
            <a:lvl1pPr algn="l" rtl="0" fontAlgn="base">
              <a:spcBef>
                <a:spcPct val="0"/>
              </a:spcBef>
              <a:spcAft>
                <a:spcPct val="0"/>
              </a:spcAft>
              <a:defRPr kern="1200">
                <a:solidFill>
                  <a:schemeClr val="bg1"/>
                </a:solidFill>
                <a:latin typeface="Arial" charset="0"/>
                <a:ea typeface="+mn-ea"/>
                <a:cs typeface="+mn-cs"/>
              </a:defRPr>
            </a:lvl1pPr>
            <a:lvl2pPr marL="457200" algn="l" rtl="0" fontAlgn="base">
              <a:spcBef>
                <a:spcPct val="0"/>
              </a:spcBef>
              <a:spcAft>
                <a:spcPct val="0"/>
              </a:spcAft>
              <a:defRPr kern="1200">
                <a:solidFill>
                  <a:schemeClr val="bg1"/>
                </a:solidFill>
                <a:latin typeface="Arial" charset="0"/>
                <a:ea typeface="+mn-ea"/>
                <a:cs typeface="+mn-cs"/>
              </a:defRPr>
            </a:lvl2pPr>
            <a:lvl3pPr marL="914400" algn="l" rtl="0" fontAlgn="base">
              <a:spcBef>
                <a:spcPct val="0"/>
              </a:spcBef>
              <a:spcAft>
                <a:spcPct val="0"/>
              </a:spcAft>
              <a:defRPr kern="1200">
                <a:solidFill>
                  <a:schemeClr val="bg1"/>
                </a:solidFill>
                <a:latin typeface="Arial" charset="0"/>
                <a:ea typeface="+mn-ea"/>
                <a:cs typeface="+mn-cs"/>
              </a:defRPr>
            </a:lvl3pPr>
            <a:lvl4pPr marL="1371600" algn="l" rtl="0" fontAlgn="base">
              <a:spcBef>
                <a:spcPct val="0"/>
              </a:spcBef>
              <a:spcAft>
                <a:spcPct val="0"/>
              </a:spcAft>
              <a:defRPr kern="1200">
                <a:solidFill>
                  <a:schemeClr val="bg1"/>
                </a:solidFill>
                <a:latin typeface="Arial" charset="0"/>
                <a:ea typeface="+mn-ea"/>
                <a:cs typeface="+mn-cs"/>
              </a:defRPr>
            </a:lvl4pPr>
            <a:lvl5pPr marL="1828800" algn="l" rtl="0" fontAlgn="base">
              <a:spcBef>
                <a:spcPct val="0"/>
              </a:spcBef>
              <a:spcAft>
                <a:spcPct val="0"/>
              </a:spcAft>
              <a:defRPr kern="1200">
                <a:solidFill>
                  <a:schemeClr val="bg1"/>
                </a:solidFill>
                <a:latin typeface="Arial" charset="0"/>
                <a:ea typeface="+mn-ea"/>
                <a:cs typeface="+mn-cs"/>
              </a:defRPr>
            </a:lvl5pPr>
            <a:lvl6pPr marL="2286000" algn="l" defTabSz="914400" rtl="0" eaLnBrk="1" latinLnBrk="0" hangingPunct="1">
              <a:defRPr kern="1200">
                <a:solidFill>
                  <a:schemeClr val="bg1"/>
                </a:solidFill>
                <a:latin typeface="Arial" charset="0"/>
                <a:ea typeface="+mn-ea"/>
                <a:cs typeface="+mn-cs"/>
              </a:defRPr>
            </a:lvl6pPr>
            <a:lvl7pPr marL="2743200" algn="l" defTabSz="914400" rtl="0" eaLnBrk="1" latinLnBrk="0" hangingPunct="1">
              <a:defRPr kern="1200">
                <a:solidFill>
                  <a:schemeClr val="bg1"/>
                </a:solidFill>
                <a:latin typeface="Arial" charset="0"/>
                <a:ea typeface="+mn-ea"/>
                <a:cs typeface="+mn-cs"/>
              </a:defRPr>
            </a:lvl7pPr>
            <a:lvl8pPr marL="3200400" algn="l" defTabSz="914400" rtl="0" eaLnBrk="1" latinLnBrk="0" hangingPunct="1">
              <a:defRPr kern="1200">
                <a:solidFill>
                  <a:schemeClr val="bg1"/>
                </a:solidFill>
                <a:latin typeface="Arial" charset="0"/>
                <a:ea typeface="+mn-ea"/>
                <a:cs typeface="+mn-cs"/>
              </a:defRPr>
            </a:lvl8pPr>
            <a:lvl9pPr marL="3657600" algn="l" defTabSz="914400" rtl="0" eaLnBrk="1" latinLnBrk="0" hangingPunct="1">
              <a:defRPr kern="1200">
                <a:solidFill>
                  <a:schemeClr val="bg1"/>
                </a:solidFill>
                <a:latin typeface="Arial" charset="0"/>
                <a:ea typeface="+mn-ea"/>
                <a:cs typeface="+mn-cs"/>
              </a:defRPr>
            </a:lvl9pPr>
          </a:lstStyle>
          <a:p>
            <a:pPr algn="ctr" eaLnBrk="1" hangingPunct="1">
              <a:defRPr/>
            </a:pPr>
            <a:r>
              <a:rPr lang="en-US" sz="4000" b="1" kern="0" dirty="0">
                <a:solidFill>
                  <a:srgbClr val="FFFF00"/>
                </a:solidFill>
                <a:effectLst>
                  <a:outerShdw blurRad="50800" dist="38100" dir="2700000" algn="tl" rotWithShape="0">
                    <a:prstClr val="black">
                      <a:alpha val="40000"/>
                    </a:prstClr>
                  </a:outerShdw>
                </a:effectLst>
                <a:latin typeface="Book Antiqua" pitchFamily="18" charset="0"/>
                <a:ea typeface="+mj-ea"/>
                <a:cs typeface="+mj-cs"/>
              </a:rPr>
              <a:t>THANK YOU</a:t>
            </a:r>
          </a:p>
          <a:p>
            <a:pPr algn="ctr" eaLnBrk="1" hangingPunct="1">
              <a:defRPr/>
            </a:pPr>
            <a:endParaRPr lang="en-US" sz="4000" b="1" kern="0" dirty="0">
              <a:solidFill>
                <a:srgbClr val="FFFF00"/>
              </a:solidFill>
              <a:latin typeface="Book Antiqua" pitchFamily="18" charset="0"/>
              <a:ea typeface="+mj-ea"/>
              <a:cs typeface="+mj-cs"/>
            </a:endParaRPr>
          </a:p>
          <a:p>
            <a:pPr algn="ctr" eaLnBrk="1" hangingPunct="1">
              <a:defRPr/>
            </a:pPr>
            <a:endParaRPr lang="en-US" sz="4000" b="1" kern="0" dirty="0">
              <a:solidFill>
                <a:srgbClr val="FFFF00"/>
              </a:solidFill>
              <a:latin typeface="Book Antiqua" pitchFamily="18" charset="0"/>
              <a:ea typeface="+mj-ea"/>
              <a:cs typeface="+mj-cs"/>
            </a:endParaRPr>
          </a:p>
          <a:p>
            <a:pPr algn="ctr" eaLnBrk="1" hangingPunct="1">
              <a:defRPr/>
            </a:pPr>
            <a:endParaRPr lang="en-US" sz="2000" b="1" kern="0" dirty="0">
              <a:latin typeface="Arial" pitchFamily="34" charset="0"/>
              <a:cs typeface="Arial"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Vostok_420ky_4curves_insol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990600"/>
            <a:ext cx="8126413" cy="554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ext Box 3"/>
          <p:cNvSpPr txBox="1">
            <a:spLocks noChangeArrowheads="1"/>
          </p:cNvSpPr>
          <p:nvPr/>
        </p:nvSpPr>
        <p:spPr bwMode="auto">
          <a:xfrm>
            <a:off x="1981200" y="152400"/>
            <a:ext cx="52451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a:solidFill>
                  <a:schemeClr val="bg1"/>
                </a:solidFill>
                <a:latin typeface="Book Antiqua" panose="02040602050305030304" pitchFamily="18" charset="0"/>
              </a:rPr>
              <a:t>ANTARCTIC ICE CORES</a:t>
            </a:r>
          </a:p>
          <a:p>
            <a:pPr algn="ctr" eaLnBrk="1" hangingPunct="1">
              <a:spcBef>
                <a:spcPct val="0"/>
              </a:spcBef>
              <a:buFontTx/>
              <a:buNone/>
            </a:pPr>
            <a:r>
              <a:rPr lang="en-US" altLang="en-US" sz="2400" b="1">
                <a:solidFill>
                  <a:schemeClr val="bg1"/>
                </a:solidFill>
                <a:latin typeface="Book Antiqua" panose="02040602050305030304" pitchFamily="18" charset="0"/>
              </a:rPr>
              <a:t>ONE TYPE OF CLIMATE RECORD</a:t>
            </a:r>
          </a:p>
        </p:txBody>
      </p:sp>
      <p:sp>
        <p:nvSpPr>
          <p:cNvPr id="25604" name="Text Box 1029"/>
          <p:cNvSpPr txBox="1">
            <a:spLocks noChangeArrowheads="1"/>
          </p:cNvSpPr>
          <p:nvPr/>
        </p:nvSpPr>
        <p:spPr bwMode="auto">
          <a:xfrm>
            <a:off x="2057400" y="5343525"/>
            <a:ext cx="4953000" cy="523875"/>
          </a:xfrm>
          <a:prstGeom prst="rect">
            <a:avLst/>
          </a:prstGeom>
          <a:solidFill>
            <a:srgbClr val="FFFF00"/>
          </a:solidFill>
          <a:ln w="63500">
            <a:solidFill>
              <a:schemeClr val="tx1"/>
            </a:solidFill>
            <a:miter lim="800000"/>
            <a:headEnd/>
            <a:tailEnd/>
          </a:ln>
          <a:effectLst>
            <a:outerShdw blurRad="50800" dist="38100" dir="2700000" algn="tl" rotWithShape="0">
              <a:prstClr val="black">
                <a:alpha val="40000"/>
              </a:prstClr>
            </a:outerShdw>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t>VOSTOK ICE CORE</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Vostok_420ky_4curves_insol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990600"/>
            <a:ext cx="8126413" cy="554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 Box 3"/>
          <p:cNvSpPr txBox="1">
            <a:spLocks noChangeArrowheads="1"/>
          </p:cNvSpPr>
          <p:nvPr/>
        </p:nvSpPr>
        <p:spPr bwMode="auto">
          <a:xfrm>
            <a:off x="1981200" y="152400"/>
            <a:ext cx="52451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a:solidFill>
                  <a:schemeClr val="bg1"/>
                </a:solidFill>
                <a:latin typeface="Book Antiqua" panose="02040602050305030304" pitchFamily="18" charset="0"/>
              </a:rPr>
              <a:t>ANTARCTIC ICE CORES</a:t>
            </a:r>
          </a:p>
          <a:p>
            <a:pPr algn="ctr" eaLnBrk="1" hangingPunct="1">
              <a:spcBef>
                <a:spcPct val="0"/>
              </a:spcBef>
              <a:buFontTx/>
              <a:buNone/>
            </a:pPr>
            <a:r>
              <a:rPr lang="en-US" altLang="en-US" sz="2400" b="1">
                <a:solidFill>
                  <a:schemeClr val="bg1"/>
                </a:solidFill>
                <a:latin typeface="Book Antiqua" panose="02040602050305030304" pitchFamily="18" charset="0"/>
              </a:rPr>
              <a:t>ONE TYPE OF CLIMATE RECORD</a:t>
            </a:r>
          </a:p>
        </p:txBody>
      </p:sp>
      <p:sp>
        <p:nvSpPr>
          <p:cNvPr id="26628" name="Rectangle 1031"/>
          <p:cNvSpPr>
            <a:spLocks noChangeArrowheads="1"/>
          </p:cNvSpPr>
          <p:nvPr/>
        </p:nvSpPr>
        <p:spPr bwMode="auto">
          <a:xfrm>
            <a:off x="8077200" y="2514600"/>
            <a:ext cx="381000" cy="1371600"/>
          </a:xfrm>
          <a:prstGeom prst="rect">
            <a:avLst/>
          </a:prstGeom>
          <a:solidFill>
            <a:schemeClr val="accent1">
              <a:alpha val="0"/>
            </a:schemeClr>
          </a:solidFill>
          <a:ln w="63500">
            <a:solidFill>
              <a:schemeClr val="tx1"/>
            </a:solidFill>
            <a:miter lim="800000"/>
            <a:headEnd/>
            <a:tailEnd/>
          </a:ln>
          <a:effectLst>
            <a:outerShdw blurRad="50800" dist="38100" dir="2700000" algn="tl" rotWithShape="0">
              <a:prstClr val="black">
                <a:alpha val="40000"/>
              </a:prst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chemeClr val="bg1"/>
              </a:solidFill>
            </a:endParaRPr>
          </a:p>
        </p:txBody>
      </p:sp>
      <p:sp>
        <p:nvSpPr>
          <p:cNvPr id="26629" name="Line 1032"/>
          <p:cNvSpPr>
            <a:spLocks noChangeShapeType="1"/>
          </p:cNvSpPr>
          <p:nvPr/>
        </p:nvSpPr>
        <p:spPr bwMode="auto">
          <a:xfrm>
            <a:off x="7010400" y="2971800"/>
            <a:ext cx="1066800" cy="228600"/>
          </a:xfrm>
          <a:prstGeom prst="line">
            <a:avLst/>
          </a:prstGeom>
          <a:noFill/>
          <a:ln w="38100">
            <a:solidFill>
              <a:schemeClr val="tx1"/>
            </a:solidFill>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a:lstStyle/>
          <a:p>
            <a:endParaRPr lang="en-US"/>
          </a:p>
        </p:txBody>
      </p:sp>
      <p:sp>
        <p:nvSpPr>
          <p:cNvPr id="8" name="Text Box 1029"/>
          <p:cNvSpPr txBox="1">
            <a:spLocks noChangeArrowheads="1"/>
          </p:cNvSpPr>
          <p:nvPr/>
        </p:nvSpPr>
        <p:spPr bwMode="auto">
          <a:xfrm>
            <a:off x="1069975" y="2057400"/>
            <a:ext cx="5940425" cy="3694113"/>
          </a:xfrm>
          <a:prstGeom prst="rect">
            <a:avLst/>
          </a:prstGeom>
          <a:solidFill>
            <a:srgbClr val="FFFF00">
              <a:alpha val="95000"/>
            </a:srgbClr>
          </a:solidFill>
          <a:ln w="63500">
            <a:solidFill>
              <a:schemeClr val="tx1"/>
            </a:solidFill>
            <a:miter lim="800000"/>
            <a:headEnd/>
            <a:tailEnd/>
          </a:ln>
          <a:effectLst>
            <a:outerShdw blurRad="50800" dist="38100" dir="2700000" algn="tl" rotWithShape="0">
              <a:prstClr val="black">
                <a:alpha val="40000"/>
              </a:prstClr>
            </a:outerShdw>
          </a:effectLst>
        </p:spPr>
        <p:txBody>
          <a:bodyPr>
            <a:spAutoFit/>
          </a:bodyPr>
          <a:lstStyle/>
          <a:p>
            <a:pPr eaLnBrk="1" hangingPunct="1">
              <a:defRPr/>
            </a:pPr>
            <a:r>
              <a:rPr lang="en-US" b="1" dirty="0">
                <a:solidFill>
                  <a:schemeClr val="tx1"/>
                </a:solidFill>
                <a:latin typeface="Arial" charset="0"/>
              </a:rPr>
              <a:t>TEMPERATURE RECORD DERIVED BY SEVERAL MEANS, SOME OF WHICH ARE:</a:t>
            </a:r>
          </a:p>
          <a:p>
            <a:pPr algn="ctr" eaLnBrk="1" hangingPunct="1">
              <a:defRPr/>
            </a:pPr>
            <a:endParaRPr lang="en-US" b="1" dirty="0">
              <a:solidFill>
                <a:schemeClr val="tx1"/>
              </a:solidFill>
              <a:latin typeface="Arial" charset="0"/>
            </a:endParaRPr>
          </a:p>
          <a:p>
            <a:pPr marL="342900" indent="-342900" eaLnBrk="1" hangingPunct="1">
              <a:buFontTx/>
              <a:buAutoNum type="arabicPeriod"/>
              <a:defRPr/>
            </a:pPr>
            <a:r>
              <a:rPr lang="en-US" b="1" dirty="0">
                <a:solidFill>
                  <a:schemeClr val="tx1"/>
                </a:solidFill>
                <a:latin typeface="Arial" charset="0"/>
              </a:rPr>
              <a:t>Ratio of Oxygen-18 to Oxygen-16 isotopes (</a:t>
            </a:r>
            <a:r>
              <a:rPr lang="en-US" b="1" dirty="0">
                <a:solidFill>
                  <a:schemeClr val="tx1"/>
                </a:solidFill>
                <a:latin typeface="Symbol" pitchFamily="18" charset="2"/>
              </a:rPr>
              <a:t>d</a:t>
            </a:r>
            <a:r>
              <a:rPr lang="en-US" b="1" baseline="30000" dirty="0">
                <a:solidFill>
                  <a:schemeClr val="tx1"/>
                </a:solidFill>
                <a:latin typeface="Arial" charset="0"/>
              </a:rPr>
              <a:t>18</a:t>
            </a:r>
            <a:r>
              <a:rPr lang="en-US" b="1" dirty="0">
                <a:solidFill>
                  <a:schemeClr val="tx1"/>
                </a:solidFill>
                <a:latin typeface="Arial" charset="0"/>
              </a:rPr>
              <a:t>O) in benthic foraminifera (</a:t>
            </a:r>
            <a:r>
              <a:rPr lang="en-US" b="1" dirty="0" err="1">
                <a:solidFill>
                  <a:schemeClr val="tx1"/>
                </a:solidFill>
                <a:latin typeface="Arial" charset="0"/>
              </a:rPr>
              <a:t>forams</a:t>
            </a:r>
            <a:r>
              <a:rPr lang="en-US" b="1" dirty="0">
                <a:solidFill>
                  <a:schemeClr val="tx1"/>
                </a:solidFill>
                <a:latin typeface="Arial" charset="0"/>
              </a:rPr>
              <a:t>) and ice cores</a:t>
            </a:r>
          </a:p>
          <a:p>
            <a:pPr marL="342900" indent="-342900" eaLnBrk="1" hangingPunct="1">
              <a:defRPr/>
            </a:pPr>
            <a:endParaRPr lang="en-US" b="1" dirty="0">
              <a:solidFill>
                <a:schemeClr val="tx1"/>
              </a:solidFill>
              <a:latin typeface="Arial" charset="0"/>
            </a:endParaRPr>
          </a:p>
          <a:p>
            <a:pPr marL="342900" indent="-342900" eaLnBrk="1" hangingPunct="1">
              <a:buFontTx/>
              <a:buAutoNum type="arabicPeriod" startAt="2"/>
              <a:defRPr/>
            </a:pPr>
            <a:r>
              <a:rPr lang="en-US" b="1" dirty="0">
                <a:solidFill>
                  <a:schemeClr val="tx1"/>
                </a:solidFill>
                <a:latin typeface="Arial" charset="0"/>
              </a:rPr>
              <a:t>Mg/Ca ratios in benthic foraminifera</a:t>
            </a:r>
          </a:p>
          <a:p>
            <a:pPr marL="342900" indent="-342900" eaLnBrk="1" hangingPunct="1">
              <a:buFontTx/>
              <a:buAutoNum type="arabicPeriod" startAt="2"/>
              <a:defRPr/>
            </a:pPr>
            <a:endParaRPr lang="en-US" b="1" dirty="0">
              <a:solidFill>
                <a:schemeClr val="tx1"/>
              </a:solidFill>
              <a:latin typeface="Arial" charset="0"/>
            </a:endParaRPr>
          </a:p>
          <a:p>
            <a:pPr marL="342900" indent="-342900" eaLnBrk="1" hangingPunct="1">
              <a:buFontTx/>
              <a:buAutoNum type="arabicPeriod" startAt="2"/>
              <a:defRPr/>
            </a:pPr>
            <a:r>
              <a:rPr lang="en-US" b="1" dirty="0" err="1">
                <a:solidFill>
                  <a:schemeClr val="tx1"/>
                </a:solidFill>
                <a:latin typeface="Arial" charset="0"/>
              </a:rPr>
              <a:t>Alkenones</a:t>
            </a:r>
            <a:endParaRPr lang="en-US" b="1" dirty="0">
              <a:solidFill>
                <a:schemeClr val="tx1"/>
              </a:solidFill>
              <a:latin typeface="Arial" charset="0"/>
            </a:endParaRPr>
          </a:p>
          <a:p>
            <a:pPr marL="342900" indent="-342900" eaLnBrk="1" hangingPunct="1">
              <a:buFontTx/>
              <a:buAutoNum type="arabicPeriod" startAt="2"/>
              <a:defRPr/>
            </a:pPr>
            <a:endParaRPr lang="en-US" b="1" dirty="0">
              <a:solidFill>
                <a:schemeClr val="tx1"/>
              </a:solidFill>
              <a:latin typeface="Arial" charset="0"/>
            </a:endParaRPr>
          </a:p>
          <a:p>
            <a:pPr marL="342900" indent="-342900" eaLnBrk="1" hangingPunct="1">
              <a:buFontTx/>
              <a:buAutoNum type="arabicPeriod" startAt="2"/>
              <a:defRPr/>
            </a:pPr>
            <a:r>
              <a:rPr lang="en-US" b="1" dirty="0">
                <a:solidFill>
                  <a:schemeClr val="tx1"/>
                </a:solidFill>
                <a:latin typeface="Arial" charset="0"/>
              </a:rPr>
              <a:t>Pollen distributions</a:t>
            </a:r>
          </a:p>
          <a:p>
            <a:pPr marL="342900" indent="-342900" eaLnBrk="1" hangingPunct="1">
              <a:buFontTx/>
              <a:buAutoNum type="arabicPeriod" startAt="2"/>
              <a:defRPr/>
            </a:pPr>
            <a:endParaRPr lang="en-US" b="1" dirty="0">
              <a:solidFill>
                <a:schemeClr val="tx1"/>
              </a:solidFill>
              <a:latin typeface="Arial" charset="0"/>
            </a:endParaRPr>
          </a:p>
          <a:p>
            <a:pPr marL="342900" indent="-342900" eaLnBrk="1" hangingPunct="1">
              <a:buFontTx/>
              <a:buAutoNum type="arabicPeriod" startAt="2"/>
              <a:defRPr/>
            </a:pPr>
            <a:r>
              <a:rPr lang="en-US" b="1" dirty="0">
                <a:solidFill>
                  <a:schemeClr val="tx1"/>
                </a:solidFill>
                <a:latin typeface="Arial" charset="0"/>
              </a:rPr>
              <a:t>Carbon-13/Oxygen-18 bonds in CO</a:t>
            </a:r>
            <a:r>
              <a:rPr lang="en-US" b="1" baseline="-25000" dirty="0">
                <a:solidFill>
                  <a:schemeClr val="tx1"/>
                </a:solidFill>
                <a:latin typeface="Arial" charset="0"/>
              </a:rPr>
              <a:t>2</a:t>
            </a:r>
            <a:r>
              <a:rPr lang="en-US" b="1" dirty="0">
                <a:solidFill>
                  <a:schemeClr val="tx1"/>
                </a:solidFill>
                <a:latin typeface="Arial" charset="0"/>
              </a:rPr>
              <a:t> gas bubbles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BE942AC-241B-C643-90F3-345DA6147EF3}"/>
              </a:ext>
            </a:extLst>
          </p:cNvPr>
          <p:cNvSpPr txBox="1"/>
          <p:nvPr/>
        </p:nvSpPr>
        <p:spPr>
          <a:xfrm>
            <a:off x="304800" y="152400"/>
            <a:ext cx="8305800" cy="5355312"/>
          </a:xfrm>
          <a:prstGeom prst="rect">
            <a:avLst/>
          </a:prstGeom>
          <a:noFill/>
        </p:spPr>
        <p:txBody>
          <a:bodyPr wrap="square" rtlCol="0">
            <a:spAutoFit/>
          </a:bodyPr>
          <a:lstStyle/>
          <a:p>
            <a:r>
              <a:rPr lang="en-US" b="1" cap="small" dirty="0">
                <a:latin typeface="Book Antiqua" panose="02040602050305030304" pitchFamily="18" charset="0"/>
              </a:rPr>
              <a:t>Relevant Education:</a:t>
            </a:r>
            <a:endParaRPr lang="en-US" dirty="0">
              <a:latin typeface="Book Antiqua" panose="02040602050305030304" pitchFamily="18" charset="0"/>
            </a:endParaRPr>
          </a:p>
          <a:p>
            <a:r>
              <a:rPr lang="en-US" b="1" cap="small" dirty="0">
                <a:latin typeface="Book Antiqua" panose="02040602050305030304" pitchFamily="18" charset="0"/>
              </a:rPr>
              <a:t> </a:t>
            </a:r>
            <a:endParaRPr lang="en-US" dirty="0">
              <a:latin typeface="Book Antiqua" panose="02040602050305030304" pitchFamily="18" charset="0"/>
            </a:endParaRPr>
          </a:p>
          <a:p>
            <a:pPr lvl="0"/>
            <a:r>
              <a:rPr lang="en-US" b="1" dirty="0">
                <a:latin typeface="Book Antiqua" panose="02040602050305030304" pitchFamily="18" charset="0"/>
              </a:rPr>
              <a:t>1982:</a:t>
            </a:r>
            <a:r>
              <a:rPr lang="en-US" dirty="0">
                <a:latin typeface="Book Antiqua" panose="02040602050305030304" pitchFamily="18" charset="0"/>
              </a:rPr>
              <a:t>  </a:t>
            </a:r>
            <a:r>
              <a:rPr lang="en-US" i="1" dirty="0">
                <a:latin typeface="Book Antiqua" panose="02040602050305030304" pitchFamily="18" charset="0"/>
              </a:rPr>
              <a:t>Diploma</a:t>
            </a:r>
            <a:r>
              <a:rPr lang="en-US" dirty="0">
                <a:latin typeface="Book Antiqua" panose="02040602050305030304" pitchFamily="18" charset="0"/>
              </a:rPr>
              <a:t>, Weather Observing, USAF Technical College.</a:t>
            </a:r>
          </a:p>
          <a:p>
            <a:r>
              <a:rPr lang="en-US" dirty="0">
                <a:latin typeface="Book Antiqua" panose="02040602050305030304" pitchFamily="18" charset="0"/>
              </a:rPr>
              <a:t> </a:t>
            </a:r>
          </a:p>
          <a:p>
            <a:pPr lvl="0"/>
            <a:r>
              <a:rPr lang="en-US" b="1" dirty="0">
                <a:latin typeface="Book Antiqua" panose="02040602050305030304" pitchFamily="18" charset="0"/>
              </a:rPr>
              <a:t>1984:  </a:t>
            </a:r>
            <a:r>
              <a:rPr lang="en-US" i="1" dirty="0">
                <a:latin typeface="Book Antiqua" panose="02040602050305030304" pitchFamily="18" charset="0"/>
              </a:rPr>
              <a:t>Diploma (Honors)</a:t>
            </a:r>
            <a:r>
              <a:rPr lang="en-US" dirty="0">
                <a:latin typeface="Book Antiqua" panose="02040602050305030304" pitchFamily="18" charset="0"/>
              </a:rPr>
              <a:t>, Weather Forecasting, USAF Technical College.</a:t>
            </a:r>
          </a:p>
          <a:p>
            <a:r>
              <a:rPr lang="en-US" dirty="0">
                <a:latin typeface="Book Antiqua" panose="02040602050305030304" pitchFamily="18" charset="0"/>
              </a:rPr>
              <a:t> </a:t>
            </a:r>
          </a:p>
          <a:p>
            <a:pPr lvl="0"/>
            <a:r>
              <a:rPr lang="en-US" b="1" dirty="0">
                <a:latin typeface="Book Antiqua" panose="02040602050305030304" pitchFamily="18" charset="0"/>
              </a:rPr>
              <a:t>1996:</a:t>
            </a:r>
            <a:r>
              <a:rPr lang="en-US" dirty="0">
                <a:latin typeface="Book Antiqua" panose="02040602050305030304" pitchFamily="18" charset="0"/>
              </a:rPr>
              <a:t>  </a:t>
            </a:r>
            <a:r>
              <a:rPr lang="en-US" i="1" dirty="0">
                <a:latin typeface="Book Antiqua" panose="02040602050305030304" pitchFamily="18" charset="0"/>
              </a:rPr>
              <a:t>B.Sc. (Summa Cum Laude)</a:t>
            </a:r>
            <a:r>
              <a:rPr lang="en-US" dirty="0">
                <a:latin typeface="Book Antiqua" panose="02040602050305030304" pitchFamily="18" charset="0"/>
              </a:rPr>
              <a:t>, Physics; Applied Mathematics, University of New Hampshire.</a:t>
            </a:r>
          </a:p>
          <a:p>
            <a:pPr lvl="0"/>
            <a:endParaRPr lang="en-US" dirty="0">
              <a:latin typeface="Book Antiqua" panose="02040602050305030304" pitchFamily="18" charset="0"/>
            </a:endParaRPr>
          </a:p>
          <a:p>
            <a:pPr lvl="0"/>
            <a:r>
              <a:rPr lang="en-US" b="1" dirty="0">
                <a:latin typeface="Book Antiqua" panose="02040602050305030304" pitchFamily="18" charset="0"/>
              </a:rPr>
              <a:t>1999:</a:t>
            </a:r>
            <a:r>
              <a:rPr lang="en-US" dirty="0">
                <a:latin typeface="Book Antiqua" panose="02040602050305030304" pitchFamily="18" charset="0"/>
              </a:rPr>
              <a:t>  </a:t>
            </a:r>
            <a:r>
              <a:rPr lang="en-US" i="1" dirty="0">
                <a:latin typeface="Book Antiqua" panose="02040602050305030304" pitchFamily="18" charset="0"/>
              </a:rPr>
              <a:t>M.Sc., Earth Sciences – Oceanography; Air-Sea Interaction</a:t>
            </a:r>
            <a:r>
              <a:rPr lang="en-US" dirty="0">
                <a:latin typeface="Book Antiqua" panose="02040602050305030304" pitchFamily="18" charset="0"/>
              </a:rPr>
              <a:t>, University of New Hampshire.</a:t>
            </a:r>
          </a:p>
          <a:p>
            <a:r>
              <a:rPr lang="en-US" i="1" dirty="0">
                <a:latin typeface="Book Antiqua" panose="02040602050305030304" pitchFamily="18" charset="0"/>
              </a:rPr>
              <a:t>Thesis</a:t>
            </a:r>
            <a:r>
              <a:rPr lang="en-US" dirty="0">
                <a:latin typeface="Book Antiqua" panose="02040602050305030304" pitchFamily="18" charset="0"/>
              </a:rPr>
              <a:t>:  Air-Sea Heat Flux in the Gulf of Maine:  Meteorological Forcing and Oceanic Response</a:t>
            </a:r>
          </a:p>
          <a:p>
            <a:r>
              <a:rPr lang="en-US" dirty="0">
                <a:latin typeface="Book Antiqua" panose="02040602050305030304" pitchFamily="18" charset="0"/>
              </a:rPr>
              <a:t> </a:t>
            </a:r>
          </a:p>
          <a:p>
            <a:pPr lvl="0"/>
            <a:r>
              <a:rPr lang="en-US" b="1" dirty="0">
                <a:latin typeface="Book Antiqua" panose="02040602050305030304" pitchFamily="18" charset="0"/>
              </a:rPr>
              <a:t>2003:</a:t>
            </a:r>
            <a:r>
              <a:rPr lang="en-US" dirty="0">
                <a:latin typeface="Book Antiqua" panose="02040602050305030304" pitchFamily="18" charset="0"/>
              </a:rPr>
              <a:t>  </a:t>
            </a:r>
            <a:r>
              <a:rPr lang="en-US" i="1" dirty="0">
                <a:latin typeface="Book Antiqua" panose="02040602050305030304" pitchFamily="18" charset="0"/>
              </a:rPr>
              <a:t>Ph.D. Earth Sciences – Coastal Oceanography; Sea Breeze,</a:t>
            </a:r>
            <a:r>
              <a:rPr lang="en-US" dirty="0">
                <a:latin typeface="Book Antiqua" panose="02040602050305030304" pitchFamily="18" charset="0"/>
              </a:rPr>
              <a:t> University of New Hampshire.</a:t>
            </a:r>
          </a:p>
          <a:p>
            <a:r>
              <a:rPr lang="en-US" i="1" dirty="0">
                <a:latin typeface="Book Antiqua" panose="02040602050305030304" pitchFamily="18" charset="0"/>
              </a:rPr>
              <a:t>Dissertation</a:t>
            </a:r>
            <a:r>
              <a:rPr lang="en-US" dirty="0">
                <a:latin typeface="Book Antiqua" panose="02040602050305030304" pitchFamily="18" charset="0"/>
              </a:rPr>
              <a:t>:  The Central New England Sea Breeze Study.</a:t>
            </a:r>
          </a:p>
          <a:p>
            <a:endParaRPr lang="en-US" dirty="0">
              <a:latin typeface="Book Antiqua" panose="02040602050305030304" pitchFamily="18" charset="0"/>
            </a:endParaRPr>
          </a:p>
          <a:p>
            <a:pPr lvl="0"/>
            <a:r>
              <a:rPr lang="en-US" b="1" dirty="0">
                <a:latin typeface="Book Antiqua" panose="02040602050305030304" pitchFamily="18" charset="0"/>
              </a:rPr>
              <a:t>2017:</a:t>
            </a:r>
            <a:r>
              <a:rPr lang="en-US" dirty="0">
                <a:latin typeface="Book Antiqua" panose="02040602050305030304" pitchFamily="18" charset="0"/>
              </a:rPr>
              <a:t>  </a:t>
            </a:r>
            <a:r>
              <a:rPr lang="en-US" i="1" dirty="0">
                <a:latin typeface="Book Antiqua" panose="02040602050305030304" pitchFamily="18" charset="0"/>
              </a:rPr>
              <a:t>MBA</a:t>
            </a:r>
            <a:r>
              <a:rPr lang="en-US" dirty="0">
                <a:latin typeface="Book Antiqua" panose="02040602050305030304" pitchFamily="18" charset="0"/>
              </a:rPr>
              <a:t>, Plymouth State University.</a:t>
            </a:r>
          </a:p>
        </p:txBody>
      </p:sp>
    </p:spTree>
    <p:extLst>
      <p:ext uri="{BB962C8B-B14F-4D97-AF65-F5344CB8AC3E}">
        <p14:creationId xmlns:p14="http://schemas.microsoft.com/office/powerpoint/2010/main" val="2441030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Vostok_420ky_4curves_insol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990600"/>
            <a:ext cx="8126413" cy="554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 Box 3"/>
          <p:cNvSpPr txBox="1">
            <a:spLocks noChangeArrowheads="1"/>
          </p:cNvSpPr>
          <p:nvPr/>
        </p:nvSpPr>
        <p:spPr bwMode="auto">
          <a:xfrm>
            <a:off x="1981200" y="152400"/>
            <a:ext cx="52451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a:solidFill>
                  <a:schemeClr val="bg1"/>
                </a:solidFill>
                <a:latin typeface="Book Antiqua" panose="02040602050305030304" pitchFamily="18" charset="0"/>
              </a:rPr>
              <a:t>ANTARCTIC ICE CORES</a:t>
            </a:r>
          </a:p>
          <a:p>
            <a:pPr algn="ctr" eaLnBrk="1" hangingPunct="1">
              <a:spcBef>
                <a:spcPct val="0"/>
              </a:spcBef>
              <a:buFontTx/>
              <a:buNone/>
            </a:pPr>
            <a:r>
              <a:rPr lang="en-US" altLang="en-US" sz="2400" b="1">
                <a:solidFill>
                  <a:schemeClr val="bg1"/>
                </a:solidFill>
                <a:latin typeface="Book Antiqua" panose="02040602050305030304" pitchFamily="18" charset="0"/>
              </a:rPr>
              <a:t>ONE TYPE OF CLIMATE RECORD</a:t>
            </a:r>
          </a:p>
        </p:txBody>
      </p:sp>
      <p:sp>
        <p:nvSpPr>
          <p:cNvPr id="26628" name="Rectangle 1031"/>
          <p:cNvSpPr>
            <a:spLocks noChangeArrowheads="1"/>
          </p:cNvSpPr>
          <p:nvPr/>
        </p:nvSpPr>
        <p:spPr bwMode="auto">
          <a:xfrm>
            <a:off x="8077200" y="2514600"/>
            <a:ext cx="381000" cy="1371600"/>
          </a:xfrm>
          <a:prstGeom prst="rect">
            <a:avLst/>
          </a:prstGeom>
          <a:solidFill>
            <a:schemeClr val="accent1">
              <a:alpha val="0"/>
            </a:schemeClr>
          </a:solidFill>
          <a:ln w="63500">
            <a:solidFill>
              <a:schemeClr val="tx1"/>
            </a:solidFill>
            <a:miter lim="800000"/>
            <a:headEnd/>
            <a:tailEnd/>
          </a:ln>
          <a:effectLst>
            <a:outerShdw blurRad="50800" dist="38100" dir="2700000" algn="tl" rotWithShape="0">
              <a:prstClr val="black">
                <a:alpha val="40000"/>
              </a:prst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chemeClr val="bg1"/>
              </a:solidFill>
            </a:endParaRPr>
          </a:p>
        </p:txBody>
      </p:sp>
      <p:sp>
        <p:nvSpPr>
          <p:cNvPr id="26629" name="Line 1032"/>
          <p:cNvSpPr>
            <a:spLocks noChangeShapeType="1"/>
          </p:cNvSpPr>
          <p:nvPr/>
        </p:nvSpPr>
        <p:spPr bwMode="auto">
          <a:xfrm>
            <a:off x="7010400" y="2971800"/>
            <a:ext cx="1066800" cy="228600"/>
          </a:xfrm>
          <a:prstGeom prst="line">
            <a:avLst/>
          </a:prstGeom>
          <a:noFill/>
          <a:ln w="38100">
            <a:solidFill>
              <a:schemeClr val="tx1"/>
            </a:solidFill>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a:lstStyle/>
          <a:p>
            <a:endParaRPr lang="en-US"/>
          </a:p>
        </p:txBody>
      </p:sp>
      <p:sp>
        <p:nvSpPr>
          <p:cNvPr id="8" name="Text Box 1029"/>
          <p:cNvSpPr txBox="1">
            <a:spLocks noChangeArrowheads="1"/>
          </p:cNvSpPr>
          <p:nvPr/>
        </p:nvSpPr>
        <p:spPr bwMode="auto">
          <a:xfrm>
            <a:off x="1069975" y="2057400"/>
            <a:ext cx="5940425" cy="3694113"/>
          </a:xfrm>
          <a:prstGeom prst="rect">
            <a:avLst/>
          </a:prstGeom>
          <a:solidFill>
            <a:srgbClr val="FFFF00">
              <a:alpha val="95000"/>
            </a:srgbClr>
          </a:solidFill>
          <a:ln w="63500">
            <a:solidFill>
              <a:schemeClr val="tx1"/>
            </a:solidFill>
            <a:miter lim="800000"/>
            <a:headEnd/>
            <a:tailEnd/>
          </a:ln>
          <a:effectLst>
            <a:outerShdw blurRad="50800" dist="38100" dir="2700000" algn="tl" rotWithShape="0">
              <a:prstClr val="black">
                <a:alpha val="40000"/>
              </a:prstClr>
            </a:outerShdw>
          </a:effectLst>
        </p:spPr>
        <p:txBody>
          <a:bodyPr>
            <a:spAutoFit/>
          </a:bodyPr>
          <a:lstStyle/>
          <a:p>
            <a:pPr eaLnBrk="1" hangingPunct="1">
              <a:defRPr/>
            </a:pPr>
            <a:r>
              <a:rPr lang="en-US" b="1" dirty="0">
                <a:solidFill>
                  <a:schemeClr val="tx1"/>
                </a:solidFill>
                <a:latin typeface="Arial" charset="0"/>
              </a:rPr>
              <a:t>TEMPERATURE RECORD DERIVED BY SEVERAL MEANS, SOME OF WHICH ARE:</a:t>
            </a:r>
          </a:p>
          <a:p>
            <a:pPr algn="ctr" eaLnBrk="1" hangingPunct="1">
              <a:defRPr/>
            </a:pPr>
            <a:endParaRPr lang="en-US" b="1" dirty="0">
              <a:solidFill>
                <a:schemeClr val="tx1"/>
              </a:solidFill>
              <a:latin typeface="Arial" charset="0"/>
            </a:endParaRPr>
          </a:p>
          <a:p>
            <a:pPr marL="342900" indent="-342900" eaLnBrk="1" hangingPunct="1">
              <a:buFontTx/>
              <a:buAutoNum type="arabicPeriod"/>
              <a:defRPr/>
            </a:pPr>
            <a:r>
              <a:rPr lang="en-US" b="1" dirty="0">
                <a:solidFill>
                  <a:schemeClr val="tx1"/>
                </a:solidFill>
                <a:latin typeface="Arial" charset="0"/>
              </a:rPr>
              <a:t>Ratio of Oxygen-18 to Oxygen-16 isotopes (</a:t>
            </a:r>
            <a:r>
              <a:rPr lang="en-US" b="1" dirty="0">
                <a:solidFill>
                  <a:schemeClr val="tx1"/>
                </a:solidFill>
                <a:latin typeface="Symbol" pitchFamily="18" charset="2"/>
              </a:rPr>
              <a:t>d</a:t>
            </a:r>
            <a:r>
              <a:rPr lang="en-US" b="1" baseline="30000" dirty="0">
                <a:solidFill>
                  <a:schemeClr val="tx1"/>
                </a:solidFill>
                <a:latin typeface="Arial" charset="0"/>
              </a:rPr>
              <a:t>18</a:t>
            </a:r>
            <a:r>
              <a:rPr lang="en-US" b="1" dirty="0">
                <a:solidFill>
                  <a:schemeClr val="tx1"/>
                </a:solidFill>
                <a:latin typeface="Arial" charset="0"/>
              </a:rPr>
              <a:t>O) in benthic foraminifera (</a:t>
            </a:r>
            <a:r>
              <a:rPr lang="en-US" b="1" dirty="0" err="1">
                <a:solidFill>
                  <a:schemeClr val="tx1"/>
                </a:solidFill>
                <a:latin typeface="Arial" charset="0"/>
              </a:rPr>
              <a:t>forams</a:t>
            </a:r>
            <a:r>
              <a:rPr lang="en-US" b="1" dirty="0">
                <a:solidFill>
                  <a:schemeClr val="tx1"/>
                </a:solidFill>
                <a:latin typeface="Arial" charset="0"/>
              </a:rPr>
              <a:t>) and ice cores</a:t>
            </a:r>
          </a:p>
          <a:p>
            <a:pPr marL="342900" indent="-342900" eaLnBrk="1" hangingPunct="1">
              <a:defRPr/>
            </a:pPr>
            <a:endParaRPr lang="en-US" b="1" dirty="0">
              <a:solidFill>
                <a:schemeClr val="tx1"/>
              </a:solidFill>
              <a:latin typeface="Arial" charset="0"/>
            </a:endParaRPr>
          </a:p>
          <a:p>
            <a:pPr marL="342900" indent="-342900" eaLnBrk="1" hangingPunct="1">
              <a:buFontTx/>
              <a:buAutoNum type="arabicPeriod" startAt="2"/>
              <a:defRPr/>
            </a:pPr>
            <a:r>
              <a:rPr lang="en-US" b="1" dirty="0">
                <a:solidFill>
                  <a:schemeClr val="tx1"/>
                </a:solidFill>
                <a:latin typeface="Arial" charset="0"/>
              </a:rPr>
              <a:t>Mg/Ca ratios in benthic foraminifera</a:t>
            </a:r>
          </a:p>
          <a:p>
            <a:pPr marL="342900" indent="-342900" eaLnBrk="1" hangingPunct="1">
              <a:buFontTx/>
              <a:buAutoNum type="arabicPeriod" startAt="2"/>
              <a:defRPr/>
            </a:pPr>
            <a:endParaRPr lang="en-US" b="1" dirty="0">
              <a:solidFill>
                <a:schemeClr val="tx1"/>
              </a:solidFill>
              <a:latin typeface="Arial" charset="0"/>
            </a:endParaRPr>
          </a:p>
          <a:p>
            <a:pPr marL="342900" indent="-342900" eaLnBrk="1" hangingPunct="1">
              <a:buFontTx/>
              <a:buAutoNum type="arabicPeriod" startAt="2"/>
              <a:defRPr/>
            </a:pPr>
            <a:r>
              <a:rPr lang="en-US" b="1" dirty="0" err="1">
                <a:solidFill>
                  <a:schemeClr val="tx1"/>
                </a:solidFill>
                <a:latin typeface="Arial" charset="0"/>
              </a:rPr>
              <a:t>Alkenones</a:t>
            </a:r>
            <a:endParaRPr lang="en-US" b="1" dirty="0">
              <a:solidFill>
                <a:schemeClr val="tx1"/>
              </a:solidFill>
              <a:latin typeface="Arial" charset="0"/>
            </a:endParaRPr>
          </a:p>
          <a:p>
            <a:pPr marL="342900" indent="-342900" eaLnBrk="1" hangingPunct="1">
              <a:buFontTx/>
              <a:buAutoNum type="arabicPeriod" startAt="2"/>
              <a:defRPr/>
            </a:pPr>
            <a:endParaRPr lang="en-US" b="1" dirty="0">
              <a:solidFill>
                <a:schemeClr val="tx1"/>
              </a:solidFill>
              <a:latin typeface="Arial" charset="0"/>
            </a:endParaRPr>
          </a:p>
          <a:p>
            <a:pPr marL="342900" indent="-342900" eaLnBrk="1" hangingPunct="1">
              <a:buFontTx/>
              <a:buAutoNum type="arabicPeriod" startAt="2"/>
              <a:defRPr/>
            </a:pPr>
            <a:r>
              <a:rPr lang="en-US" b="1" dirty="0">
                <a:solidFill>
                  <a:schemeClr val="tx1"/>
                </a:solidFill>
                <a:latin typeface="Arial" charset="0"/>
              </a:rPr>
              <a:t>Pollen distributions</a:t>
            </a:r>
          </a:p>
          <a:p>
            <a:pPr marL="342900" indent="-342900" eaLnBrk="1" hangingPunct="1">
              <a:buFontTx/>
              <a:buAutoNum type="arabicPeriod" startAt="2"/>
              <a:defRPr/>
            </a:pPr>
            <a:endParaRPr lang="en-US" b="1" dirty="0">
              <a:solidFill>
                <a:schemeClr val="tx1"/>
              </a:solidFill>
              <a:latin typeface="Arial" charset="0"/>
            </a:endParaRPr>
          </a:p>
          <a:p>
            <a:pPr marL="342900" indent="-342900" eaLnBrk="1" hangingPunct="1">
              <a:buFontTx/>
              <a:buAutoNum type="arabicPeriod" startAt="2"/>
              <a:defRPr/>
            </a:pPr>
            <a:r>
              <a:rPr lang="en-US" b="1" dirty="0">
                <a:solidFill>
                  <a:schemeClr val="tx1"/>
                </a:solidFill>
                <a:latin typeface="Arial" charset="0"/>
              </a:rPr>
              <a:t>Carbon-13/Oxygen-18 bonds in CO</a:t>
            </a:r>
            <a:r>
              <a:rPr lang="en-US" b="1" baseline="-25000" dirty="0">
                <a:solidFill>
                  <a:schemeClr val="tx1"/>
                </a:solidFill>
                <a:latin typeface="Arial" charset="0"/>
              </a:rPr>
              <a:t>2</a:t>
            </a:r>
            <a:r>
              <a:rPr lang="en-US" b="1" dirty="0">
                <a:solidFill>
                  <a:schemeClr val="tx1"/>
                </a:solidFill>
                <a:latin typeface="Arial" charset="0"/>
              </a:rPr>
              <a:t> gas bubbles</a:t>
            </a:r>
          </a:p>
        </p:txBody>
      </p:sp>
      <p:pic>
        <p:nvPicPr>
          <p:cNvPr id="3" name="Picture 2" descr="A diagram of oxygen molecules&#10;&#10;Description automatically generated">
            <a:extLst>
              <a:ext uri="{FF2B5EF4-FFF2-40B4-BE49-F238E27FC236}">
                <a16:creationId xmlns:a16="http://schemas.microsoft.com/office/drawing/2014/main" id="{C4D18BF4-AD06-2B99-E011-6BD9DA0290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5912" y="80879"/>
            <a:ext cx="3994735" cy="2808288"/>
          </a:xfrm>
          <a:prstGeom prst="rect">
            <a:avLst/>
          </a:prstGeom>
          <a:ln w="19050">
            <a:solidFill>
              <a:schemeClr val="tx1"/>
            </a:solidFill>
          </a:ln>
          <a:effectLst>
            <a:outerShdw blurRad="50800" dist="38100" dir="2700000" algn="tl" rotWithShape="0">
              <a:prstClr val="black">
                <a:alpha val="40000"/>
              </a:prstClr>
            </a:outerShdw>
          </a:effectLst>
        </p:spPr>
      </p:pic>
      <p:sp>
        <p:nvSpPr>
          <p:cNvPr id="4" name="Rounded Rectangle 3">
            <a:extLst>
              <a:ext uri="{FF2B5EF4-FFF2-40B4-BE49-F238E27FC236}">
                <a16:creationId xmlns:a16="http://schemas.microsoft.com/office/drawing/2014/main" id="{AFB9DC5B-E254-2A82-3CE3-333950CE0BC9}"/>
              </a:ext>
            </a:extLst>
          </p:cNvPr>
          <p:cNvSpPr/>
          <p:nvPr/>
        </p:nvSpPr>
        <p:spPr bwMode="auto">
          <a:xfrm>
            <a:off x="786062" y="2799270"/>
            <a:ext cx="6383087" cy="794000"/>
          </a:xfrm>
          <a:prstGeom prst="roundRect">
            <a:avLst/>
          </a:prstGeom>
          <a:noFill/>
          <a:ln w="635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bg1"/>
              </a:solidFill>
              <a:effectLst/>
              <a:latin typeface="Arial" charset="0"/>
            </a:endParaRPr>
          </a:p>
        </p:txBody>
      </p:sp>
      <p:sp>
        <p:nvSpPr>
          <p:cNvPr id="5" name="TextBox 4">
            <a:extLst>
              <a:ext uri="{FF2B5EF4-FFF2-40B4-BE49-F238E27FC236}">
                <a16:creationId xmlns:a16="http://schemas.microsoft.com/office/drawing/2014/main" id="{7A5BFAC3-6191-C9CC-2757-4BB4FC6A157E}"/>
              </a:ext>
            </a:extLst>
          </p:cNvPr>
          <p:cNvSpPr txBox="1"/>
          <p:nvPr/>
        </p:nvSpPr>
        <p:spPr>
          <a:xfrm>
            <a:off x="374650" y="6182380"/>
            <a:ext cx="8458200" cy="523220"/>
          </a:xfrm>
          <a:prstGeom prst="rect">
            <a:avLst/>
          </a:prstGeom>
          <a:solidFill>
            <a:schemeClr val="tx1"/>
          </a:solidFill>
        </p:spPr>
        <p:txBody>
          <a:bodyPr wrap="square">
            <a:spAutoFit/>
          </a:bodyPr>
          <a:lstStyle/>
          <a:p>
            <a:pPr algn="ctr" eaLnBrk="1" hangingPunct="1">
              <a:spcBef>
                <a:spcPct val="0"/>
              </a:spcBef>
              <a:buFontTx/>
              <a:buNone/>
            </a:pPr>
            <a:r>
              <a:rPr lang="en-US" altLang="en-US" sz="1400" dirty="0">
                <a:solidFill>
                  <a:schemeClr val="bg1"/>
                </a:solidFill>
                <a:cs typeface="Arial" panose="020B0604020202020204" pitchFamily="34" charset="0"/>
              </a:rPr>
              <a:t>(Earle, S. 2024:  Runaway Climate – What the geological past can tell us about the coming climate change catastrophe, New Society Publishers, 207 pgs.: ISBN 9780865719897)</a:t>
            </a:r>
          </a:p>
        </p:txBody>
      </p:sp>
    </p:spTree>
    <p:extLst>
      <p:ext uri="{BB962C8B-B14F-4D97-AF65-F5344CB8AC3E}">
        <p14:creationId xmlns:p14="http://schemas.microsoft.com/office/powerpoint/2010/main" val="33093845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Vostok_420ky_4curves_insol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990600"/>
            <a:ext cx="8126413" cy="554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 Box 3"/>
          <p:cNvSpPr txBox="1">
            <a:spLocks noChangeArrowheads="1"/>
          </p:cNvSpPr>
          <p:nvPr/>
        </p:nvSpPr>
        <p:spPr bwMode="auto">
          <a:xfrm>
            <a:off x="1981200" y="152400"/>
            <a:ext cx="52451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a:solidFill>
                  <a:schemeClr val="bg1"/>
                </a:solidFill>
                <a:latin typeface="Book Antiqua" panose="02040602050305030304" pitchFamily="18" charset="0"/>
              </a:rPr>
              <a:t>ANTARCTIC ICE CORES</a:t>
            </a:r>
          </a:p>
          <a:p>
            <a:pPr algn="ctr" eaLnBrk="1" hangingPunct="1">
              <a:spcBef>
                <a:spcPct val="0"/>
              </a:spcBef>
              <a:buFontTx/>
              <a:buNone/>
            </a:pPr>
            <a:r>
              <a:rPr lang="en-US" altLang="en-US" sz="2400" b="1">
                <a:solidFill>
                  <a:schemeClr val="bg1"/>
                </a:solidFill>
                <a:latin typeface="Book Antiqua" panose="02040602050305030304" pitchFamily="18" charset="0"/>
              </a:rPr>
              <a:t>ONE TYPE OF CLIMATE RECORD</a:t>
            </a:r>
          </a:p>
        </p:txBody>
      </p:sp>
      <p:sp>
        <p:nvSpPr>
          <p:cNvPr id="27652" name="Rectangle 1031"/>
          <p:cNvSpPr>
            <a:spLocks noChangeArrowheads="1"/>
          </p:cNvSpPr>
          <p:nvPr/>
        </p:nvSpPr>
        <p:spPr bwMode="auto">
          <a:xfrm rot="-5400000">
            <a:off x="4305300" y="5600700"/>
            <a:ext cx="381000" cy="1371600"/>
          </a:xfrm>
          <a:prstGeom prst="rect">
            <a:avLst/>
          </a:prstGeom>
          <a:solidFill>
            <a:schemeClr val="accent1">
              <a:alpha val="0"/>
            </a:schemeClr>
          </a:solidFill>
          <a:ln w="63500">
            <a:solidFill>
              <a:schemeClr val="tx1"/>
            </a:solidFill>
            <a:miter lim="800000"/>
            <a:headEnd/>
            <a:tailEnd/>
          </a:ln>
          <a:effectLst>
            <a:outerShdw blurRad="50800" dist="38100" dir="2700000" algn="tl" rotWithShape="0">
              <a:prstClr val="black">
                <a:alpha val="40000"/>
              </a:prst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chemeClr val="bg1"/>
              </a:solidFill>
            </a:endParaRPr>
          </a:p>
        </p:txBody>
      </p:sp>
      <p:sp>
        <p:nvSpPr>
          <p:cNvPr id="27653" name="Line 1032"/>
          <p:cNvSpPr>
            <a:spLocks noChangeShapeType="1"/>
          </p:cNvSpPr>
          <p:nvPr/>
        </p:nvSpPr>
        <p:spPr bwMode="auto">
          <a:xfrm>
            <a:off x="4114800" y="4876800"/>
            <a:ext cx="381000" cy="1219200"/>
          </a:xfrm>
          <a:prstGeom prst="line">
            <a:avLst/>
          </a:prstGeom>
          <a:noFill/>
          <a:ln w="38100">
            <a:solidFill>
              <a:schemeClr val="tx1"/>
            </a:solidFill>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a:lstStyle/>
          <a:p>
            <a:endParaRPr lang="en-US"/>
          </a:p>
        </p:txBody>
      </p:sp>
      <p:sp>
        <p:nvSpPr>
          <p:cNvPr id="6" name="Text Box 1029"/>
          <p:cNvSpPr txBox="1">
            <a:spLocks noChangeArrowheads="1"/>
          </p:cNvSpPr>
          <p:nvPr/>
        </p:nvSpPr>
        <p:spPr bwMode="auto">
          <a:xfrm>
            <a:off x="1069975" y="1295400"/>
            <a:ext cx="5940425" cy="3632200"/>
          </a:xfrm>
          <a:prstGeom prst="rect">
            <a:avLst/>
          </a:prstGeom>
          <a:solidFill>
            <a:srgbClr val="FFFF00">
              <a:alpha val="95000"/>
            </a:srgbClr>
          </a:solidFill>
          <a:ln w="63500">
            <a:solidFill>
              <a:schemeClr val="tx1"/>
            </a:solidFill>
            <a:miter lim="800000"/>
            <a:headEnd/>
            <a:tailEnd/>
          </a:ln>
          <a:effectLst>
            <a:outerShdw blurRad="50800" dist="38100" dir="2700000" algn="tl" rotWithShape="0">
              <a:prstClr val="black">
                <a:alpha val="40000"/>
              </a:prstClr>
            </a:outerShdw>
          </a:effectLst>
        </p:spPr>
        <p:txBody>
          <a:bodyPr>
            <a:spAutoFit/>
          </a:bodyPr>
          <a:lstStyle/>
          <a:p>
            <a:pPr eaLnBrk="1" hangingPunct="1">
              <a:defRPr/>
            </a:pPr>
            <a:r>
              <a:rPr lang="en-US" b="1" dirty="0">
                <a:solidFill>
                  <a:schemeClr val="tx1"/>
                </a:solidFill>
                <a:latin typeface="Arial" charset="0"/>
              </a:rPr>
              <a:t>DATING ALSO PERFORMED BY SEVERAL MEANS:</a:t>
            </a:r>
          </a:p>
          <a:p>
            <a:pPr algn="ctr" eaLnBrk="1" hangingPunct="1">
              <a:defRPr/>
            </a:pPr>
            <a:endParaRPr lang="en-US" b="1" dirty="0">
              <a:solidFill>
                <a:schemeClr val="tx1"/>
              </a:solidFill>
              <a:latin typeface="Arial" charset="0"/>
            </a:endParaRPr>
          </a:p>
          <a:p>
            <a:pPr marL="342900" indent="-342900" eaLnBrk="1" hangingPunct="1">
              <a:buFontTx/>
              <a:buAutoNum type="arabicPeriod"/>
              <a:defRPr/>
            </a:pPr>
            <a:r>
              <a:rPr lang="en-US" b="1" dirty="0">
                <a:solidFill>
                  <a:schemeClr val="tx1"/>
                </a:solidFill>
                <a:latin typeface="Arial" charset="0"/>
              </a:rPr>
              <a:t>Counting annual layers in ice cores</a:t>
            </a:r>
          </a:p>
          <a:p>
            <a:pPr marL="342900" indent="-342900" eaLnBrk="1" hangingPunct="1">
              <a:defRPr/>
            </a:pPr>
            <a:endParaRPr lang="en-US" b="1" dirty="0">
              <a:solidFill>
                <a:schemeClr val="tx1"/>
              </a:solidFill>
              <a:latin typeface="Arial" charset="0"/>
            </a:endParaRPr>
          </a:p>
          <a:p>
            <a:pPr marL="342900" indent="-342900" eaLnBrk="1" hangingPunct="1">
              <a:defRPr/>
            </a:pPr>
            <a:endParaRPr lang="en-US" b="1" dirty="0">
              <a:solidFill>
                <a:schemeClr val="tx1"/>
              </a:solidFill>
              <a:latin typeface="Arial" charset="0"/>
            </a:endParaRPr>
          </a:p>
          <a:p>
            <a:pPr marL="342900" indent="-342900" eaLnBrk="1" hangingPunct="1">
              <a:defRPr/>
            </a:pPr>
            <a:endParaRPr lang="en-US" b="1" dirty="0">
              <a:solidFill>
                <a:schemeClr val="tx1"/>
              </a:solidFill>
              <a:latin typeface="Arial" charset="0"/>
            </a:endParaRPr>
          </a:p>
          <a:p>
            <a:pPr marL="342900" indent="-342900" eaLnBrk="1" hangingPunct="1">
              <a:defRPr/>
            </a:pPr>
            <a:endParaRPr lang="en-US" b="1" dirty="0">
              <a:solidFill>
                <a:schemeClr val="tx1"/>
              </a:solidFill>
              <a:latin typeface="Arial" charset="0"/>
            </a:endParaRPr>
          </a:p>
          <a:p>
            <a:pPr marL="342900" indent="-342900" algn="ctr" eaLnBrk="1" hangingPunct="1">
              <a:defRPr/>
            </a:pPr>
            <a:r>
              <a:rPr lang="en-US" sz="1400" b="1" dirty="0">
                <a:solidFill>
                  <a:schemeClr val="tx1"/>
                </a:solidFill>
                <a:latin typeface="Arial" charset="0"/>
              </a:rPr>
              <a:t>(GISP2 Ice Core)</a:t>
            </a:r>
          </a:p>
          <a:p>
            <a:pPr marL="342900" indent="-342900" eaLnBrk="1" hangingPunct="1">
              <a:defRPr/>
            </a:pPr>
            <a:endParaRPr lang="en-US" b="1" dirty="0">
              <a:solidFill>
                <a:schemeClr val="tx1"/>
              </a:solidFill>
              <a:latin typeface="Arial" charset="0"/>
            </a:endParaRPr>
          </a:p>
          <a:p>
            <a:pPr marL="342900" indent="-342900" eaLnBrk="1" hangingPunct="1">
              <a:defRPr/>
            </a:pPr>
            <a:endParaRPr lang="en-US" b="1" dirty="0">
              <a:solidFill>
                <a:schemeClr val="tx1"/>
              </a:solidFill>
              <a:latin typeface="Arial" charset="0"/>
            </a:endParaRPr>
          </a:p>
          <a:p>
            <a:pPr marL="342900" indent="-342900" eaLnBrk="1" hangingPunct="1">
              <a:buFontTx/>
              <a:buAutoNum type="arabicPeriod" startAt="2"/>
              <a:defRPr/>
            </a:pPr>
            <a:r>
              <a:rPr lang="en-US" b="1" dirty="0">
                <a:solidFill>
                  <a:schemeClr val="tx1"/>
                </a:solidFill>
                <a:latin typeface="Arial" charset="0"/>
              </a:rPr>
              <a:t>Seasonal chemical transport</a:t>
            </a:r>
          </a:p>
          <a:p>
            <a:pPr marL="342900" indent="-342900" eaLnBrk="1" hangingPunct="1">
              <a:buFontTx/>
              <a:buAutoNum type="arabicPeriod" startAt="2"/>
              <a:defRPr/>
            </a:pPr>
            <a:endParaRPr lang="en-US" b="1" dirty="0">
              <a:solidFill>
                <a:schemeClr val="tx1"/>
              </a:solidFill>
              <a:latin typeface="Arial" charset="0"/>
            </a:endParaRPr>
          </a:p>
          <a:p>
            <a:pPr marL="342900" indent="-342900" eaLnBrk="1" hangingPunct="1">
              <a:buFontTx/>
              <a:buAutoNum type="arabicPeriod" startAt="2"/>
              <a:defRPr/>
            </a:pPr>
            <a:r>
              <a:rPr lang="en-US" b="1" dirty="0">
                <a:solidFill>
                  <a:schemeClr val="tx1"/>
                </a:solidFill>
                <a:latin typeface="Arial" charset="0"/>
              </a:rPr>
              <a:t>Isotopic/</a:t>
            </a:r>
            <a:r>
              <a:rPr lang="en-US" b="1" dirty="0" err="1">
                <a:solidFill>
                  <a:schemeClr val="tx1"/>
                </a:solidFill>
                <a:latin typeface="Arial" charset="0"/>
              </a:rPr>
              <a:t>radioisotopic</a:t>
            </a:r>
            <a:r>
              <a:rPr lang="en-US" b="1" dirty="0">
                <a:solidFill>
                  <a:schemeClr val="tx1"/>
                </a:solidFill>
                <a:latin typeface="Arial" charset="0"/>
              </a:rPr>
              <a:t> methods</a:t>
            </a:r>
          </a:p>
        </p:txBody>
      </p:sp>
      <p:pic>
        <p:nvPicPr>
          <p:cNvPr id="27655" name="Picture 6" descr="GISP2_annual_ice_layer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2209800"/>
            <a:ext cx="5638800"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Picture 7" descr="Icecore_4x.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53400" y="684213"/>
            <a:ext cx="685800" cy="6097587"/>
          </a:xfrm>
          <a:prstGeom prst="rect">
            <a:avLst/>
          </a:prstGeom>
          <a:noFill/>
          <a:ln w="63500">
            <a:solidFill>
              <a:srgbClr val="FFFF00"/>
            </a:solidFill>
            <a:miter lim="800000"/>
            <a:headEnd/>
            <a:tailEnd/>
          </a:ln>
          <a:extLst>
            <a:ext uri="{909E8E84-426E-40DD-AFC4-6F175D3DCCD1}">
              <a14:hiddenFill xmlns:a14="http://schemas.microsoft.com/office/drawing/2010/main">
                <a:solidFill>
                  <a:srgbClr val="FFFFFF"/>
                </a:solidFill>
              </a14:hiddenFill>
            </a:ext>
          </a:extLst>
        </p:spPr>
      </p:pic>
      <p:cxnSp>
        <p:nvCxnSpPr>
          <p:cNvPr id="27657" name="Straight Arrow Connector 9"/>
          <p:cNvCxnSpPr>
            <a:cxnSpLocks noChangeShapeType="1"/>
          </p:cNvCxnSpPr>
          <p:nvPr/>
        </p:nvCxnSpPr>
        <p:spPr bwMode="auto">
          <a:xfrm>
            <a:off x="7010400" y="2667000"/>
            <a:ext cx="1143000" cy="1588"/>
          </a:xfrm>
          <a:prstGeom prst="straightConnector1">
            <a:avLst/>
          </a:prstGeom>
          <a:noFill/>
          <a:ln w="127000" algn="ctr">
            <a:solidFill>
              <a:schemeClr val="tx1"/>
            </a:solidFill>
            <a:round/>
            <a:headEnd/>
            <a:tailEnd type="arrow" w="med" len="me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cxn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026" descr="Vostok_420ky_4curves_insol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990600"/>
            <a:ext cx="8126413" cy="554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Rectangle 1028"/>
          <p:cNvSpPr>
            <a:spLocks noChangeArrowheads="1"/>
          </p:cNvSpPr>
          <p:nvPr/>
        </p:nvSpPr>
        <p:spPr bwMode="auto">
          <a:xfrm>
            <a:off x="609600" y="4876800"/>
            <a:ext cx="381000" cy="1371600"/>
          </a:xfrm>
          <a:prstGeom prst="rect">
            <a:avLst/>
          </a:prstGeom>
          <a:solidFill>
            <a:schemeClr val="accent1">
              <a:alpha val="0"/>
            </a:schemeClr>
          </a:solidFill>
          <a:ln w="63500">
            <a:solidFill>
              <a:schemeClr val="tx1"/>
            </a:solidFill>
            <a:miter lim="800000"/>
            <a:headEnd/>
            <a:tailEnd/>
          </a:ln>
          <a:effectLst>
            <a:outerShdw blurRad="50800" dist="38100" dir="2700000" algn="tl" rotWithShape="0">
              <a:prstClr val="black">
                <a:alpha val="40000"/>
              </a:prst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chemeClr val="bg1"/>
              </a:solidFill>
            </a:endParaRPr>
          </a:p>
        </p:txBody>
      </p:sp>
      <p:sp>
        <p:nvSpPr>
          <p:cNvPr id="28676" name="Text Box 1029"/>
          <p:cNvSpPr txBox="1">
            <a:spLocks noChangeArrowheads="1"/>
          </p:cNvSpPr>
          <p:nvPr/>
        </p:nvSpPr>
        <p:spPr bwMode="auto">
          <a:xfrm>
            <a:off x="1905000" y="4038600"/>
            <a:ext cx="5864225" cy="644525"/>
          </a:xfrm>
          <a:prstGeom prst="rect">
            <a:avLst/>
          </a:prstGeom>
          <a:solidFill>
            <a:srgbClr val="FFFF00">
              <a:alpha val="95000"/>
            </a:srgbClr>
          </a:solidFill>
          <a:ln w="63500">
            <a:solidFill>
              <a:schemeClr val="tx1"/>
            </a:solidFill>
            <a:miter lim="800000"/>
            <a:headEnd/>
            <a:tailEnd/>
          </a:ln>
          <a:effectLst>
            <a:outerShdw blurRad="50800" dist="38100" dir="2700000" algn="tl" rotWithShape="0">
              <a:prstClr val="black">
                <a:alpha val="40000"/>
              </a:prstClr>
            </a:outerShdw>
          </a:effec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dirty="0"/>
              <a:t>MILANKOVITCH-DERIVED SOLAR FORCING</a:t>
            </a:r>
          </a:p>
          <a:p>
            <a:pPr algn="ctr" eaLnBrk="1" hangingPunct="1">
              <a:spcBef>
                <a:spcPct val="0"/>
              </a:spcBef>
              <a:buFontTx/>
              <a:buNone/>
            </a:pPr>
            <a:r>
              <a:rPr lang="en-US" altLang="en-US" sz="1800" b="1" dirty="0"/>
              <a:t>NOT A VERY GOOD INDICATOR OF TEMPERATURE</a:t>
            </a:r>
          </a:p>
        </p:txBody>
      </p:sp>
      <p:sp>
        <p:nvSpPr>
          <p:cNvPr id="28677" name="Line 1030"/>
          <p:cNvSpPr>
            <a:spLocks noChangeShapeType="1"/>
          </p:cNvSpPr>
          <p:nvPr/>
        </p:nvSpPr>
        <p:spPr bwMode="auto">
          <a:xfrm flipV="1">
            <a:off x="990600" y="4419600"/>
            <a:ext cx="914400" cy="838200"/>
          </a:xfrm>
          <a:prstGeom prst="line">
            <a:avLst/>
          </a:prstGeom>
          <a:noFill/>
          <a:ln w="38100">
            <a:solidFill>
              <a:schemeClr val="tx1"/>
            </a:solidFill>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a:lstStyle/>
          <a:p>
            <a:endParaRPr lang="en-US"/>
          </a:p>
        </p:txBody>
      </p:sp>
      <p:sp>
        <p:nvSpPr>
          <p:cNvPr id="28678" name="Rectangle 1031"/>
          <p:cNvSpPr>
            <a:spLocks noChangeArrowheads="1"/>
          </p:cNvSpPr>
          <p:nvPr/>
        </p:nvSpPr>
        <p:spPr bwMode="auto">
          <a:xfrm>
            <a:off x="8077200" y="2514600"/>
            <a:ext cx="381000" cy="1371600"/>
          </a:xfrm>
          <a:prstGeom prst="rect">
            <a:avLst/>
          </a:prstGeom>
          <a:solidFill>
            <a:schemeClr val="accent1">
              <a:alpha val="0"/>
            </a:schemeClr>
          </a:solidFill>
          <a:ln w="63500">
            <a:solidFill>
              <a:schemeClr val="tx1"/>
            </a:solidFill>
            <a:miter lim="800000"/>
            <a:headEnd/>
            <a:tailEnd/>
          </a:ln>
          <a:effectLst>
            <a:outerShdw blurRad="50800" dist="38100" dir="2700000" algn="tl" rotWithShape="0">
              <a:prstClr val="black">
                <a:alpha val="40000"/>
              </a:prst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chemeClr val="bg1"/>
              </a:solidFill>
            </a:endParaRPr>
          </a:p>
        </p:txBody>
      </p:sp>
      <p:sp>
        <p:nvSpPr>
          <p:cNvPr id="28679" name="Line 1032"/>
          <p:cNvSpPr>
            <a:spLocks noChangeShapeType="1"/>
          </p:cNvSpPr>
          <p:nvPr/>
        </p:nvSpPr>
        <p:spPr bwMode="auto">
          <a:xfrm flipV="1">
            <a:off x="7772400" y="3200400"/>
            <a:ext cx="304800" cy="1066800"/>
          </a:xfrm>
          <a:prstGeom prst="line">
            <a:avLst/>
          </a:prstGeom>
          <a:noFill/>
          <a:ln w="38100">
            <a:solidFill>
              <a:schemeClr val="tx1"/>
            </a:solidFill>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a:lstStyle/>
          <a:p>
            <a:endParaRPr lang="en-US"/>
          </a:p>
        </p:txBody>
      </p:sp>
      <p:sp>
        <p:nvSpPr>
          <p:cNvPr id="28680" name="Text Box 3"/>
          <p:cNvSpPr txBox="1">
            <a:spLocks noChangeArrowheads="1"/>
          </p:cNvSpPr>
          <p:nvPr/>
        </p:nvSpPr>
        <p:spPr bwMode="auto">
          <a:xfrm>
            <a:off x="1981200" y="152400"/>
            <a:ext cx="52451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a:solidFill>
                  <a:schemeClr val="bg1"/>
                </a:solidFill>
                <a:latin typeface="Book Antiqua" panose="02040602050305030304" pitchFamily="18" charset="0"/>
              </a:rPr>
              <a:t>ANTARCTIC ICE CORES</a:t>
            </a:r>
          </a:p>
          <a:p>
            <a:pPr algn="ctr" eaLnBrk="1" hangingPunct="1">
              <a:spcBef>
                <a:spcPct val="0"/>
              </a:spcBef>
              <a:buFontTx/>
              <a:buNone/>
            </a:pPr>
            <a:r>
              <a:rPr lang="en-US" altLang="en-US" sz="2400" b="1">
                <a:solidFill>
                  <a:schemeClr val="bg1"/>
                </a:solidFill>
                <a:latin typeface="Book Antiqua" panose="02040602050305030304" pitchFamily="18" charset="0"/>
              </a:rPr>
              <a:t>ONE TYPE OF CLIMATE RECORD</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026" descr="Vostok_420ky_4curves_insol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990600"/>
            <a:ext cx="8126413" cy="554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Rectangle 1028"/>
          <p:cNvSpPr>
            <a:spLocks noChangeArrowheads="1"/>
          </p:cNvSpPr>
          <p:nvPr/>
        </p:nvSpPr>
        <p:spPr bwMode="auto">
          <a:xfrm>
            <a:off x="609600" y="1676400"/>
            <a:ext cx="381000" cy="1371600"/>
          </a:xfrm>
          <a:prstGeom prst="rect">
            <a:avLst/>
          </a:prstGeom>
          <a:solidFill>
            <a:schemeClr val="accent1">
              <a:alpha val="0"/>
            </a:schemeClr>
          </a:solidFill>
          <a:ln w="63500">
            <a:solidFill>
              <a:schemeClr val="tx1"/>
            </a:solidFill>
            <a:miter lim="800000"/>
            <a:headEnd/>
            <a:tailEnd/>
          </a:ln>
          <a:effectLst>
            <a:outerShdw blurRad="50800" dist="38100" dir="2700000" algn="tl" rotWithShape="0">
              <a:prstClr val="black">
                <a:alpha val="40000"/>
              </a:prst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chemeClr val="bg1"/>
              </a:solidFill>
            </a:endParaRPr>
          </a:p>
        </p:txBody>
      </p:sp>
      <p:sp>
        <p:nvSpPr>
          <p:cNvPr id="29700" name="Rectangle 1029"/>
          <p:cNvSpPr>
            <a:spLocks noChangeArrowheads="1"/>
          </p:cNvSpPr>
          <p:nvPr/>
        </p:nvSpPr>
        <p:spPr bwMode="auto">
          <a:xfrm>
            <a:off x="8077200" y="2514600"/>
            <a:ext cx="381000" cy="1371600"/>
          </a:xfrm>
          <a:prstGeom prst="rect">
            <a:avLst/>
          </a:prstGeom>
          <a:solidFill>
            <a:schemeClr val="accent1">
              <a:alpha val="0"/>
            </a:schemeClr>
          </a:solidFill>
          <a:ln w="63500">
            <a:solidFill>
              <a:schemeClr val="tx1"/>
            </a:solidFill>
            <a:miter lim="800000"/>
            <a:headEnd/>
            <a:tailEnd/>
          </a:ln>
          <a:effectLst>
            <a:outerShdw blurRad="50800" dist="38100" dir="2700000" algn="tl" rotWithShape="0">
              <a:prstClr val="black">
                <a:alpha val="40000"/>
              </a:prst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chemeClr val="bg1"/>
              </a:solidFill>
            </a:endParaRPr>
          </a:p>
        </p:txBody>
      </p:sp>
      <p:sp>
        <p:nvSpPr>
          <p:cNvPr id="29701" name="Text Box 1030"/>
          <p:cNvSpPr txBox="1">
            <a:spLocks noChangeArrowheads="1"/>
          </p:cNvSpPr>
          <p:nvPr/>
        </p:nvSpPr>
        <p:spPr bwMode="auto">
          <a:xfrm>
            <a:off x="2527300" y="3957638"/>
            <a:ext cx="4048125" cy="919162"/>
          </a:xfrm>
          <a:prstGeom prst="rect">
            <a:avLst/>
          </a:prstGeom>
          <a:solidFill>
            <a:srgbClr val="FFFF00">
              <a:alpha val="95000"/>
            </a:srgbClr>
          </a:solidFill>
          <a:ln w="63500">
            <a:solidFill>
              <a:schemeClr val="tx1"/>
            </a:solidFill>
            <a:miter lim="800000"/>
            <a:headEnd/>
            <a:tailEnd/>
          </a:ln>
          <a:effectLst>
            <a:outerShdw blurRad="50800" dist="38100" dir="2700000" algn="tl" rotWithShape="0">
              <a:prstClr val="black">
                <a:alpha val="40000"/>
              </a:prstClr>
            </a:outerShdw>
          </a:effec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dirty="0"/>
              <a:t>CO</a:t>
            </a:r>
            <a:r>
              <a:rPr lang="en-US" altLang="en-US" sz="1800" b="1" baseline="-25000" dirty="0"/>
              <a:t>2</a:t>
            </a:r>
            <a:r>
              <a:rPr lang="en-US" altLang="en-US" sz="1800" b="1" dirty="0"/>
              <a:t> BUBBLES IN ICE SAMPLES</a:t>
            </a:r>
          </a:p>
          <a:p>
            <a:pPr algn="ctr" eaLnBrk="1" hangingPunct="1">
              <a:spcBef>
                <a:spcPct val="0"/>
              </a:spcBef>
              <a:buFontTx/>
              <a:buNone/>
            </a:pPr>
            <a:r>
              <a:rPr lang="en-US" altLang="en-US" sz="1800" b="1" dirty="0"/>
              <a:t>ARE A BETTER INDICATOR OF AIR</a:t>
            </a:r>
          </a:p>
          <a:p>
            <a:pPr algn="ctr" eaLnBrk="1" hangingPunct="1">
              <a:spcBef>
                <a:spcPct val="0"/>
              </a:spcBef>
              <a:buFontTx/>
              <a:buNone/>
            </a:pPr>
            <a:r>
              <a:rPr lang="en-US" altLang="en-US" sz="1800" b="1" dirty="0"/>
              <a:t>TEMPERATURE</a:t>
            </a:r>
          </a:p>
        </p:txBody>
      </p:sp>
      <p:sp>
        <p:nvSpPr>
          <p:cNvPr id="29702" name="Line 1031"/>
          <p:cNvSpPr>
            <a:spLocks noChangeShapeType="1"/>
          </p:cNvSpPr>
          <p:nvPr/>
        </p:nvSpPr>
        <p:spPr bwMode="auto">
          <a:xfrm>
            <a:off x="990600" y="2438400"/>
            <a:ext cx="1524000" cy="1981200"/>
          </a:xfrm>
          <a:prstGeom prst="line">
            <a:avLst/>
          </a:prstGeom>
          <a:noFill/>
          <a:ln w="38100">
            <a:solidFill>
              <a:schemeClr val="tx1"/>
            </a:solidFill>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a:lstStyle/>
          <a:p>
            <a:endParaRPr lang="en-US"/>
          </a:p>
        </p:txBody>
      </p:sp>
      <p:sp>
        <p:nvSpPr>
          <p:cNvPr id="29703" name="Line 1032"/>
          <p:cNvSpPr>
            <a:spLocks noChangeShapeType="1"/>
          </p:cNvSpPr>
          <p:nvPr/>
        </p:nvSpPr>
        <p:spPr bwMode="auto">
          <a:xfrm flipV="1">
            <a:off x="6553200" y="3276600"/>
            <a:ext cx="1524000" cy="914400"/>
          </a:xfrm>
          <a:prstGeom prst="line">
            <a:avLst/>
          </a:prstGeom>
          <a:noFill/>
          <a:ln w="38100">
            <a:solidFill>
              <a:schemeClr val="tx1"/>
            </a:solidFill>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a:lstStyle/>
          <a:p>
            <a:endParaRPr lang="en-US"/>
          </a:p>
        </p:txBody>
      </p:sp>
      <p:sp>
        <p:nvSpPr>
          <p:cNvPr id="29704" name="Text Box 3"/>
          <p:cNvSpPr txBox="1">
            <a:spLocks noChangeArrowheads="1"/>
          </p:cNvSpPr>
          <p:nvPr/>
        </p:nvSpPr>
        <p:spPr bwMode="auto">
          <a:xfrm>
            <a:off x="1981200" y="152400"/>
            <a:ext cx="52451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a:solidFill>
                  <a:schemeClr val="bg1"/>
                </a:solidFill>
                <a:latin typeface="Book Antiqua" panose="02040602050305030304" pitchFamily="18" charset="0"/>
              </a:rPr>
              <a:t>ANTARCTIC ICE CORES</a:t>
            </a:r>
          </a:p>
          <a:p>
            <a:pPr algn="ctr" eaLnBrk="1" hangingPunct="1">
              <a:spcBef>
                <a:spcPct val="0"/>
              </a:spcBef>
              <a:buFontTx/>
              <a:buNone/>
            </a:pPr>
            <a:r>
              <a:rPr lang="en-US" altLang="en-US" sz="2400" b="1">
                <a:solidFill>
                  <a:schemeClr val="bg1"/>
                </a:solidFill>
                <a:latin typeface="Book Antiqua" panose="02040602050305030304" pitchFamily="18" charset="0"/>
              </a:rPr>
              <a:t>ONE TYPE OF CLIMATE RECORD</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026" descr="Vostok_420ky_4curves_insol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990600"/>
            <a:ext cx="8126413" cy="554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Rectangle 1028"/>
          <p:cNvSpPr>
            <a:spLocks noChangeArrowheads="1"/>
          </p:cNvSpPr>
          <p:nvPr/>
        </p:nvSpPr>
        <p:spPr bwMode="auto">
          <a:xfrm>
            <a:off x="609600" y="1676400"/>
            <a:ext cx="381000" cy="1371600"/>
          </a:xfrm>
          <a:prstGeom prst="rect">
            <a:avLst/>
          </a:prstGeom>
          <a:solidFill>
            <a:schemeClr val="accent1">
              <a:alpha val="0"/>
            </a:schemeClr>
          </a:solidFill>
          <a:ln w="63500">
            <a:solidFill>
              <a:schemeClr val="tx1"/>
            </a:solidFill>
            <a:miter lim="800000"/>
            <a:headEnd/>
            <a:tailEnd/>
          </a:ln>
          <a:effectLst>
            <a:outerShdw blurRad="50800" dist="38100" dir="2700000" algn="tl" rotWithShape="0">
              <a:prstClr val="black">
                <a:alpha val="40000"/>
              </a:prst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chemeClr val="bg1"/>
              </a:solidFill>
            </a:endParaRPr>
          </a:p>
        </p:txBody>
      </p:sp>
      <p:sp>
        <p:nvSpPr>
          <p:cNvPr id="30724" name="Rectangle 1029"/>
          <p:cNvSpPr>
            <a:spLocks noChangeArrowheads="1"/>
          </p:cNvSpPr>
          <p:nvPr/>
        </p:nvSpPr>
        <p:spPr bwMode="auto">
          <a:xfrm>
            <a:off x="8077200" y="2514600"/>
            <a:ext cx="381000" cy="1371600"/>
          </a:xfrm>
          <a:prstGeom prst="rect">
            <a:avLst/>
          </a:prstGeom>
          <a:solidFill>
            <a:schemeClr val="accent1">
              <a:alpha val="0"/>
            </a:schemeClr>
          </a:solidFill>
          <a:ln w="63500">
            <a:solidFill>
              <a:schemeClr val="tx1"/>
            </a:solidFill>
            <a:miter lim="800000"/>
            <a:headEnd/>
            <a:tailEnd/>
          </a:ln>
          <a:effectLst>
            <a:outerShdw blurRad="50800" dist="38100" dir="2700000" algn="tl" rotWithShape="0">
              <a:prstClr val="black">
                <a:alpha val="40000"/>
              </a:prst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chemeClr val="bg1"/>
              </a:solidFill>
            </a:endParaRPr>
          </a:p>
        </p:txBody>
      </p:sp>
      <p:sp>
        <p:nvSpPr>
          <p:cNvPr id="33797" name="Text Box 1030"/>
          <p:cNvSpPr txBox="1">
            <a:spLocks noChangeArrowheads="1"/>
          </p:cNvSpPr>
          <p:nvPr/>
        </p:nvSpPr>
        <p:spPr bwMode="auto">
          <a:xfrm>
            <a:off x="2533650" y="3957638"/>
            <a:ext cx="4035425" cy="2308225"/>
          </a:xfrm>
          <a:prstGeom prst="rect">
            <a:avLst/>
          </a:prstGeom>
          <a:solidFill>
            <a:srgbClr val="FFFF00">
              <a:alpha val="95000"/>
            </a:srgbClr>
          </a:solidFill>
          <a:ln w="63500">
            <a:solidFill>
              <a:schemeClr val="tx1"/>
            </a:solidFill>
            <a:miter lim="800000"/>
            <a:headEnd/>
            <a:tailEnd/>
          </a:ln>
          <a:effectLst>
            <a:outerShdw blurRad="50800" dist="38100" dir="2700000" algn="tl" rotWithShape="0">
              <a:prstClr val="black">
                <a:alpha val="40000"/>
              </a:prstClr>
            </a:outerShdw>
          </a:effec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defRPr/>
            </a:pPr>
            <a:r>
              <a:rPr lang="en-US" altLang="en-US" sz="1800" b="1" dirty="0">
                <a:solidFill>
                  <a:schemeClr val="bg1">
                    <a:lumMod val="65000"/>
                  </a:schemeClr>
                </a:solidFill>
              </a:rPr>
              <a:t>CO</a:t>
            </a:r>
            <a:r>
              <a:rPr lang="en-US" altLang="en-US" sz="1800" b="1" baseline="-25000" dirty="0">
                <a:solidFill>
                  <a:schemeClr val="bg1">
                    <a:lumMod val="65000"/>
                  </a:schemeClr>
                </a:solidFill>
              </a:rPr>
              <a:t>2</a:t>
            </a:r>
            <a:r>
              <a:rPr lang="en-US" altLang="en-US" sz="1800" b="1" dirty="0">
                <a:solidFill>
                  <a:schemeClr val="bg1">
                    <a:lumMod val="65000"/>
                  </a:schemeClr>
                </a:solidFill>
              </a:rPr>
              <a:t> BUBBLES IN ICE SAMPLES</a:t>
            </a:r>
          </a:p>
          <a:p>
            <a:pPr algn="ctr" eaLnBrk="1" hangingPunct="1">
              <a:spcBef>
                <a:spcPct val="0"/>
              </a:spcBef>
              <a:buFontTx/>
              <a:buNone/>
              <a:defRPr/>
            </a:pPr>
            <a:r>
              <a:rPr lang="en-US" altLang="en-US" sz="1800" b="1" dirty="0">
                <a:solidFill>
                  <a:schemeClr val="bg1">
                    <a:lumMod val="65000"/>
                  </a:schemeClr>
                </a:solidFill>
              </a:rPr>
              <a:t>ARE A BETTER INDICATOR OF AIR</a:t>
            </a:r>
          </a:p>
          <a:p>
            <a:pPr algn="ctr" eaLnBrk="1" hangingPunct="1">
              <a:spcBef>
                <a:spcPct val="0"/>
              </a:spcBef>
              <a:buFontTx/>
              <a:buNone/>
              <a:defRPr/>
            </a:pPr>
            <a:r>
              <a:rPr lang="en-US" altLang="en-US" sz="1800" b="1" dirty="0">
                <a:solidFill>
                  <a:schemeClr val="bg1">
                    <a:lumMod val="65000"/>
                  </a:schemeClr>
                </a:solidFill>
              </a:rPr>
              <a:t>TEMPERATURE</a:t>
            </a:r>
          </a:p>
          <a:p>
            <a:pPr algn="ctr" eaLnBrk="1" hangingPunct="1">
              <a:spcBef>
                <a:spcPct val="0"/>
              </a:spcBef>
              <a:buFontTx/>
              <a:buNone/>
              <a:defRPr/>
            </a:pPr>
            <a:endParaRPr lang="en-US" altLang="en-US" sz="1800" b="1" dirty="0"/>
          </a:p>
          <a:p>
            <a:pPr algn="ctr" eaLnBrk="1" hangingPunct="1">
              <a:spcBef>
                <a:spcPct val="0"/>
              </a:spcBef>
              <a:buFontTx/>
              <a:buNone/>
              <a:defRPr/>
            </a:pPr>
            <a:r>
              <a:rPr lang="en-US" altLang="en-US" sz="1800" b="1" dirty="0"/>
              <a:t>THERE IS A </a:t>
            </a:r>
            <a:r>
              <a:rPr lang="en-US" altLang="en-US" sz="1800" b="1" i="1" dirty="0"/>
              <a:t>VERY</a:t>
            </a:r>
            <a:r>
              <a:rPr lang="en-US" altLang="en-US" sz="1800" b="1" dirty="0"/>
              <a:t> HIGH DEGREE</a:t>
            </a:r>
          </a:p>
          <a:p>
            <a:pPr algn="ctr" eaLnBrk="1" hangingPunct="1">
              <a:spcBef>
                <a:spcPct val="0"/>
              </a:spcBef>
              <a:buFontTx/>
              <a:buNone/>
              <a:defRPr/>
            </a:pPr>
            <a:r>
              <a:rPr lang="en-US" altLang="en-US" sz="1800" b="1" dirty="0"/>
              <a:t>OF CORRELATION BETWEEN</a:t>
            </a:r>
          </a:p>
          <a:p>
            <a:pPr algn="ctr" eaLnBrk="1" hangingPunct="1">
              <a:spcBef>
                <a:spcPct val="0"/>
              </a:spcBef>
              <a:buFontTx/>
              <a:buNone/>
              <a:defRPr/>
            </a:pPr>
            <a:r>
              <a:rPr lang="en-US" altLang="en-US" sz="1800" b="1" dirty="0"/>
              <a:t>THE TWO, AND NO</a:t>
            </a:r>
          </a:p>
          <a:p>
            <a:pPr algn="ctr" eaLnBrk="1" hangingPunct="1">
              <a:spcBef>
                <a:spcPct val="0"/>
              </a:spcBef>
              <a:buFontTx/>
              <a:buNone/>
              <a:defRPr/>
            </a:pPr>
            <a:r>
              <a:rPr lang="en-US" altLang="en-US" sz="1800" b="1" dirty="0"/>
              <a:t>ASSOCIATED TIME LAG</a:t>
            </a:r>
          </a:p>
        </p:txBody>
      </p:sp>
      <p:sp>
        <p:nvSpPr>
          <p:cNvPr id="30726" name="Line 1031"/>
          <p:cNvSpPr>
            <a:spLocks noChangeShapeType="1"/>
          </p:cNvSpPr>
          <p:nvPr/>
        </p:nvSpPr>
        <p:spPr bwMode="auto">
          <a:xfrm>
            <a:off x="990600" y="2438400"/>
            <a:ext cx="1524000" cy="1981200"/>
          </a:xfrm>
          <a:prstGeom prst="line">
            <a:avLst/>
          </a:prstGeom>
          <a:noFill/>
          <a:ln w="38100">
            <a:solidFill>
              <a:schemeClr val="tx1"/>
            </a:solidFill>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a:lstStyle/>
          <a:p>
            <a:endParaRPr lang="en-US"/>
          </a:p>
        </p:txBody>
      </p:sp>
      <p:sp>
        <p:nvSpPr>
          <p:cNvPr id="30727" name="Line 1032"/>
          <p:cNvSpPr>
            <a:spLocks noChangeShapeType="1"/>
          </p:cNvSpPr>
          <p:nvPr/>
        </p:nvSpPr>
        <p:spPr bwMode="auto">
          <a:xfrm flipV="1">
            <a:off x="6553200" y="3276600"/>
            <a:ext cx="1524000" cy="914400"/>
          </a:xfrm>
          <a:prstGeom prst="line">
            <a:avLst/>
          </a:prstGeom>
          <a:noFill/>
          <a:ln w="38100">
            <a:solidFill>
              <a:schemeClr val="tx1"/>
            </a:solidFill>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a:lstStyle/>
          <a:p>
            <a:endParaRPr lang="en-US"/>
          </a:p>
        </p:txBody>
      </p:sp>
      <p:sp>
        <p:nvSpPr>
          <p:cNvPr id="30728" name="Text Box 3"/>
          <p:cNvSpPr txBox="1">
            <a:spLocks noChangeArrowheads="1"/>
          </p:cNvSpPr>
          <p:nvPr/>
        </p:nvSpPr>
        <p:spPr bwMode="auto">
          <a:xfrm>
            <a:off x="1981200" y="152400"/>
            <a:ext cx="52451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a:solidFill>
                  <a:schemeClr val="bg1"/>
                </a:solidFill>
                <a:latin typeface="Book Antiqua" panose="02040602050305030304" pitchFamily="18" charset="0"/>
              </a:rPr>
              <a:t>ANTARCTIC ICE CORES</a:t>
            </a:r>
          </a:p>
          <a:p>
            <a:pPr algn="ctr" eaLnBrk="1" hangingPunct="1">
              <a:spcBef>
                <a:spcPct val="0"/>
              </a:spcBef>
              <a:buFontTx/>
              <a:buNone/>
            </a:pPr>
            <a:r>
              <a:rPr lang="en-US" altLang="en-US" sz="2400" b="1">
                <a:solidFill>
                  <a:schemeClr val="bg1"/>
                </a:solidFill>
                <a:latin typeface="Book Antiqua" panose="02040602050305030304" pitchFamily="18" charset="0"/>
              </a:rPr>
              <a:t>ONE TYPE OF CLIMATE RECORD</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026" descr="Vostok_420ky_4curves_insol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990600"/>
            <a:ext cx="8126413" cy="554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Rectangle 1028"/>
          <p:cNvSpPr>
            <a:spLocks noChangeArrowheads="1"/>
          </p:cNvSpPr>
          <p:nvPr/>
        </p:nvSpPr>
        <p:spPr bwMode="auto">
          <a:xfrm>
            <a:off x="609600" y="1676400"/>
            <a:ext cx="381000" cy="1371600"/>
          </a:xfrm>
          <a:prstGeom prst="rect">
            <a:avLst/>
          </a:prstGeom>
          <a:solidFill>
            <a:schemeClr val="accent1">
              <a:alpha val="0"/>
            </a:schemeClr>
          </a:solidFill>
          <a:ln w="63500">
            <a:solidFill>
              <a:schemeClr val="tx1"/>
            </a:solidFill>
            <a:miter lim="800000"/>
            <a:headEnd/>
            <a:tailEnd/>
          </a:ln>
          <a:effectLst>
            <a:outerShdw blurRad="50800" dist="38100" dir="2700000" algn="tl" rotWithShape="0">
              <a:prstClr val="black">
                <a:alpha val="40000"/>
              </a:prst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chemeClr val="bg1"/>
              </a:solidFill>
            </a:endParaRPr>
          </a:p>
        </p:txBody>
      </p:sp>
      <p:sp>
        <p:nvSpPr>
          <p:cNvPr id="31748" name="Rectangle 1029"/>
          <p:cNvSpPr>
            <a:spLocks noChangeArrowheads="1"/>
          </p:cNvSpPr>
          <p:nvPr/>
        </p:nvSpPr>
        <p:spPr bwMode="auto">
          <a:xfrm>
            <a:off x="8077200" y="2514600"/>
            <a:ext cx="381000" cy="1371600"/>
          </a:xfrm>
          <a:prstGeom prst="rect">
            <a:avLst/>
          </a:prstGeom>
          <a:solidFill>
            <a:schemeClr val="accent1">
              <a:alpha val="0"/>
            </a:schemeClr>
          </a:solidFill>
          <a:ln w="63500">
            <a:solidFill>
              <a:schemeClr val="tx1"/>
            </a:solidFill>
            <a:miter lim="800000"/>
            <a:headEnd/>
            <a:tailEnd/>
          </a:ln>
          <a:effectLst>
            <a:outerShdw blurRad="50800" dist="38100" dir="2700000" algn="tl" rotWithShape="0">
              <a:prstClr val="black">
                <a:alpha val="40000"/>
              </a:prst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chemeClr val="bg1"/>
              </a:solidFill>
            </a:endParaRPr>
          </a:p>
        </p:txBody>
      </p:sp>
      <p:sp>
        <p:nvSpPr>
          <p:cNvPr id="31749" name="Text Box 1030"/>
          <p:cNvSpPr txBox="1">
            <a:spLocks noChangeArrowheads="1"/>
          </p:cNvSpPr>
          <p:nvPr/>
        </p:nvSpPr>
        <p:spPr bwMode="auto">
          <a:xfrm>
            <a:off x="1869281" y="1978858"/>
            <a:ext cx="5454650" cy="3570208"/>
          </a:xfrm>
          <a:prstGeom prst="rect">
            <a:avLst/>
          </a:prstGeom>
          <a:solidFill>
            <a:srgbClr val="FFFF00">
              <a:alpha val="95000"/>
            </a:srgbClr>
          </a:solidFill>
          <a:ln w="63500">
            <a:solidFill>
              <a:schemeClr val="tx1"/>
            </a:solidFill>
            <a:miter lim="800000"/>
            <a:headEnd/>
            <a:tailEnd/>
          </a:ln>
          <a:effectLst>
            <a:outerShdw blurRad="50800" dist="38100" dir="2700000" algn="tl" rotWithShape="0">
              <a:prstClr val="black">
                <a:alpha val="40000"/>
              </a:prstClr>
            </a:outerShdw>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buFontTx/>
              <a:buNone/>
            </a:pPr>
            <a:r>
              <a:rPr lang="en-US" altLang="en-US" sz="1800" b="1" dirty="0"/>
              <a:t>2015 Berkeley study confirms direct physical link between CO2 gas and global warming in Earth’s atmosphere (originally proposed by Svante Arrhenius in 19</a:t>
            </a:r>
            <a:r>
              <a:rPr lang="en-US" altLang="en-US" sz="1800" b="1" baseline="30000" dirty="0"/>
              <a:t>th</a:t>
            </a:r>
            <a:r>
              <a:rPr lang="en-US" altLang="en-US" sz="1800" b="1" dirty="0"/>
              <a:t> Century)</a:t>
            </a:r>
          </a:p>
          <a:p>
            <a:pPr algn="ctr">
              <a:buFontTx/>
              <a:buNone/>
            </a:pPr>
            <a:endParaRPr lang="en-US" altLang="en-US" sz="1800" dirty="0"/>
          </a:p>
          <a:p>
            <a:pPr algn="ctr">
              <a:buFontTx/>
              <a:buNone/>
            </a:pPr>
            <a:r>
              <a:rPr lang="en-US" altLang="en-US" sz="1800" dirty="0"/>
              <a:t>Scientists used an array of extremely precise instruments that the U.S. Department of Energy installed at climate research facilities in Barrow, AK, and Lamont, OK.</a:t>
            </a:r>
          </a:p>
          <a:p>
            <a:pPr algn="ctr">
              <a:buFontTx/>
              <a:buNone/>
            </a:pPr>
            <a:endParaRPr lang="en-US" altLang="en-US" sz="1800" dirty="0"/>
          </a:p>
          <a:p>
            <a:pPr algn="ctr">
              <a:buFontTx/>
              <a:buNone/>
            </a:pPr>
            <a:r>
              <a:rPr lang="en-US" altLang="en-US" sz="1400" dirty="0"/>
              <a:t>(http://</a:t>
            </a:r>
            <a:r>
              <a:rPr lang="en-US" altLang="en-US" sz="1400" dirty="0" err="1"/>
              <a:t>www.sfgate.com</a:t>
            </a:r>
            <a:r>
              <a:rPr lang="en-US" altLang="en-US" sz="1400" dirty="0"/>
              <a:t>/science/article/Berkeley-experts-study-strengthens-human-link-6101054.php)</a:t>
            </a:r>
          </a:p>
        </p:txBody>
      </p:sp>
      <p:sp>
        <p:nvSpPr>
          <p:cNvPr id="31750" name="Text Box 3"/>
          <p:cNvSpPr txBox="1">
            <a:spLocks noChangeArrowheads="1"/>
          </p:cNvSpPr>
          <p:nvPr/>
        </p:nvSpPr>
        <p:spPr bwMode="auto">
          <a:xfrm>
            <a:off x="1981200" y="152400"/>
            <a:ext cx="52451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a:solidFill>
                  <a:schemeClr val="bg1"/>
                </a:solidFill>
                <a:latin typeface="Book Antiqua" panose="02040602050305030304" pitchFamily="18" charset="0"/>
              </a:rPr>
              <a:t>ANTARCTIC ICE CORES</a:t>
            </a:r>
          </a:p>
          <a:p>
            <a:pPr algn="ctr" eaLnBrk="1" hangingPunct="1">
              <a:spcBef>
                <a:spcPct val="0"/>
              </a:spcBef>
              <a:buFontTx/>
              <a:buNone/>
            </a:pPr>
            <a:r>
              <a:rPr lang="en-US" altLang="en-US" sz="2400" b="1">
                <a:solidFill>
                  <a:schemeClr val="bg1"/>
                </a:solidFill>
                <a:latin typeface="Book Antiqua" panose="02040602050305030304" pitchFamily="18" charset="0"/>
              </a:rPr>
              <a:t>ONE TYPE OF CLIMATE RECORD</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EA5549-9A0B-BD62-C460-1B6B72977EF8}"/>
            </a:ext>
          </a:extLst>
        </p:cNvPr>
        <p:cNvGrpSpPr/>
        <p:nvPr/>
      </p:nvGrpSpPr>
      <p:grpSpPr>
        <a:xfrm>
          <a:off x="0" y="0"/>
          <a:ext cx="0" cy="0"/>
          <a:chOff x="0" y="0"/>
          <a:chExt cx="0" cy="0"/>
        </a:xfrm>
      </p:grpSpPr>
      <p:pic>
        <p:nvPicPr>
          <p:cNvPr id="31746" name="Picture 1026" descr="Vostok_420ky_4curves_insolation">
            <a:extLst>
              <a:ext uri="{FF2B5EF4-FFF2-40B4-BE49-F238E27FC236}">
                <a16:creationId xmlns:a16="http://schemas.microsoft.com/office/drawing/2014/main" id="{14E1E252-2AE6-5C97-CDFA-0163013930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990600"/>
            <a:ext cx="8126413" cy="554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Rectangle 1028">
            <a:extLst>
              <a:ext uri="{FF2B5EF4-FFF2-40B4-BE49-F238E27FC236}">
                <a16:creationId xmlns:a16="http://schemas.microsoft.com/office/drawing/2014/main" id="{FD6EDC78-119C-CEA8-734C-D0848BDA32CC}"/>
              </a:ext>
            </a:extLst>
          </p:cNvPr>
          <p:cNvSpPr>
            <a:spLocks noChangeArrowheads="1"/>
          </p:cNvSpPr>
          <p:nvPr/>
        </p:nvSpPr>
        <p:spPr bwMode="auto">
          <a:xfrm>
            <a:off x="609600" y="1676400"/>
            <a:ext cx="381000" cy="1371600"/>
          </a:xfrm>
          <a:prstGeom prst="rect">
            <a:avLst/>
          </a:prstGeom>
          <a:solidFill>
            <a:schemeClr val="accent1">
              <a:alpha val="0"/>
            </a:schemeClr>
          </a:solidFill>
          <a:ln w="63500">
            <a:solidFill>
              <a:schemeClr val="tx1"/>
            </a:solidFill>
            <a:miter lim="800000"/>
            <a:headEnd/>
            <a:tailEnd/>
          </a:ln>
          <a:effectLst>
            <a:outerShdw blurRad="50800" dist="38100" dir="2700000" algn="tl" rotWithShape="0">
              <a:prstClr val="black">
                <a:alpha val="40000"/>
              </a:prst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chemeClr val="bg1"/>
              </a:solidFill>
            </a:endParaRPr>
          </a:p>
        </p:txBody>
      </p:sp>
      <p:sp>
        <p:nvSpPr>
          <p:cNvPr id="31748" name="Rectangle 1029">
            <a:extLst>
              <a:ext uri="{FF2B5EF4-FFF2-40B4-BE49-F238E27FC236}">
                <a16:creationId xmlns:a16="http://schemas.microsoft.com/office/drawing/2014/main" id="{835548B1-E843-F0E1-BDE0-845246596E41}"/>
              </a:ext>
            </a:extLst>
          </p:cNvPr>
          <p:cNvSpPr>
            <a:spLocks noChangeArrowheads="1"/>
          </p:cNvSpPr>
          <p:nvPr/>
        </p:nvSpPr>
        <p:spPr bwMode="auto">
          <a:xfrm>
            <a:off x="8077200" y="2514600"/>
            <a:ext cx="381000" cy="1371600"/>
          </a:xfrm>
          <a:prstGeom prst="rect">
            <a:avLst/>
          </a:prstGeom>
          <a:solidFill>
            <a:schemeClr val="accent1">
              <a:alpha val="0"/>
            </a:schemeClr>
          </a:solidFill>
          <a:ln w="63500">
            <a:solidFill>
              <a:schemeClr val="tx1"/>
            </a:solidFill>
            <a:miter lim="800000"/>
            <a:headEnd/>
            <a:tailEnd/>
          </a:ln>
          <a:effectLst>
            <a:outerShdw blurRad="50800" dist="38100" dir="2700000" algn="tl" rotWithShape="0">
              <a:prstClr val="black">
                <a:alpha val="40000"/>
              </a:prst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chemeClr val="bg1"/>
              </a:solidFill>
            </a:endParaRPr>
          </a:p>
        </p:txBody>
      </p:sp>
      <p:sp>
        <p:nvSpPr>
          <p:cNvPr id="31749" name="Text Box 1030">
            <a:extLst>
              <a:ext uri="{FF2B5EF4-FFF2-40B4-BE49-F238E27FC236}">
                <a16:creationId xmlns:a16="http://schemas.microsoft.com/office/drawing/2014/main" id="{5C356FB4-CE0B-0DB3-DC5C-9966E55BDFC4}"/>
              </a:ext>
            </a:extLst>
          </p:cNvPr>
          <p:cNvSpPr txBox="1">
            <a:spLocks noChangeArrowheads="1"/>
          </p:cNvSpPr>
          <p:nvPr/>
        </p:nvSpPr>
        <p:spPr bwMode="auto">
          <a:xfrm>
            <a:off x="1869281" y="1978858"/>
            <a:ext cx="5454650" cy="3570208"/>
          </a:xfrm>
          <a:prstGeom prst="rect">
            <a:avLst/>
          </a:prstGeom>
          <a:solidFill>
            <a:srgbClr val="FFFF00">
              <a:alpha val="95000"/>
            </a:srgbClr>
          </a:solidFill>
          <a:ln w="63500">
            <a:solidFill>
              <a:schemeClr val="tx1"/>
            </a:solidFill>
            <a:miter lim="800000"/>
            <a:headEnd/>
            <a:tailEnd/>
          </a:ln>
          <a:effectLst>
            <a:outerShdw blurRad="50800" dist="38100" dir="2700000" algn="tl" rotWithShape="0">
              <a:prstClr val="black">
                <a:alpha val="40000"/>
              </a:prstClr>
            </a:outerShdw>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buFontTx/>
              <a:buNone/>
            </a:pPr>
            <a:r>
              <a:rPr lang="en-US" altLang="en-US" sz="1800" b="1" dirty="0"/>
              <a:t>2015 Berkeley study confirms direct physical link between CO2 gas and global warming in Earth’s atmosphere </a:t>
            </a:r>
            <a:r>
              <a:rPr lang="en-US" altLang="en-US" sz="1800" b="1" strike="sngStrike" dirty="0"/>
              <a:t>(originally proposed by Svante Arrhenius in 19</a:t>
            </a:r>
            <a:r>
              <a:rPr lang="en-US" altLang="en-US" sz="1800" b="1" strike="sngStrike" baseline="30000" dirty="0"/>
              <a:t>th</a:t>
            </a:r>
            <a:r>
              <a:rPr lang="en-US" altLang="en-US" sz="1800" b="1" strike="sngStrike" dirty="0"/>
              <a:t> Century)</a:t>
            </a:r>
          </a:p>
          <a:p>
            <a:pPr algn="ctr">
              <a:buFontTx/>
              <a:buNone/>
            </a:pPr>
            <a:endParaRPr lang="en-US" altLang="en-US" sz="1800" dirty="0"/>
          </a:p>
          <a:p>
            <a:pPr algn="ctr">
              <a:buFontTx/>
              <a:buNone/>
            </a:pPr>
            <a:r>
              <a:rPr lang="en-US" altLang="en-US" sz="1800" dirty="0"/>
              <a:t>Scientists used an array of extremely precise instruments that the U.S. Department of Energy installed at climate research facilities in Barrow, AK, and Lamont, OK.</a:t>
            </a:r>
          </a:p>
          <a:p>
            <a:pPr algn="ctr">
              <a:buFontTx/>
              <a:buNone/>
            </a:pPr>
            <a:endParaRPr lang="en-US" altLang="en-US" sz="1800" dirty="0"/>
          </a:p>
          <a:p>
            <a:pPr algn="ctr">
              <a:buFontTx/>
              <a:buNone/>
            </a:pPr>
            <a:r>
              <a:rPr lang="en-US" altLang="en-US" sz="1600" dirty="0"/>
              <a:t>(http://</a:t>
            </a:r>
            <a:r>
              <a:rPr lang="en-US" altLang="en-US" sz="1600" dirty="0" err="1"/>
              <a:t>www.sfgate.com</a:t>
            </a:r>
            <a:r>
              <a:rPr lang="en-US" altLang="en-US" sz="1600" dirty="0"/>
              <a:t>/science/article/Berkeley-experts-study-strengthens-human-link-6101054.php)</a:t>
            </a:r>
          </a:p>
        </p:txBody>
      </p:sp>
      <p:sp>
        <p:nvSpPr>
          <p:cNvPr id="31750" name="Text Box 3">
            <a:extLst>
              <a:ext uri="{FF2B5EF4-FFF2-40B4-BE49-F238E27FC236}">
                <a16:creationId xmlns:a16="http://schemas.microsoft.com/office/drawing/2014/main" id="{23C2CA3F-B609-8903-727B-B45C4CBCEDD7}"/>
              </a:ext>
            </a:extLst>
          </p:cNvPr>
          <p:cNvSpPr txBox="1">
            <a:spLocks noChangeArrowheads="1"/>
          </p:cNvSpPr>
          <p:nvPr/>
        </p:nvSpPr>
        <p:spPr bwMode="auto">
          <a:xfrm>
            <a:off x="1981200" y="152400"/>
            <a:ext cx="52451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a:solidFill>
                  <a:schemeClr val="bg1"/>
                </a:solidFill>
                <a:latin typeface="Book Antiqua" panose="02040602050305030304" pitchFamily="18" charset="0"/>
              </a:rPr>
              <a:t>ANTARCTIC ICE CORES</a:t>
            </a:r>
          </a:p>
          <a:p>
            <a:pPr algn="ctr" eaLnBrk="1" hangingPunct="1">
              <a:spcBef>
                <a:spcPct val="0"/>
              </a:spcBef>
              <a:buFontTx/>
              <a:buNone/>
            </a:pPr>
            <a:r>
              <a:rPr lang="en-US" altLang="en-US" sz="2400" b="1">
                <a:solidFill>
                  <a:schemeClr val="bg1"/>
                </a:solidFill>
                <a:latin typeface="Book Antiqua" panose="02040602050305030304" pitchFamily="18" charset="0"/>
              </a:rPr>
              <a:t>ONE TYPE OF CLIMATE RECORD</a:t>
            </a:r>
          </a:p>
        </p:txBody>
      </p:sp>
      <p:sp>
        <p:nvSpPr>
          <p:cNvPr id="2" name="Text Box 1030">
            <a:extLst>
              <a:ext uri="{FF2B5EF4-FFF2-40B4-BE49-F238E27FC236}">
                <a16:creationId xmlns:a16="http://schemas.microsoft.com/office/drawing/2014/main" id="{3E5BFC7F-0FF6-0B51-6491-AF2E6B1877E8}"/>
              </a:ext>
            </a:extLst>
          </p:cNvPr>
          <p:cNvSpPr txBox="1">
            <a:spLocks noChangeArrowheads="1"/>
          </p:cNvSpPr>
          <p:nvPr/>
        </p:nvSpPr>
        <p:spPr bwMode="auto">
          <a:xfrm>
            <a:off x="609600" y="3352800"/>
            <a:ext cx="8325383" cy="2523768"/>
          </a:xfrm>
          <a:prstGeom prst="rect">
            <a:avLst/>
          </a:prstGeom>
          <a:solidFill>
            <a:srgbClr val="FF0000">
              <a:alpha val="95000"/>
            </a:srgbClr>
          </a:solidFill>
          <a:ln w="63500">
            <a:solidFill>
              <a:schemeClr val="tx1"/>
            </a:solidFill>
            <a:miter lim="800000"/>
            <a:headEnd/>
            <a:tailEnd/>
          </a:ln>
          <a:effectLst>
            <a:outerShdw blurRad="50800" dist="38100" dir="2700000" algn="tl" rotWithShape="0">
              <a:prstClr val="black">
                <a:alpha val="40000"/>
              </a:prstClr>
            </a:outerShdw>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u="sng" dirty="0">
                <a:solidFill>
                  <a:schemeClr val="bg1"/>
                </a:solidFill>
              </a:rPr>
              <a:t>This is incorrect.</a:t>
            </a:r>
          </a:p>
          <a:p>
            <a:pPr algn="ctr" eaLnBrk="1" hangingPunct="1">
              <a:spcBef>
                <a:spcPct val="0"/>
              </a:spcBef>
              <a:buFontTx/>
              <a:buNone/>
            </a:pPr>
            <a:endParaRPr lang="en-US" altLang="en-US" sz="1800" b="1" dirty="0">
              <a:solidFill>
                <a:schemeClr val="bg1"/>
              </a:solidFill>
            </a:endParaRPr>
          </a:p>
          <a:p>
            <a:pPr algn="ctr" eaLnBrk="1" hangingPunct="1">
              <a:spcBef>
                <a:spcPct val="0"/>
              </a:spcBef>
              <a:buFontTx/>
              <a:buNone/>
            </a:pPr>
            <a:r>
              <a:rPr lang="en-US" altLang="en-US" sz="1800" b="1" dirty="0">
                <a:solidFill>
                  <a:schemeClr val="bg1"/>
                </a:solidFill>
              </a:rPr>
              <a:t>The discovery that CO2 is a greenhouse gas was actually published by Eunice Newton Foote (American) in 1856, then expanded on by John Tyndall (Irishman) in 1859 (who built on her work).</a:t>
            </a:r>
          </a:p>
          <a:p>
            <a:pPr algn="ctr" eaLnBrk="1" hangingPunct="1">
              <a:spcBef>
                <a:spcPct val="0"/>
              </a:spcBef>
              <a:buFontTx/>
              <a:buNone/>
            </a:pPr>
            <a:endParaRPr lang="en-US" altLang="en-US" sz="1800" b="1" dirty="0">
              <a:solidFill>
                <a:schemeClr val="bg1"/>
              </a:solidFill>
            </a:endParaRPr>
          </a:p>
          <a:p>
            <a:pPr algn="ctr" eaLnBrk="1" hangingPunct="1">
              <a:spcBef>
                <a:spcPct val="0"/>
              </a:spcBef>
              <a:buFontTx/>
              <a:buNone/>
            </a:pPr>
            <a:r>
              <a:rPr lang="en-US" altLang="en-US" sz="1800" b="1" dirty="0">
                <a:solidFill>
                  <a:schemeClr val="bg1"/>
                </a:solidFill>
              </a:rPr>
              <a:t>Foote is rarely given the proper credit for making the discovery.</a:t>
            </a:r>
          </a:p>
          <a:p>
            <a:pPr algn="ctr" eaLnBrk="1" hangingPunct="1">
              <a:spcBef>
                <a:spcPct val="0"/>
              </a:spcBef>
              <a:buFontTx/>
              <a:buNone/>
            </a:pPr>
            <a:endParaRPr lang="en-US" altLang="en-US" sz="1800" b="1" dirty="0">
              <a:solidFill>
                <a:schemeClr val="bg1"/>
              </a:solidFill>
            </a:endParaRPr>
          </a:p>
          <a:p>
            <a:pPr algn="ctr" eaLnBrk="1" hangingPunct="1">
              <a:spcBef>
                <a:spcPct val="0"/>
              </a:spcBef>
              <a:buFontTx/>
              <a:buNone/>
            </a:pPr>
            <a:r>
              <a:rPr lang="en-US" altLang="en-US" sz="1400" dirty="0">
                <a:solidFill>
                  <a:schemeClr val="bg1"/>
                </a:solidFill>
              </a:rPr>
              <a:t>(Johnson, E., and K. Wilkinson (Eds.), 2021:  All We Can Save, One World, 420 </a:t>
            </a:r>
            <a:r>
              <a:rPr lang="en-US" altLang="en-US" sz="1400" dirty="0" err="1">
                <a:solidFill>
                  <a:schemeClr val="bg1"/>
                </a:solidFill>
              </a:rPr>
              <a:t>pgs</a:t>
            </a:r>
            <a:r>
              <a:rPr lang="en-US" altLang="en-US" sz="1400" dirty="0">
                <a:solidFill>
                  <a:schemeClr val="bg1"/>
                </a:solidFill>
              </a:rPr>
              <a:t>)</a:t>
            </a:r>
          </a:p>
        </p:txBody>
      </p:sp>
      <p:sp>
        <p:nvSpPr>
          <p:cNvPr id="3" name="Rounded Rectangle 2">
            <a:extLst>
              <a:ext uri="{FF2B5EF4-FFF2-40B4-BE49-F238E27FC236}">
                <a16:creationId xmlns:a16="http://schemas.microsoft.com/office/drawing/2014/main" id="{04A4A068-2157-27BF-E5C8-F4527970471A}"/>
              </a:ext>
            </a:extLst>
          </p:cNvPr>
          <p:cNvSpPr/>
          <p:nvPr/>
        </p:nvSpPr>
        <p:spPr bwMode="auto">
          <a:xfrm>
            <a:off x="1600200" y="2514600"/>
            <a:ext cx="6019800" cy="762000"/>
          </a:xfrm>
          <a:prstGeom prst="roundRect">
            <a:avLst/>
          </a:prstGeom>
          <a:noFill/>
          <a:ln w="635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bg1"/>
              </a:solidFill>
              <a:effectLst/>
              <a:latin typeface="Arial" charset="0"/>
            </a:endParaRPr>
          </a:p>
        </p:txBody>
      </p:sp>
    </p:spTree>
    <p:extLst>
      <p:ext uri="{BB962C8B-B14F-4D97-AF65-F5344CB8AC3E}">
        <p14:creationId xmlns:p14="http://schemas.microsoft.com/office/powerpoint/2010/main" val="35053537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Vostok_420ky_4curves_insol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990600"/>
            <a:ext cx="8126413" cy="554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Oval 4"/>
          <p:cNvSpPr>
            <a:spLocks noChangeArrowheads="1"/>
          </p:cNvSpPr>
          <p:nvPr/>
        </p:nvSpPr>
        <p:spPr bwMode="auto">
          <a:xfrm>
            <a:off x="1066800" y="1524000"/>
            <a:ext cx="533400" cy="609600"/>
          </a:xfrm>
          <a:prstGeom prst="ellipse">
            <a:avLst/>
          </a:prstGeom>
          <a:solidFill>
            <a:schemeClr val="accent1">
              <a:alpha val="0"/>
            </a:schemeClr>
          </a:solidFill>
          <a:ln w="63500">
            <a:solidFill>
              <a:schemeClr val="tx1"/>
            </a:solidFill>
            <a:round/>
            <a:headEnd/>
            <a:tailEnd/>
          </a:ln>
          <a:effectLst>
            <a:outerShdw blurRad="50800" dist="38100" dir="2700000" algn="tl" rotWithShape="0">
              <a:prstClr val="black">
                <a:alpha val="40000"/>
              </a:prst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chemeClr val="bg1"/>
              </a:solidFill>
            </a:endParaRPr>
          </a:p>
        </p:txBody>
      </p:sp>
      <p:sp>
        <p:nvSpPr>
          <p:cNvPr id="32772" name="Text Box 5"/>
          <p:cNvSpPr txBox="1">
            <a:spLocks noChangeArrowheads="1"/>
          </p:cNvSpPr>
          <p:nvPr/>
        </p:nvSpPr>
        <p:spPr bwMode="auto">
          <a:xfrm>
            <a:off x="1979613" y="3505200"/>
            <a:ext cx="4287837" cy="923925"/>
          </a:xfrm>
          <a:prstGeom prst="rect">
            <a:avLst/>
          </a:prstGeom>
          <a:solidFill>
            <a:srgbClr val="FFFF00">
              <a:alpha val="95000"/>
            </a:srgbClr>
          </a:solidFill>
          <a:ln w="63500">
            <a:solidFill>
              <a:schemeClr val="tx1"/>
            </a:solidFill>
            <a:miter lim="800000"/>
            <a:headEnd/>
            <a:tailEnd/>
          </a:ln>
          <a:effectLst>
            <a:outerShdw blurRad="50800" dist="38100" dir="2700000" algn="tl" rotWithShape="0">
              <a:prstClr val="black">
                <a:alpha val="40000"/>
              </a:prstClr>
            </a:outerShdw>
          </a:effec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dirty="0"/>
              <a:t>HOLOCENE</a:t>
            </a:r>
          </a:p>
          <a:p>
            <a:pPr algn="ctr" eaLnBrk="1" hangingPunct="1">
              <a:spcBef>
                <a:spcPct val="0"/>
              </a:spcBef>
              <a:buFontTx/>
              <a:buNone/>
            </a:pPr>
            <a:r>
              <a:rPr lang="en-US" altLang="en-US" sz="1800" b="1" dirty="0"/>
              <a:t>RECORD ENDS BEFORE BEGINNING</a:t>
            </a:r>
          </a:p>
          <a:p>
            <a:pPr algn="ctr" eaLnBrk="1" hangingPunct="1">
              <a:spcBef>
                <a:spcPct val="0"/>
              </a:spcBef>
              <a:buFontTx/>
              <a:buNone/>
            </a:pPr>
            <a:r>
              <a:rPr lang="en-US" altLang="en-US" sz="1800" b="1" dirty="0"/>
              <a:t>OF INDUSTRIAL AGE</a:t>
            </a:r>
          </a:p>
        </p:txBody>
      </p:sp>
      <p:sp>
        <p:nvSpPr>
          <p:cNvPr id="32773" name="Line 6"/>
          <p:cNvSpPr>
            <a:spLocks noChangeShapeType="1"/>
          </p:cNvSpPr>
          <p:nvPr/>
        </p:nvSpPr>
        <p:spPr bwMode="auto">
          <a:xfrm>
            <a:off x="1447800" y="2133600"/>
            <a:ext cx="533400" cy="1371600"/>
          </a:xfrm>
          <a:prstGeom prst="line">
            <a:avLst/>
          </a:prstGeom>
          <a:noFill/>
          <a:ln w="38100">
            <a:solidFill>
              <a:schemeClr val="tx1"/>
            </a:solidFill>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a:lstStyle/>
          <a:p>
            <a:endParaRPr lang="en-US"/>
          </a:p>
        </p:txBody>
      </p:sp>
      <p:sp>
        <p:nvSpPr>
          <p:cNvPr id="32774" name="Text Box 3"/>
          <p:cNvSpPr txBox="1">
            <a:spLocks noChangeArrowheads="1"/>
          </p:cNvSpPr>
          <p:nvPr/>
        </p:nvSpPr>
        <p:spPr bwMode="auto">
          <a:xfrm>
            <a:off x="1981200" y="152400"/>
            <a:ext cx="52451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a:solidFill>
                  <a:schemeClr val="bg1"/>
                </a:solidFill>
                <a:latin typeface="Book Antiqua" panose="02040602050305030304" pitchFamily="18" charset="0"/>
              </a:rPr>
              <a:t>ANTARCTIC ICE CORES</a:t>
            </a:r>
          </a:p>
          <a:p>
            <a:pPr algn="ctr" eaLnBrk="1" hangingPunct="1">
              <a:spcBef>
                <a:spcPct val="0"/>
              </a:spcBef>
              <a:buFontTx/>
              <a:buNone/>
            </a:pPr>
            <a:r>
              <a:rPr lang="en-US" altLang="en-US" sz="2400" b="1">
                <a:solidFill>
                  <a:schemeClr val="bg1"/>
                </a:solidFill>
                <a:latin typeface="Book Antiqua" panose="02040602050305030304" pitchFamily="18" charset="0"/>
              </a:rPr>
              <a:t>ONE TYPE OF CLIMATE RECORD</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Vostok_420ky_4curves_insol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990600"/>
            <a:ext cx="8126413" cy="554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Oval 4"/>
          <p:cNvSpPr>
            <a:spLocks noChangeArrowheads="1"/>
          </p:cNvSpPr>
          <p:nvPr/>
        </p:nvSpPr>
        <p:spPr bwMode="auto">
          <a:xfrm>
            <a:off x="1295400" y="2667000"/>
            <a:ext cx="533400" cy="609600"/>
          </a:xfrm>
          <a:prstGeom prst="ellipse">
            <a:avLst/>
          </a:prstGeom>
          <a:solidFill>
            <a:schemeClr val="accent1">
              <a:alpha val="0"/>
            </a:schemeClr>
          </a:solidFill>
          <a:ln w="63500">
            <a:solidFill>
              <a:schemeClr val="tx1"/>
            </a:solidFill>
            <a:round/>
            <a:headEnd/>
            <a:tailEnd/>
          </a:ln>
          <a:effectLst>
            <a:outerShdw blurRad="50800" dist="38100" dir="2700000" algn="tl" rotWithShape="0">
              <a:prstClr val="black">
                <a:alpha val="40000"/>
              </a:prst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chemeClr val="bg1"/>
              </a:solidFill>
            </a:endParaRPr>
          </a:p>
        </p:txBody>
      </p:sp>
      <p:sp>
        <p:nvSpPr>
          <p:cNvPr id="33796" name="Text Box 5"/>
          <p:cNvSpPr txBox="1">
            <a:spLocks noChangeArrowheads="1"/>
          </p:cNvSpPr>
          <p:nvPr/>
        </p:nvSpPr>
        <p:spPr bwMode="auto">
          <a:xfrm>
            <a:off x="1979613" y="3505200"/>
            <a:ext cx="3768725" cy="644525"/>
          </a:xfrm>
          <a:prstGeom prst="rect">
            <a:avLst/>
          </a:prstGeom>
          <a:solidFill>
            <a:srgbClr val="FFFF00">
              <a:alpha val="95000"/>
            </a:srgbClr>
          </a:solidFill>
          <a:ln w="63500">
            <a:solidFill>
              <a:schemeClr val="tx1"/>
            </a:solidFill>
            <a:miter lim="800000"/>
            <a:headEnd/>
            <a:tailEnd/>
          </a:ln>
          <a:effectLst>
            <a:outerShdw blurRad="50800" dist="38100" dir="2700000" algn="tl" rotWithShape="0">
              <a:prstClr val="black">
                <a:alpha val="40000"/>
              </a:prstClr>
            </a:outerShdw>
          </a:effec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dirty="0"/>
              <a:t>LAST GLACIAL MAXIMUM (LGM)</a:t>
            </a:r>
          </a:p>
          <a:p>
            <a:pPr algn="ctr" eaLnBrk="1" hangingPunct="1">
              <a:spcBef>
                <a:spcPct val="0"/>
              </a:spcBef>
              <a:buFontTx/>
              <a:buNone/>
            </a:pPr>
            <a:r>
              <a:rPr lang="en-US" altLang="en-US" sz="1800" b="1" dirty="0"/>
              <a:t>20,000 YEARS AGO</a:t>
            </a:r>
          </a:p>
        </p:txBody>
      </p:sp>
      <p:sp>
        <p:nvSpPr>
          <p:cNvPr id="33797" name="Line 6"/>
          <p:cNvSpPr>
            <a:spLocks noChangeShapeType="1"/>
          </p:cNvSpPr>
          <p:nvPr/>
        </p:nvSpPr>
        <p:spPr bwMode="auto">
          <a:xfrm>
            <a:off x="1752600" y="3200400"/>
            <a:ext cx="228600" cy="304800"/>
          </a:xfrm>
          <a:prstGeom prst="line">
            <a:avLst/>
          </a:prstGeom>
          <a:noFill/>
          <a:ln w="38100">
            <a:solidFill>
              <a:schemeClr val="tx1"/>
            </a:solidFill>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a:lstStyle/>
          <a:p>
            <a:endParaRPr lang="en-US"/>
          </a:p>
        </p:txBody>
      </p:sp>
      <p:sp>
        <p:nvSpPr>
          <p:cNvPr id="33798" name="Text Box 3"/>
          <p:cNvSpPr txBox="1">
            <a:spLocks noChangeArrowheads="1"/>
          </p:cNvSpPr>
          <p:nvPr/>
        </p:nvSpPr>
        <p:spPr bwMode="auto">
          <a:xfrm>
            <a:off x="1981200" y="152400"/>
            <a:ext cx="52451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a:solidFill>
                  <a:schemeClr val="bg1"/>
                </a:solidFill>
                <a:latin typeface="Book Antiqua" panose="02040602050305030304" pitchFamily="18" charset="0"/>
              </a:rPr>
              <a:t>ANTARCTIC ICE CORES</a:t>
            </a:r>
          </a:p>
          <a:p>
            <a:pPr algn="ctr" eaLnBrk="1" hangingPunct="1">
              <a:spcBef>
                <a:spcPct val="0"/>
              </a:spcBef>
              <a:buFontTx/>
              <a:buNone/>
            </a:pPr>
            <a:r>
              <a:rPr lang="en-US" altLang="en-US" sz="2400" b="1">
                <a:solidFill>
                  <a:schemeClr val="bg1"/>
                </a:solidFill>
                <a:latin typeface="Book Antiqua" panose="02040602050305030304" pitchFamily="18" charset="0"/>
              </a:rPr>
              <a:t>ONE TYPE OF CLIMATE RECORD</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Vostok_420ky_4curves_insol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990600"/>
            <a:ext cx="8126413" cy="554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Oval 4"/>
          <p:cNvSpPr>
            <a:spLocks noChangeArrowheads="1"/>
          </p:cNvSpPr>
          <p:nvPr/>
        </p:nvSpPr>
        <p:spPr bwMode="auto">
          <a:xfrm>
            <a:off x="2895600" y="1600200"/>
            <a:ext cx="533400" cy="609600"/>
          </a:xfrm>
          <a:prstGeom prst="ellipse">
            <a:avLst/>
          </a:prstGeom>
          <a:solidFill>
            <a:schemeClr val="accent1">
              <a:alpha val="0"/>
            </a:schemeClr>
          </a:solidFill>
          <a:ln w="63500">
            <a:solidFill>
              <a:schemeClr val="tx1"/>
            </a:solidFill>
            <a:round/>
            <a:headEnd/>
            <a:tailEnd/>
          </a:ln>
          <a:effectLst>
            <a:outerShdw blurRad="50800" dist="38100" dir="2700000" algn="tl" rotWithShape="0">
              <a:prstClr val="black">
                <a:alpha val="40000"/>
              </a:prst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chemeClr val="bg1"/>
              </a:solidFill>
            </a:endParaRPr>
          </a:p>
        </p:txBody>
      </p:sp>
      <p:sp>
        <p:nvSpPr>
          <p:cNvPr id="34820" name="Text Box 5"/>
          <p:cNvSpPr txBox="1">
            <a:spLocks noChangeArrowheads="1"/>
          </p:cNvSpPr>
          <p:nvPr/>
        </p:nvSpPr>
        <p:spPr bwMode="auto">
          <a:xfrm>
            <a:off x="2589213" y="3505200"/>
            <a:ext cx="2549525" cy="644525"/>
          </a:xfrm>
          <a:prstGeom prst="rect">
            <a:avLst/>
          </a:prstGeom>
          <a:solidFill>
            <a:srgbClr val="FFFF00">
              <a:alpha val="95000"/>
            </a:srgbClr>
          </a:solidFill>
          <a:ln w="63500">
            <a:solidFill>
              <a:schemeClr val="tx1"/>
            </a:solidFill>
            <a:miter lim="800000"/>
            <a:headEnd/>
            <a:tailEnd/>
          </a:ln>
          <a:effectLst>
            <a:outerShdw blurRad="50800" dist="38100" dir="2700000" algn="tl" rotWithShape="0">
              <a:prstClr val="black">
                <a:alpha val="40000"/>
              </a:prstClr>
            </a:outerShdw>
          </a:effec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dirty="0"/>
              <a:t>LAST INTERGLACIAL</a:t>
            </a:r>
          </a:p>
          <a:p>
            <a:pPr algn="ctr" eaLnBrk="1" hangingPunct="1">
              <a:spcBef>
                <a:spcPct val="0"/>
              </a:spcBef>
              <a:buFontTx/>
              <a:buNone/>
            </a:pPr>
            <a:r>
              <a:rPr lang="en-US" altLang="en-US" sz="1800" b="1" dirty="0"/>
              <a:t>120,000 YEARS AGO</a:t>
            </a:r>
          </a:p>
        </p:txBody>
      </p:sp>
      <p:sp>
        <p:nvSpPr>
          <p:cNvPr id="34821" name="Line 6"/>
          <p:cNvSpPr>
            <a:spLocks noChangeShapeType="1"/>
          </p:cNvSpPr>
          <p:nvPr/>
        </p:nvSpPr>
        <p:spPr bwMode="auto">
          <a:xfrm flipH="1">
            <a:off x="3124200" y="2209800"/>
            <a:ext cx="76200" cy="1295400"/>
          </a:xfrm>
          <a:prstGeom prst="line">
            <a:avLst/>
          </a:prstGeom>
          <a:noFill/>
          <a:ln w="38100">
            <a:solidFill>
              <a:schemeClr val="tx1"/>
            </a:solidFill>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a:lstStyle/>
          <a:p>
            <a:endParaRPr lang="en-US"/>
          </a:p>
        </p:txBody>
      </p:sp>
      <p:sp>
        <p:nvSpPr>
          <p:cNvPr id="34822" name="Text Box 3"/>
          <p:cNvSpPr txBox="1">
            <a:spLocks noChangeArrowheads="1"/>
          </p:cNvSpPr>
          <p:nvPr/>
        </p:nvSpPr>
        <p:spPr bwMode="auto">
          <a:xfrm>
            <a:off x="1981200" y="152400"/>
            <a:ext cx="52451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a:solidFill>
                  <a:schemeClr val="bg1"/>
                </a:solidFill>
                <a:latin typeface="Book Antiqua" panose="02040602050305030304" pitchFamily="18" charset="0"/>
              </a:rPr>
              <a:t>ANTARCTIC ICE CORES</a:t>
            </a:r>
          </a:p>
          <a:p>
            <a:pPr algn="ctr" eaLnBrk="1" hangingPunct="1">
              <a:spcBef>
                <a:spcPct val="0"/>
              </a:spcBef>
              <a:buFontTx/>
              <a:buNone/>
            </a:pPr>
            <a:r>
              <a:rPr lang="en-US" altLang="en-US" sz="2400" b="1">
                <a:solidFill>
                  <a:schemeClr val="bg1"/>
                </a:solidFill>
                <a:latin typeface="Book Antiqua" panose="02040602050305030304" pitchFamily="18" charset="0"/>
              </a:rPr>
              <a:t>ONE TYPE OF CLIMATE RECORD</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F8E3619-2A09-B646-BFE4-BCE2DF77E8AC}"/>
              </a:ext>
            </a:extLst>
          </p:cNvPr>
          <p:cNvSpPr txBox="1"/>
          <p:nvPr/>
        </p:nvSpPr>
        <p:spPr>
          <a:xfrm>
            <a:off x="304801" y="152400"/>
            <a:ext cx="8153399" cy="6463308"/>
          </a:xfrm>
          <a:prstGeom prst="rect">
            <a:avLst/>
          </a:prstGeom>
          <a:noFill/>
        </p:spPr>
        <p:txBody>
          <a:bodyPr wrap="square" rtlCol="0">
            <a:spAutoFit/>
          </a:bodyPr>
          <a:lstStyle/>
          <a:p>
            <a:r>
              <a:rPr lang="en-US" b="1" cap="small" dirty="0">
                <a:latin typeface="Book Antiqua" panose="02040602050305030304" pitchFamily="18" charset="0"/>
              </a:rPr>
              <a:t>Relevant Work Experience:</a:t>
            </a:r>
            <a:endParaRPr lang="en-US" dirty="0">
              <a:latin typeface="Book Antiqua" panose="02040602050305030304" pitchFamily="18" charset="0"/>
            </a:endParaRPr>
          </a:p>
          <a:p>
            <a:r>
              <a:rPr lang="en-US" cap="small" dirty="0">
                <a:latin typeface="Book Antiqua" panose="02040602050305030304" pitchFamily="18" charset="0"/>
              </a:rPr>
              <a:t> </a:t>
            </a:r>
            <a:endParaRPr lang="en-US" dirty="0">
              <a:latin typeface="Book Antiqua" panose="02040602050305030304" pitchFamily="18" charset="0"/>
            </a:endParaRPr>
          </a:p>
          <a:p>
            <a:pPr lvl="0"/>
            <a:r>
              <a:rPr lang="en-US" b="1" dirty="0">
                <a:latin typeface="Book Antiqua" panose="02040602050305030304" pitchFamily="18" charset="0"/>
              </a:rPr>
              <a:t>1982 – 1989:</a:t>
            </a:r>
            <a:r>
              <a:rPr lang="en-US" dirty="0">
                <a:latin typeface="Book Antiqua" panose="02040602050305030304" pitchFamily="18" charset="0"/>
              </a:rPr>
              <a:t>  </a:t>
            </a:r>
            <a:r>
              <a:rPr lang="en-US" i="1" dirty="0">
                <a:latin typeface="Book Antiqua" panose="02040602050305030304" pitchFamily="18" charset="0"/>
              </a:rPr>
              <a:t>Weather Forecaster/Observer</a:t>
            </a:r>
            <a:r>
              <a:rPr lang="en-US" dirty="0">
                <a:latin typeface="Book Antiqua" panose="02040602050305030304" pitchFamily="18" charset="0"/>
              </a:rPr>
              <a:t>, United States Air Force.</a:t>
            </a:r>
          </a:p>
          <a:p>
            <a:r>
              <a:rPr lang="en-US" dirty="0">
                <a:latin typeface="Book Antiqua" panose="02040602050305030304" pitchFamily="18" charset="0"/>
              </a:rPr>
              <a:t> </a:t>
            </a:r>
          </a:p>
          <a:p>
            <a:pPr lvl="0"/>
            <a:r>
              <a:rPr lang="en-US" b="1" dirty="0">
                <a:latin typeface="Book Antiqua" panose="02040602050305030304" pitchFamily="18" charset="0"/>
              </a:rPr>
              <a:t>1990 – 2003:</a:t>
            </a:r>
            <a:r>
              <a:rPr lang="en-US" dirty="0">
                <a:latin typeface="Book Antiqua" panose="02040602050305030304" pitchFamily="18" charset="0"/>
              </a:rPr>
              <a:t>  </a:t>
            </a:r>
            <a:r>
              <a:rPr lang="en-US" i="1" dirty="0">
                <a:latin typeface="Book Antiqua" panose="02040602050305030304" pitchFamily="18" charset="0"/>
              </a:rPr>
              <a:t>Weather Observer</a:t>
            </a:r>
            <a:r>
              <a:rPr lang="en-US" dirty="0">
                <a:latin typeface="Book Antiqua" panose="02040602050305030304" pitchFamily="18" charset="0"/>
              </a:rPr>
              <a:t>, Pease Air National Guard Base.</a:t>
            </a:r>
          </a:p>
          <a:p>
            <a:r>
              <a:rPr lang="en-US" dirty="0">
                <a:latin typeface="Book Antiqua" panose="02040602050305030304" pitchFamily="18" charset="0"/>
              </a:rPr>
              <a:t> </a:t>
            </a:r>
          </a:p>
          <a:p>
            <a:pPr lvl="0"/>
            <a:r>
              <a:rPr lang="en-US" b="1" dirty="0">
                <a:latin typeface="Book Antiqua" panose="02040602050305030304" pitchFamily="18" charset="0"/>
              </a:rPr>
              <a:t>1991 – Present:</a:t>
            </a:r>
            <a:r>
              <a:rPr lang="en-US" dirty="0">
                <a:latin typeface="Book Antiqua" panose="02040602050305030304" pitchFamily="18" charset="0"/>
              </a:rPr>
              <a:t>  </a:t>
            </a:r>
            <a:r>
              <a:rPr lang="en-US" i="1" dirty="0">
                <a:latin typeface="Book Antiqua" panose="02040602050305030304" pitchFamily="18" charset="0"/>
              </a:rPr>
              <a:t>Meteorology and Physics Consultant/Software Developer</a:t>
            </a:r>
            <a:r>
              <a:rPr lang="en-US" dirty="0">
                <a:latin typeface="Book Antiqua" panose="02040602050305030304" pitchFamily="18" charset="0"/>
              </a:rPr>
              <a:t>, C-10 Research and Education Foundation.</a:t>
            </a:r>
          </a:p>
          <a:p>
            <a:r>
              <a:rPr lang="en-US" dirty="0">
                <a:latin typeface="Book Antiqua" panose="02040602050305030304" pitchFamily="18" charset="0"/>
              </a:rPr>
              <a:t> </a:t>
            </a:r>
          </a:p>
          <a:p>
            <a:pPr lvl="0"/>
            <a:r>
              <a:rPr lang="en-US" b="1" dirty="0">
                <a:latin typeface="Book Antiqua" panose="02040602050305030304" pitchFamily="18" charset="0"/>
              </a:rPr>
              <a:t>1999 – 2000:  </a:t>
            </a:r>
            <a:r>
              <a:rPr lang="en-US" i="1" dirty="0">
                <a:latin typeface="Book Antiqua" panose="02040602050305030304" pitchFamily="18" charset="0"/>
              </a:rPr>
              <a:t>Research Scientist/Programmer</a:t>
            </a:r>
            <a:r>
              <a:rPr lang="en-US" dirty="0">
                <a:latin typeface="Book Antiqua" panose="02040602050305030304" pitchFamily="18" charset="0"/>
              </a:rPr>
              <a:t>, Ocean Process Analysis Laboratory, University of New Hampshire.</a:t>
            </a:r>
          </a:p>
          <a:p>
            <a:r>
              <a:rPr lang="en-US" dirty="0">
                <a:latin typeface="Book Antiqua" panose="02040602050305030304" pitchFamily="18" charset="0"/>
              </a:rPr>
              <a:t> </a:t>
            </a:r>
          </a:p>
          <a:p>
            <a:pPr lvl="0"/>
            <a:r>
              <a:rPr lang="en-US" b="1" dirty="0">
                <a:latin typeface="Book Antiqua" panose="02040602050305030304" pitchFamily="18" charset="0"/>
              </a:rPr>
              <a:t>2000 – 2003:</a:t>
            </a:r>
            <a:r>
              <a:rPr lang="en-US" dirty="0">
                <a:latin typeface="Book Antiqua" panose="02040602050305030304" pitchFamily="18" charset="0"/>
              </a:rPr>
              <a:t>  </a:t>
            </a:r>
            <a:r>
              <a:rPr lang="en-US" i="1" dirty="0">
                <a:latin typeface="Book Antiqua" panose="02040602050305030304" pitchFamily="18" charset="0"/>
              </a:rPr>
              <a:t>Research Scientist</a:t>
            </a:r>
            <a:r>
              <a:rPr lang="en-US" dirty="0">
                <a:latin typeface="Book Antiqua" panose="02040602050305030304" pitchFamily="18" charset="0"/>
              </a:rPr>
              <a:t>, Climate Change Research Center, University of New Hampshire.</a:t>
            </a:r>
          </a:p>
          <a:p>
            <a:r>
              <a:rPr lang="en-US" cap="small" dirty="0">
                <a:latin typeface="Book Antiqua" panose="02040602050305030304" pitchFamily="18" charset="0"/>
              </a:rPr>
              <a:t> </a:t>
            </a:r>
            <a:endParaRPr lang="en-US" dirty="0">
              <a:latin typeface="Book Antiqua" panose="02040602050305030304" pitchFamily="18" charset="0"/>
            </a:endParaRPr>
          </a:p>
          <a:p>
            <a:pPr lvl="0"/>
            <a:r>
              <a:rPr lang="en-US" b="1" dirty="0">
                <a:latin typeface="Book Antiqua" panose="02040602050305030304" pitchFamily="18" charset="0"/>
              </a:rPr>
              <a:t>2003 – 2005:</a:t>
            </a:r>
            <a:r>
              <a:rPr lang="en-US" dirty="0">
                <a:latin typeface="Book Antiqua" panose="02040602050305030304" pitchFamily="18" charset="0"/>
              </a:rPr>
              <a:t>  </a:t>
            </a:r>
            <a:r>
              <a:rPr lang="en-US" i="1" dirty="0">
                <a:latin typeface="Book Antiqua" panose="02040602050305030304" pitchFamily="18" charset="0"/>
              </a:rPr>
              <a:t>Meteorologist</a:t>
            </a:r>
            <a:r>
              <a:rPr lang="en-US" dirty="0">
                <a:latin typeface="Book Antiqua" panose="02040602050305030304" pitchFamily="18" charset="0"/>
              </a:rPr>
              <a:t>, Anchorage Forecast Office, National Weather Service (NOAA), Anchorage, Alaska.</a:t>
            </a:r>
          </a:p>
          <a:p>
            <a:r>
              <a:rPr lang="en-US" cap="small" dirty="0">
                <a:latin typeface="Book Antiqua" panose="02040602050305030304" pitchFamily="18" charset="0"/>
              </a:rPr>
              <a:t> </a:t>
            </a:r>
            <a:endParaRPr lang="en-US" dirty="0">
              <a:latin typeface="Book Antiqua" panose="02040602050305030304" pitchFamily="18" charset="0"/>
            </a:endParaRPr>
          </a:p>
          <a:p>
            <a:pPr lvl="0"/>
            <a:r>
              <a:rPr lang="en-US" b="1" dirty="0">
                <a:latin typeface="Book Antiqua" panose="02040602050305030304" pitchFamily="18" charset="0"/>
              </a:rPr>
              <a:t>2005 – Present:</a:t>
            </a:r>
            <a:r>
              <a:rPr lang="en-US" dirty="0">
                <a:latin typeface="Book Antiqua" panose="02040602050305030304" pitchFamily="18" charset="0"/>
              </a:rPr>
              <a:t>  </a:t>
            </a:r>
            <a:r>
              <a:rPr lang="en-US" i="1" dirty="0">
                <a:latin typeface="Book Antiqua" panose="02040602050305030304" pitchFamily="18" charset="0"/>
              </a:rPr>
              <a:t>Assistant/Associate/Professor of Meteorology</a:t>
            </a:r>
            <a:r>
              <a:rPr lang="en-US" dirty="0">
                <a:latin typeface="Book Antiqua" panose="02040602050305030304" pitchFamily="18" charset="0"/>
              </a:rPr>
              <a:t>, Plymouth State University. </a:t>
            </a:r>
            <a:r>
              <a:rPr lang="en-US" i="1" dirty="0">
                <a:latin typeface="Book Antiqua" panose="02040602050305030304" pitchFamily="18" charset="0"/>
              </a:rPr>
              <a:t>Department chair</a:t>
            </a:r>
            <a:r>
              <a:rPr lang="en-US" dirty="0">
                <a:latin typeface="Book Antiqua" panose="02040602050305030304" pitchFamily="18" charset="0"/>
              </a:rPr>
              <a:t> 2016 – June 30, 2018. </a:t>
            </a:r>
          </a:p>
          <a:p>
            <a:pPr lvl="0"/>
            <a:endParaRPr lang="en-US" dirty="0">
              <a:latin typeface="Book Antiqua" panose="02040602050305030304" pitchFamily="18" charset="0"/>
            </a:endParaRPr>
          </a:p>
          <a:p>
            <a:pPr lvl="0"/>
            <a:r>
              <a:rPr lang="en-US" b="1" dirty="0">
                <a:latin typeface="Book Antiqua" panose="02040602050305030304" pitchFamily="18" charset="0"/>
              </a:rPr>
              <a:t>2006 – Present:  </a:t>
            </a:r>
            <a:r>
              <a:rPr lang="en-US" i="1" dirty="0">
                <a:latin typeface="Book Antiqua" panose="02040602050305030304" pitchFamily="18" charset="0"/>
              </a:rPr>
              <a:t>Consulting Meteorologist.  </a:t>
            </a:r>
            <a:r>
              <a:rPr lang="en-US" dirty="0">
                <a:latin typeface="Book Antiqua" panose="02040602050305030304" pitchFamily="18" charset="0"/>
              </a:rPr>
              <a:t>CCM status in 2017.</a:t>
            </a:r>
          </a:p>
          <a:p>
            <a:endParaRPr lang="en-US" dirty="0"/>
          </a:p>
        </p:txBody>
      </p:sp>
    </p:spTree>
    <p:extLst>
      <p:ext uri="{BB962C8B-B14F-4D97-AF65-F5344CB8AC3E}">
        <p14:creationId xmlns:p14="http://schemas.microsoft.com/office/powerpoint/2010/main" val="40346796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Vostok_420ky_4curves_insol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990600"/>
            <a:ext cx="8126413" cy="554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Oval 4"/>
          <p:cNvSpPr>
            <a:spLocks noChangeArrowheads="1"/>
          </p:cNvSpPr>
          <p:nvPr/>
        </p:nvSpPr>
        <p:spPr bwMode="auto">
          <a:xfrm>
            <a:off x="2895600" y="1600200"/>
            <a:ext cx="533400" cy="609600"/>
          </a:xfrm>
          <a:prstGeom prst="ellipse">
            <a:avLst/>
          </a:prstGeom>
          <a:solidFill>
            <a:schemeClr val="accent1">
              <a:alpha val="0"/>
            </a:schemeClr>
          </a:solidFill>
          <a:ln w="63500">
            <a:solidFill>
              <a:schemeClr val="tx1"/>
            </a:solidFill>
            <a:round/>
            <a:headEnd/>
            <a:tailEnd/>
          </a:ln>
          <a:effectLst>
            <a:outerShdw blurRad="50800" dist="38100" dir="2700000" algn="tl" rotWithShape="0">
              <a:prstClr val="black">
                <a:alpha val="40000"/>
              </a:prst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chemeClr val="bg1"/>
              </a:solidFill>
            </a:endParaRPr>
          </a:p>
        </p:txBody>
      </p:sp>
      <p:sp>
        <p:nvSpPr>
          <p:cNvPr id="35844" name="Text Box 3"/>
          <p:cNvSpPr txBox="1">
            <a:spLocks noChangeArrowheads="1"/>
          </p:cNvSpPr>
          <p:nvPr/>
        </p:nvSpPr>
        <p:spPr bwMode="auto">
          <a:xfrm>
            <a:off x="1981200" y="152400"/>
            <a:ext cx="52451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a:solidFill>
                  <a:schemeClr val="bg1"/>
                </a:solidFill>
                <a:latin typeface="Book Antiqua" panose="02040602050305030304" pitchFamily="18" charset="0"/>
              </a:rPr>
              <a:t>ANTARCTIC ICE CORES</a:t>
            </a:r>
          </a:p>
          <a:p>
            <a:pPr algn="ctr" eaLnBrk="1" hangingPunct="1">
              <a:spcBef>
                <a:spcPct val="0"/>
              </a:spcBef>
              <a:buFontTx/>
              <a:buNone/>
            </a:pPr>
            <a:r>
              <a:rPr lang="en-US" altLang="en-US" sz="2400" b="1">
                <a:solidFill>
                  <a:schemeClr val="bg1"/>
                </a:solidFill>
                <a:latin typeface="Book Antiqua" panose="02040602050305030304" pitchFamily="18" charset="0"/>
              </a:rPr>
              <a:t>ONE TYPE OF CLIMATE RECORD</a:t>
            </a:r>
          </a:p>
        </p:txBody>
      </p:sp>
      <p:pic>
        <p:nvPicPr>
          <p:cNvPr id="35845" name="Picture 6" descr="Human_Migration.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2057400"/>
            <a:ext cx="4762500" cy="4191000"/>
          </a:xfrm>
          <a:prstGeom prst="rect">
            <a:avLst/>
          </a:prstGeom>
          <a:solidFill>
            <a:schemeClr val="bg1"/>
          </a:solidFill>
          <a:ln w="50800">
            <a:solidFill>
              <a:schemeClr val="tx1"/>
            </a:solidFill>
            <a:miter lim="800000"/>
            <a:headEnd/>
            <a:tailEnd/>
          </a:ln>
          <a:effectLst>
            <a:outerShdw blurRad="50800" dist="38100" dir="2700000" algn="tl" rotWithShape="0">
              <a:prstClr val="black">
                <a:alpha val="40000"/>
              </a:prstClr>
            </a:outerShdw>
          </a:effectLst>
        </p:spPr>
      </p:pic>
      <p:sp>
        <p:nvSpPr>
          <p:cNvPr id="35846" name="Oval 5"/>
          <p:cNvSpPr>
            <a:spLocks noChangeArrowheads="1"/>
          </p:cNvSpPr>
          <p:nvPr/>
        </p:nvSpPr>
        <p:spPr bwMode="auto">
          <a:xfrm>
            <a:off x="4724400" y="4572000"/>
            <a:ext cx="1828800" cy="533400"/>
          </a:xfrm>
          <a:prstGeom prst="ellipse">
            <a:avLst/>
          </a:prstGeom>
          <a:solidFill>
            <a:schemeClr val="accent1">
              <a:alpha val="0"/>
            </a:schemeClr>
          </a:solidFill>
          <a:ln w="50800" algn="ctr">
            <a:solidFill>
              <a:schemeClr val="tx1"/>
            </a:solidFill>
            <a:round/>
            <a:headEnd/>
            <a:tailEnd/>
          </a:ln>
          <a:effectLst>
            <a:outerShdw blurRad="50800" dist="38100" dir="2700000" algn="tl" rotWithShape="0">
              <a:prstClr val="black">
                <a:alpha val="40000"/>
              </a:prstClr>
            </a:outerShdw>
          </a:effec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chemeClr val="bg1"/>
              </a:solidFill>
            </a:endParaRPr>
          </a:p>
        </p:txBody>
      </p:sp>
      <p:cxnSp>
        <p:nvCxnSpPr>
          <p:cNvPr id="35847" name="Straight Arrow Connector 8"/>
          <p:cNvCxnSpPr>
            <a:cxnSpLocks noChangeShapeType="1"/>
            <a:stCxn id="35843" idx="5"/>
          </p:cNvCxnSpPr>
          <p:nvPr/>
        </p:nvCxnSpPr>
        <p:spPr bwMode="auto">
          <a:xfrm rot="16200000" flipH="1">
            <a:off x="2812257" y="2659856"/>
            <a:ext cx="2527300" cy="1449387"/>
          </a:xfrm>
          <a:prstGeom prst="straightConnector1">
            <a:avLst/>
          </a:prstGeom>
          <a:noFill/>
          <a:ln w="38100" algn="ctr">
            <a:solidFill>
              <a:schemeClr val="tx1"/>
            </a:solidFill>
            <a:round/>
            <a:headEnd/>
            <a:tailEnd type="arrow" w="med" len="me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cxnSp>
      <p:sp>
        <p:nvSpPr>
          <p:cNvPr id="35848" name="Text Box 5"/>
          <p:cNvSpPr txBox="1">
            <a:spLocks noChangeArrowheads="1"/>
          </p:cNvSpPr>
          <p:nvPr/>
        </p:nvSpPr>
        <p:spPr bwMode="auto">
          <a:xfrm>
            <a:off x="685800" y="5400675"/>
            <a:ext cx="4967288" cy="923925"/>
          </a:xfrm>
          <a:prstGeom prst="rect">
            <a:avLst/>
          </a:prstGeom>
          <a:solidFill>
            <a:srgbClr val="FFFF00">
              <a:alpha val="95000"/>
            </a:srgbClr>
          </a:solidFill>
          <a:ln w="63500">
            <a:solidFill>
              <a:schemeClr val="tx1"/>
            </a:solidFill>
            <a:miter lim="800000"/>
            <a:headEnd/>
            <a:tailEnd/>
          </a:ln>
          <a:effectLst>
            <a:outerShdw blurRad="50800" dist="38100" dir="2700000" algn="tl" rotWithShape="0">
              <a:prstClr val="black">
                <a:alpha val="40000"/>
              </a:prstClr>
            </a:outerShdw>
          </a:effec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dirty="0"/>
              <a:t>BEGINNING OF MIGRATION OUT</a:t>
            </a:r>
          </a:p>
          <a:p>
            <a:pPr algn="ctr" eaLnBrk="1" hangingPunct="1">
              <a:spcBef>
                <a:spcPct val="0"/>
              </a:spcBef>
              <a:buFontTx/>
              <a:buNone/>
            </a:pPr>
            <a:r>
              <a:rPr lang="en-US" altLang="en-US" sz="1800" b="1" dirty="0"/>
              <a:t>OF AFRICA BY </a:t>
            </a:r>
            <a:r>
              <a:rPr lang="en-US" altLang="en-US" sz="1800" b="1" u="sng" dirty="0"/>
              <a:t>MODERN HUMANS</a:t>
            </a:r>
          </a:p>
          <a:p>
            <a:pPr algn="ctr" eaLnBrk="1" hangingPunct="1">
              <a:spcBef>
                <a:spcPct val="0"/>
              </a:spcBef>
              <a:buFontTx/>
              <a:buNone/>
            </a:pPr>
            <a:r>
              <a:rPr lang="en-US" altLang="en-US" sz="1800" b="1" dirty="0"/>
              <a:t>BEGAN DURING THE LAST INTERGLACIAL</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Vostok_420ky_4curves_insol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990600"/>
            <a:ext cx="8126413" cy="554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Oval 4"/>
          <p:cNvSpPr>
            <a:spLocks noChangeArrowheads="1"/>
          </p:cNvSpPr>
          <p:nvPr/>
        </p:nvSpPr>
        <p:spPr bwMode="auto">
          <a:xfrm>
            <a:off x="2895600" y="1600200"/>
            <a:ext cx="533400" cy="609600"/>
          </a:xfrm>
          <a:prstGeom prst="ellipse">
            <a:avLst/>
          </a:prstGeom>
          <a:solidFill>
            <a:schemeClr val="accent1">
              <a:alpha val="0"/>
            </a:schemeClr>
          </a:solidFill>
          <a:ln w="635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chemeClr val="bg1"/>
              </a:solidFill>
            </a:endParaRPr>
          </a:p>
        </p:txBody>
      </p:sp>
      <p:sp>
        <p:nvSpPr>
          <p:cNvPr id="35844" name="Text Box 3"/>
          <p:cNvSpPr txBox="1">
            <a:spLocks noChangeArrowheads="1"/>
          </p:cNvSpPr>
          <p:nvPr/>
        </p:nvSpPr>
        <p:spPr bwMode="auto">
          <a:xfrm>
            <a:off x="1981200" y="152400"/>
            <a:ext cx="52451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a:solidFill>
                  <a:schemeClr val="bg1"/>
                </a:solidFill>
                <a:latin typeface="Book Antiqua" panose="02040602050305030304" pitchFamily="18" charset="0"/>
              </a:rPr>
              <a:t>ANTARCTIC ICE CORES</a:t>
            </a:r>
          </a:p>
          <a:p>
            <a:pPr algn="ctr" eaLnBrk="1" hangingPunct="1">
              <a:spcBef>
                <a:spcPct val="0"/>
              </a:spcBef>
              <a:buFontTx/>
              <a:buNone/>
            </a:pPr>
            <a:r>
              <a:rPr lang="en-US" altLang="en-US" sz="2400" b="1">
                <a:solidFill>
                  <a:schemeClr val="bg1"/>
                </a:solidFill>
                <a:latin typeface="Book Antiqua" panose="02040602050305030304" pitchFamily="18" charset="0"/>
              </a:rPr>
              <a:t>ONE TYPE OF CLIMATE RECORD</a:t>
            </a:r>
          </a:p>
        </p:txBody>
      </p:sp>
      <p:pic>
        <p:nvPicPr>
          <p:cNvPr id="35845" name="Picture 6" descr="Human_Migration.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2057400"/>
            <a:ext cx="4762500" cy="4191000"/>
          </a:xfrm>
          <a:prstGeom prst="rect">
            <a:avLst/>
          </a:prstGeom>
          <a:solidFill>
            <a:schemeClr val="bg1"/>
          </a:solidFill>
          <a:ln w="50800">
            <a:solidFill>
              <a:schemeClr val="tx1"/>
            </a:solidFill>
            <a:miter lim="800000"/>
            <a:headEnd/>
            <a:tailEnd/>
          </a:ln>
          <a:effectLst>
            <a:outerShdw blurRad="50800" dist="38100" dir="2700000" algn="tl" rotWithShape="0">
              <a:prstClr val="black">
                <a:alpha val="40000"/>
              </a:prstClr>
            </a:outerShdw>
          </a:effectLst>
        </p:spPr>
      </p:pic>
      <p:sp>
        <p:nvSpPr>
          <p:cNvPr id="35846" name="Oval 5"/>
          <p:cNvSpPr>
            <a:spLocks noChangeArrowheads="1"/>
          </p:cNvSpPr>
          <p:nvPr/>
        </p:nvSpPr>
        <p:spPr bwMode="auto">
          <a:xfrm>
            <a:off x="4724400" y="4572000"/>
            <a:ext cx="1828800" cy="533400"/>
          </a:xfrm>
          <a:prstGeom prst="ellipse">
            <a:avLst/>
          </a:prstGeom>
          <a:solidFill>
            <a:schemeClr val="accent1">
              <a:alpha val="0"/>
            </a:schemeClr>
          </a:solidFill>
          <a:ln w="50800"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chemeClr val="bg1"/>
              </a:solidFill>
            </a:endParaRPr>
          </a:p>
        </p:txBody>
      </p:sp>
      <p:cxnSp>
        <p:nvCxnSpPr>
          <p:cNvPr id="35847" name="Straight Arrow Connector 8"/>
          <p:cNvCxnSpPr>
            <a:cxnSpLocks noChangeShapeType="1"/>
            <a:stCxn id="35843" idx="5"/>
          </p:cNvCxnSpPr>
          <p:nvPr/>
        </p:nvCxnSpPr>
        <p:spPr bwMode="auto">
          <a:xfrm rot="16200000" flipH="1">
            <a:off x="2812257" y="2659856"/>
            <a:ext cx="2527300" cy="1449387"/>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35848" name="Text Box 5"/>
          <p:cNvSpPr txBox="1">
            <a:spLocks noChangeArrowheads="1"/>
          </p:cNvSpPr>
          <p:nvPr/>
        </p:nvSpPr>
        <p:spPr bwMode="auto">
          <a:xfrm>
            <a:off x="685800" y="5400675"/>
            <a:ext cx="4967288" cy="923925"/>
          </a:xfrm>
          <a:prstGeom prst="rect">
            <a:avLst/>
          </a:prstGeom>
          <a:solidFill>
            <a:schemeClr val="bg1"/>
          </a:solidFill>
          <a:ln w="63500">
            <a:solidFill>
              <a:schemeClr val="tx1"/>
            </a:solidFill>
            <a:miter lim="800000"/>
            <a:headEnd/>
            <a:tailEnd/>
          </a:ln>
          <a:effectLst>
            <a:outerShdw blurRad="50800" dist="38100" dir="2700000" algn="tl" rotWithShape="0">
              <a:prstClr val="black">
                <a:alpha val="40000"/>
              </a:prstClr>
            </a:outerShdw>
          </a:effec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t>BEGINNING OF MIGRATION OUT</a:t>
            </a:r>
          </a:p>
          <a:p>
            <a:pPr algn="ctr" eaLnBrk="1" hangingPunct="1">
              <a:spcBef>
                <a:spcPct val="0"/>
              </a:spcBef>
              <a:buFontTx/>
              <a:buNone/>
            </a:pPr>
            <a:r>
              <a:rPr lang="en-US" altLang="en-US" sz="1800" b="1"/>
              <a:t>OF AFRICA BY </a:t>
            </a:r>
            <a:r>
              <a:rPr lang="en-US" altLang="en-US" sz="1800" b="1" u="sng"/>
              <a:t>MODERN HUMANS</a:t>
            </a:r>
          </a:p>
          <a:p>
            <a:pPr algn="ctr" eaLnBrk="1" hangingPunct="1">
              <a:spcBef>
                <a:spcPct val="0"/>
              </a:spcBef>
              <a:buFontTx/>
              <a:buNone/>
            </a:pPr>
            <a:r>
              <a:rPr lang="en-US" altLang="en-US" sz="1800" b="1"/>
              <a:t>BEGAN DURING THE LAST INTERGLACIAL</a:t>
            </a:r>
          </a:p>
        </p:txBody>
      </p:sp>
      <p:sp>
        <p:nvSpPr>
          <p:cNvPr id="9" name="Text Box 1030"/>
          <p:cNvSpPr txBox="1">
            <a:spLocks noChangeArrowheads="1"/>
          </p:cNvSpPr>
          <p:nvPr/>
        </p:nvSpPr>
        <p:spPr bwMode="auto">
          <a:xfrm>
            <a:off x="1924050" y="1295400"/>
            <a:ext cx="5454650" cy="4247317"/>
          </a:xfrm>
          <a:prstGeom prst="rect">
            <a:avLst/>
          </a:prstGeom>
          <a:solidFill>
            <a:srgbClr val="FFFF00">
              <a:alpha val="95000"/>
            </a:srgbClr>
          </a:solidFill>
          <a:ln w="63500">
            <a:solidFill>
              <a:schemeClr val="tx1"/>
            </a:solidFill>
            <a:miter lim="800000"/>
            <a:headEnd/>
            <a:tailEnd/>
          </a:ln>
          <a:effectLst>
            <a:outerShdw blurRad="50800" dist="38100" dir="2700000" algn="tl" rotWithShape="0">
              <a:prstClr val="black">
                <a:alpha val="40000"/>
              </a:prstClr>
            </a:outerShdw>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buFontTx/>
              <a:buNone/>
            </a:pPr>
            <a:endParaRPr lang="en-US" altLang="en-US" sz="1800" b="1" dirty="0"/>
          </a:p>
          <a:p>
            <a:pPr algn="ctr">
              <a:buFontTx/>
              <a:buNone/>
            </a:pPr>
            <a:endParaRPr lang="en-US" altLang="en-US" sz="1800" b="1" dirty="0"/>
          </a:p>
          <a:p>
            <a:pPr algn="ctr">
              <a:buFontTx/>
              <a:buNone/>
            </a:pPr>
            <a:r>
              <a:rPr lang="en-US" altLang="en-US" sz="2400" b="1" dirty="0"/>
              <a:t>2025:  This is an extremely complex story that we are just beginning to understand.</a:t>
            </a:r>
          </a:p>
          <a:p>
            <a:pPr algn="ctr">
              <a:buFontTx/>
              <a:buNone/>
            </a:pPr>
            <a:endParaRPr lang="en-US" altLang="en-US" sz="2400" b="1" dirty="0"/>
          </a:p>
          <a:p>
            <a:pPr algn="ctr">
              <a:buFontTx/>
              <a:buNone/>
            </a:pPr>
            <a:r>
              <a:rPr lang="en-US" altLang="en-US" sz="2400" b="1" dirty="0"/>
              <a:t>There is much more to the human story than we have time to discuss here.</a:t>
            </a:r>
          </a:p>
          <a:p>
            <a:pPr algn="ctr">
              <a:buFontTx/>
              <a:buNone/>
            </a:pPr>
            <a:endParaRPr lang="en-US" altLang="en-US" sz="2400" b="1" dirty="0"/>
          </a:p>
          <a:p>
            <a:pPr algn="ctr">
              <a:buFontTx/>
              <a:buNone/>
            </a:pPr>
            <a:endParaRPr lang="en-US" altLang="en-US" sz="1600" dirty="0"/>
          </a:p>
        </p:txBody>
      </p:sp>
    </p:spTree>
    <p:extLst>
      <p:ext uri="{BB962C8B-B14F-4D97-AF65-F5344CB8AC3E}">
        <p14:creationId xmlns:p14="http://schemas.microsoft.com/office/powerpoint/2010/main" val="17658611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8C96C0-6A83-5827-F051-E8B5085A0B6B}"/>
            </a:ext>
          </a:extLst>
        </p:cNvPr>
        <p:cNvGrpSpPr/>
        <p:nvPr/>
      </p:nvGrpSpPr>
      <p:grpSpPr>
        <a:xfrm>
          <a:off x="0" y="0"/>
          <a:ext cx="0" cy="0"/>
          <a:chOff x="0" y="0"/>
          <a:chExt cx="0" cy="0"/>
        </a:xfrm>
      </p:grpSpPr>
      <p:pic>
        <p:nvPicPr>
          <p:cNvPr id="35842" name="Picture 2" descr="Vostok_420ky_4curves_insolation">
            <a:extLst>
              <a:ext uri="{FF2B5EF4-FFF2-40B4-BE49-F238E27FC236}">
                <a16:creationId xmlns:a16="http://schemas.microsoft.com/office/drawing/2014/main" id="{3EAE9F50-7283-2794-7ACF-C12D7190DF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990600"/>
            <a:ext cx="8126413" cy="554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Oval 4">
            <a:extLst>
              <a:ext uri="{FF2B5EF4-FFF2-40B4-BE49-F238E27FC236}">
                <a16:creationId xmlns:a16="http://schemas.microsoft.com/office/drawing/2014/main" id="{E710F398-9B70-E590-7F8D-2E9ADFFCC3D7}"/>
              </a:ext>
            </a:extLst>
          </p:cNvPr>
          <p:cNvSpPr>
            <a:spLocks noChangeArrowheads="1"/>
          </p:cNvSpPr>
          <p:nvPr/>
        </p:nvSpPr>
        <p:spPr bwMode="auto">
          <a:xfrm>
            <a:off x="2895600" y="1600200"/>
            <a:ext cx="533400" cy="609600"/>
          </a:xfrm>
          <a:prstGeom prst="ellipse">
            <a:avLst/>
          </a:prstGeom>
          <a:solidFill>
            <a:schemeClr val="accent1">
              <a:alpha val="0"/>
            </a:schemeClr>
          </a:solidFill>
          <a:ln w="635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chemeClr val="bg1"/>
              </a:solidFill>
            </a:endParaRPr>
          </a:p>
        </p:txBody>
      </p:sp>
      <p:sp>
        <p:nvSpPr>
          <p:cNvPr id="35844" name="Text Box 3">
            <a:extLst>
              <a:ext uri="{FF2B5EF4-FFF2-40B4-BE49-F238E27FC236}">
                <a16:creationId xmlns:a16="http://schemas.microsoft.com/office/drawing/2014/main" id="{A76C7745-0650-3C2C-D2F4-64D6FE091CF9}"/>
              </a:ext>
            </a:extLst>
          </p:cNvPr>
          <p:cNvSpPr txBox="1">
            <a:spLocks noChangeArrowheads="1"/>
          </p:cNvSpPr>
          <p:nvPr/>
        </p:nvSpPr>
        <p:spPr bwMode="auto">
          <a:xfrm>
            <a:off x="1981200" y="152400"/>
            <a:ext cx="52451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a:solidFill>
                  <a:schemeClr val="bg1"/>
                </a:solidFill>
                <a:latin typeface="Book Antiqua" panose="02040602050305030304" pitchFamily="18" charset="0"/>
              </a:rPr>
              <a:t>ANTARCTIC ICE CORES</a:t>
            </a:r>
          </a:p>
          <a:p>
            <a:pPr algn="ctr" eaLnBrk="1" hangingPunct="1">
              <a:spcBef>
                <a:spcPct val="0"/>
              </a:spcBef>
              <a:buFontTx/>
              <a:buNone/>
            </a:pPr>
            <a:r>
              <a:rPr lang="en-US" altLang="en-US" sz="2400" b="1">
                <a:solidFill>
                  <a:schemeClr val="bg1"/>
                </a:solidFill>
                <a:latin typeface="Book Antiqua" panose="02040602050305030304" pitchFamily="18" charset="0"/>
              </a:rPr>
              <a:t>ONE TYPE OF CLIMATE RECORD</a:t>
            </a:r>
          </a:p>
        </p:txBody>
      </p:sp>
      <p:pic>
        <p:nvPicPr>
          <p:cNvPr id="35845" name="Picture 6" descr="Human_Migration.gif">
            <a:extLst>
              <a:ext uri="{FF2B5EF4-FFF2-40B4-BE49-F238E27FC236}">
                <a16:creationId xmlns:a16="http://schemas.microsoft.com/office/drawing/2014/main" id="{746815F1-1EE8-822B-C69D-396CE8848B0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2057400"/>
            <a:ext cx="4762500" cy="4191000"/>
          </a:xfrm>
          <a:prstGeom prst="rect">
            <a:avLst/>
          </a:prstGeom>
          <a:solidFill>
            <a:schemeClr val="bg1"/>
          </a:solidFill>
          <a:ln w="50800">
            <a:solidFill>
              <a:schemeClr val="tx1"/>
            </a:solidFill>
            <a:miter lim="800000"/>
            <a:headEnd/>
            <a:tailEnd/>
          </a:ln>
          <a:effectLst>
            <a:outerShdw blurRad="50800" dist="38100" dir="2700000" algn="tl" rotWithShape="0">
              <a:prstClr val="black">
                <a:alpha val="40000"/>
              </a:prstClr>
            </a:outerShdw>
          </a:effectLst>
        </p:spPr>
      </p:pic>
      <p:sp>
        <p:nvSpPr>
          <p:cNvPr id="35846" name="Oval 5">
            <a:extLst>
              <a:ext uri="{FF2B5EF4-FFF2-40B4-BE49-F238E27FC236}">
                <a16:creationId xmlns:a16="http://schemas.microsoft.com/office/drawing/2014/main" id="{A19022C6-F97C-57FB-82F1-211A2BF87F75}"/>
              </a:ext>
            </a:extLst>
          </p:cNvPr>
          <p:cNvSpPr>
            <a:spLocks noChangeArrowheads="1"/>
          </p:cNvSpPr>
          <p:nvPr/>
        </p:nvSpPr>
        <p:spPr bwMode="auto">
          <a:xfrm>
            <a:off x="4724400" y="4572000"/>
            <a:ext cx="1828800" cy="533400"/>
          </a:xfrm>
          <a:prstGeom prst="ellipse">
            <a:avLst/>
          </a:prstGeom>
          <a:solidFill>
            <a:schemeClr val="accent1">
              <a:alpha val="0"/>
            </a:schemeClr>
          </a:solidFill>
          <a:ln w="50800"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chemeClr val="bg1"/>
              </a:solidFill>
            </a:endParaRPr>
          </a:p>
        </p:txBody>
      </p:sp>
      <p:cxnSp>
        <p:nvCxnSpPr>
          <p:cNvPr id="35847" name="Straight Arrow Connector 8">
            <a:extLst>
              <a:ext uri="{FF2B5EF4-FFF2-40B4-BE49-F238E27FC236}">
                <a16:creationId xmlns:a16="http://schemas.microsoft.com/office/drawing/2014/main" id="{9FB4CA19-4EF9-152C-945B-A7EEBC9FDE60}"/>
              </a:ext>
            </a:extLst>
          </p:cNvPr>
          <p:cNvCxnSpPr>
            <a:cxnSpLocks noChangeShapeType="1"/>
            <a:stCxn id="35843" idx="5"/>
          </p:cNvCxnSpPr>
          <p:nvPr/>
        </p:nvCxnSpPr>
        <p:spPr bwMode="auto">
          <a:xfrm rot="16200000" flipH="1">
            <a:off x="2812257" y="2659856"/>
            <a:ext cx="2527300" cy="1449387"/>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35848" name="Text Box 5">
            <a:extLst>
              <a:ext uri="{FF2B5EF4-FFF2-40B4-BE49-F238E27FC236}">
                <a16:creationId xmlns:a16="http://schemas.microsoft.com/office/drawing/2014/main" id="{1A4D8865-A401-6777-7D19-7B124EF0A32E}"/>
              </a:ext>
            </a:extLst>
          </p:cNvPr>
          <p:cNvSpPr txBox="1">
            <a:spLocks noChangeArrowheads="1"/>
          </p:cNvSpPr>
          <p:nvPr/>
        </p:nvSpPr>
        <p:spPr bwMode="auto">
          <a:xfrm>
            <a:off x="685800" y="5400675"/>
            <a:ext cx="4967288" cy="923925"/>
          </a:xfrm>
          <a:prstGeom prst="rect">
            <a:avLst/>
          </a:prstGeom>
          <a:solidFill>
            <a:schemeClr val="bg1"/>
          </a:solidFill>
          <a:ln w="63500">
            <a:solidFill>
              <a:schemeClr val="tx1"/>
            </a:solidFill>
            <a:miter lim="800000"/>
            <a:headEnd/>
            <a:tailEnd/>
          </a:ln>
          <a:effectLst>
            <a:outerShdw blurRad="50800" dist="38100" dir="2700000" algn="tl" rotWithShape="0">
              <a:prstClr val="black">
                <a:alpha val="40000"/>
              </a:prstClr>
            </a:outerShdw>
          </a:effec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t>BEGINNING OF MIGRATION OUT</a:t>
            </a:r>
          </a:p>
          <a:p>
            <a:pPr algn="ctr" eaLnBrk="1" hangingPunct="1">
              <a:spcBef>
                <a:spcPct val="0"/>
              </a:spcBef>
              <a:buFontTx/>
              <a:buNone/>
            </a:pPr>
            <a:r>
              <a:rPr lang="en-US" altLang="en-US" sz="1800" b="1"/>
              <a:t>OF AFRICA BY </a:t>
            </a:r>
            <a:r>
              <a:rPr lang="en-US" altLang="en-US" sz="1800" b="1" u="sng"/>
              <a:t>MODERN HUMANS</a:t>
            </a:r>
          </a:p>
          <a:p>
            <a:pPr algn="ctr" eaLnBrk="1" hangingPunct="1">
              <a:spcBef>
                <a:spcPct val="0"/>
              </a:spcBef>
              <a:buFontTx/>
              <a:buNone/>
            </a:pPr>
            <a:r>
              <a:rPr lang="en-US" altLang="en-US" sz="1800" b="1"/>
              <a:t>BEGAN DURING THE LAST INTERGLACIAL</a:t>
            </a:r>
          </a:p>
        </p:txBody>
      </p:sp>
      <p:sp>
        <p:nvSpPr>
          <p:cNvPr id="9" name="Text Box 1030">
            <a:extLst>
              <a:ext uri="{FF2B5EF4-FFF2-40B4-BE49-F238E27FC236}">
                <a16:creationId xmlns:a16="http://schemas.microsoft.com/office/drawing/2014/main" id="{3D94A733-D926-8D3D-957C-A94942D13B48}"/>
              </a:ext>
            </a:extLst>
          </p:cNvPr>
          <p:cNvSpPr txBox="1">
            <a:spLocks noChangeArrowheads="1"/>
          </p:cNvSpPr>
          <p:nvPr/>
        </p:nvSpPr>
        <p:spPr bwMode="auto">
          <a:xfrm>
            <a:off x="1924050" y="1295400"/>
            <a:ext cx="5454650" cy="4247317"/>
          </a:xfrm>
          <a:prstGeom prst="rect">
            <a:avLst/>
          </a:prstGeom>
          <a:solidFill>
            <a:srgbClr val="FFFF00">
              <a:alpha val="95000"/>
            </a:srgbClr>
          </a:solidFill>
          <a:ln w="63500">
            <a:solidFill>
              <a:schemeClr val="tx1"/>
            </a:solidFill>
            <a:miter lim="800000"/>
            <a:headEnd/>
            <a:tailEnd/>
          </a:ln>
          <a:effectLst>
            <a:outerShdw blurRad="50800" dist="38100" dir="2700000" algn="tl" rotWithShape="0">
              <a:prstClr val="black">
                <a:alpha val="40000"/>
              </a:prstClr>
            </a:outerShdw>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buFontTx/>
              <a:buNone/>
            </a:pPr>
            <a:endParaRPr lang="en-US" altLang="en-US" sz="1800" b="1" dirty="0"/>
          </a:p>
          <a:p>
            <a:pPr algn="ctr">
              <a:buFontTx/>
              <a:buNone/>
            </a:pPr>
            <a:endParaRPr lang="en-US" altLang="en-US" sz="1800" b="1" dirty="0"/>
          </a:p>
          <a:p>
            <a:pPr algn="ctr">
              <a:buFontTx/>
              <a:buNone/>
            </a:pPr>
            <a:r>
              <a:rPr lang="en-US" altLang="en-US" sz="2400" b="1" dirty="0"/>
              <a:t>2023:  This is an extremely complex story that we are just beginning to understand.</a:t>
            </a:r>
          </a:p>
          <a:p>
            <a:pPr algn="ctr">
              <a:buFontTx/>
              <a:buNone/>
            </a:pPr>
            <a:endParaRPr lang="en-US" altLang="en-US" sz="2400" b="1" dirty="0"/>
          </a:p>
          <a:p>
            <a:pPr algn="ctr">
              <a:buFontTx/>
              <a:buNone/>
            </a:pPr>
            <a:r>
              <a:rPr lang="en-US" altLang="en-US" sz="2400" b="1" dirty="0"/>
              <a:t>There is much more to the human story than we have time to discuss here.</a:t>
            </a:r>
          </a:p>
          <a:p>
            <a:pPr algn="ctr">
              <a:buFontTx/>
              <a:buNone/>
            </a:pPr>
            <a:endParaRPr lang="en-US" altLang="en-US" sz="2400" b="1" dirty="0"/>
          </a:p>
          <a:p>
            <a:pPr algn="ctr">
              <a:buFontTx/>
              <a:buNone/>
            </a:pPr>
            <a:endParaRPr lang="en-US" altLang="en-US" sz="1600" dirty="0"/>
          </a:p>
        </p:txBody>
      </p:sp>
      <p:pic>
        <p:nvPicPr>
          <p:cNvPr id="3" name="Picture 2" descr="A diagram of a brain size&#10;&#10;Description automatically generated">
            <a:extLst>
              <a:ext uri="{FF2B5EF4-FFF2-40B4-BE49-F238E27FC236}">
                <a16:creationId xmlns:a16="http://schemas.microsoft.com/office/drawing/2014/main" id="{A8F39247-742F-CFCB-300E-8CF8659331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5350" y="126661"/>
            <a:ext cx="7353300" cy="6651128"/>
          </a:xfrm>
          <a:prstGeom prst="rect">
            <a:avLst/>
          </a:prstGeom>
          <a:ln w="50800">
            <a:solidFill>
              <a:schemeClr val="tx1"/>
            </a:solidFill>
          </a:ln>
          <a:effectLst>
            <a:outerShdw blurRad="50800" dist="38100" dir="2700000" algn="tl" rotWithShape="0">
              <a:prstClr val="black">
                <a:alpha val="40000"/>
              </a:prstClr>
            </a:outerShdw>
          </a:effectLst>
        </p:spPr>
      </p:pic>
      <p:sp>
        <p:nvSpPr>
          <p:cNvPr id="2" name="Rectangle 1">
            <a:extLst>
              <a:ext uri="{FF2B5EF4-FFF2-40B4-BE49-F238E27FC236}">
                <a16:creationId xmlns:a16="http://schemas.microsoft.com/office/drawing/2014/main" id="{4A194EAD-FDC8-68EA-1DF6-41AD41C65671}"/>
              </a:ext>
            </a:extLst>
          </p:cNvPr>
          <p:cNvSpPr/>
          <p:nvPr/>
        </p:nvSpPr>
        <p:spPr bwMode="auto">
          <a:xfrm>
            <a:off x="1219200" y="5867400"/>
            <a:ext cx="2819400" cy="609600"/>
          </a:xfrm>
          <a:prstGeom prst="rect">
            <a:avLst/>
          </a:prstGeom>
          <a:noFill/>
          <a:ln w="1905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bg1"/>
              </a:solidFill>
              <a:effectLst/>
              <a:latin typeface="Arial" charset="0"/>
            </a:endParaRPr>
          </a:p>
        </p:txBody>
      </p:sp>
    </p:spTree>
    <p:extLst>
      <p:ext uri="{BB962C8B-B14F-4D97-AF65-F5344CB8AC3E}">
        <p14:creationId xmlns:p14="http://schemas.microsoft.com/office/powerpoint/2010/main" val="1233290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Vostok_420ky_4curves_insol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990600"/>
            <a:ext cx="8126413" cy="554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Oval 4"/>
          <p:cNvSpPr>
            <a:spLocks noChangeArrowheads="1"/>
          </p:cNvSpPr>
          <p:nvPr/>
        </p:nvSpPr>
        <p:spPr bwMode="auto">
          <a:xfrm>
            <a:off x="1295400" y="2133600"/>
            <a:ext cx="2057400" cy="1066800"/>
          </a:xfrm>
          <a:prstGeom prst="ellipse">
            <a:avLst/>
          </a:prstGeom>
          <a:solidFill>
            <a:schemeClr val="accent1">
              <a:alpha val="0"/>
            </a:schemeClr>
          </a:solidFill>
          <a:ln w="63500">
            <a:solidFill>
              <a:schemeClr val="tx1"/>
            </a:solidFill>
            <a:round/>
            <a:headEnd/>
            <a:tailEnd/>
          </a:ln>
          <a:effectLst>
            <a:outerShdw blurRad="50800" dist="38100" dir="2700000" algn="tl" rotWithShape="0">
              <a:prstClr val="black">
                <a:alpha val="40000"/>
              </a:prst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chemeClr val="bg1"/>
              </a:solidFill>
            </a:endParaRPr>
          </a:p>
        </p:txBody>
      </p:sp>
      <p:sp>
        <p:nvSpPr>
          <p:cNvPr id="36868" name="Text Box 3"/>
          <p:cNvSpPr txBox="1">
            <a:spLocks noChangeArrowheads="1"/>
          </p:cNvSpPr>
          <p:nvPr/>
        </p:nvSpPr>
        <p:spPr bwMode="auto">
          <a:xfrm>
            <a:off x="1981200" y="152400"/>
            <a:ext cx="52451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a:solidFill>
                  <a:schemeClr val="bg1"/>
                </a:solidFill>
                <a:latin typeface="Book Antiqua" panose="02040602050305030304" pitchFamily="18" charset="0"/>
              </a:rPr>
              <a:t>ANTARCTIC ICE CORES</a:t>
            </a:r>
          </a:p>
          <a:p>
            <a:pPr algn="ctr" eaLnBrk="1" hangingPunct="1">
              <a:spcBef>
                <a:spcPct val="0"/>
              </a:spcBef>
              <a:buFontTx/>
              <a:buNone/>
            </a:pPr>
            <a:r>
              <a:rPr lang="en-US" altLang="en-US" sz="2400" b="1">
                <a:solidFill>
                  <a:schemeClr val="bg1"/>
                </a:solidFill>
                <a:latin typeface="Book Antiqua" panose="02040602050305030304" pitchFamily="18" charset="0"/>
              </a:rPr>
              <a:t>ONE TYPE OF CLIMATE RECORD</a:t>
            </a:r>
          </a:p>
        </p:txBody>
      </p:sp>
      <p:pic>
        <p:nvPicPr>
          <p:cNvPr id="36869" name="Picture 6" descr="Human_Migration.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2057400"/>
            <a:ext cx="4762500" cy="4191000"/>
          </a:xfrm>
          <a:prstGeom prst="rect">
            <a:avLst/>
          </a:prstGeom>
          <a:solidFill>
            <a:schemeClr val="bg1"/>
          </a:solidFill>
          <a:ln w="50800">
            <a:solidFill>
              <a:schemeClr val="tx1"/>
            </a:solidFill>
            <a:miter lim="800000"/>
            <a:headEnd/>
            <a:tailEnd/>
          </a:ln>
        </p:spPr>
      </p:pic>
      <p:sp>
        <p:nvSpPr>
          <p:cNvPr id="36870" name="Oval 5"/>
          <p:cNvSpPr>
            <a:spLocks noChangeArrowheads="1"/>
          </p:cNvSpPr>
          <p:nvPr/>
        </p:nvSpPr>
        <p:spPr bwMode="auto">
          <a:xfrm>
            <a:off x="4419600" y="2667000"/>
            <a:ext cx="4038600" cy="3276600"/>
          </a:xfrm>
          <a:prstGeom prst="ellipse">
            <a:avLst/>
          </a:prstGeom>
          <a:solidFill>
            <a:schemeClr val="accent1">
              <a:alpha val="0"/>
            </a:schemeClr>
          </a:solidFill>
          <a:ln w="50800" algn="ctr">
            <a:solidFill>
              <a:schemeClr val="tx1"/>
            </a:solidFill>
            <a:round/>
            <a:headEnd/>
            <a:tailEnd/>
          </a:ln>
          <a:effectLst>
            <a:outerShdw blurRad="50800" dist="38100" dir="2700000" algn="tl" rotWithShape="0">
              <a:prstClr val="black">
                <a:alpha val="40000"/>
              </a:prstClr>
            </a:outerShdw>
          </a:effec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chemeClr val="bg1"/>
              </a:solidFill>
            </a:endParaRPr>
          </a:p>
        </p:txBody>
      </p:sp>
      <p:cxnSp>
        <p:nvCxnSpPr>
          <p:cNvPr id="36871" name="Straight Arrow Connector 7"/>
          <p:cNvCxnSpPr>
            <a:cxnSpLocks noChangeShapeType="1"/>
            <a:stCxn id="36867" idx="5"/>
          </p:cNvCxnSpPr>
          <p:nvPr/>
        </p:nvCxnSpPr>
        <p:spPr bwMode="auto">
          <a:xfrm rot="16200000" flipH="1">
            <a:off x="3314700" y="2781300"/>
            <a:ext cx="917575" cy="1444625"/>
          </a:xfrm>
          <a:prstGeom prst="straightConnector1">
            <a:avLst/>
          </a:prstGeom>
          <a:noFill/>
          <a:ln w="38100" algn="ctr">
            <a:solidFill>
              <a:schemeClr val="tx1"/>
            </a:solidFill>
            <a:round/>
            <a:headEnd/>
            <a:tailEnd type="arrow" w="med" len="me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cxnSp>
      <p:sp>
        <p:nvSpPr>
          <p:cNvPr id="36872" name="Text Box 5"/>
          <p:cNvSpPr txBox="1">
            <a:spLocks noChangeArrowheads="1"/>
          </p:cNvSpPr>
          <p:nvPr/>
        </p:nvSpPr>
        <p:spPr bwMode="auto">
          <a:xfrm>
            <a:off x="762000" y="5334000"/>
            <a:ext cx="4643438" cy="646113"/>
          </a:xfrm>
          <a:prstGeom prst="rect">
            <a:avLst/>
          </a:prstGeom>
          <a:solidFill>
            <a:srgbClr val="FFFF00">
              <a:alpha val="95000"/>
            </a:srgbClr>
          </a:solidFill>
          <a:ln w="63500">
            <a:solidFill>
              <a:schemeClr val="tx1"/>
            </a:solidFill>
            <a:miter lim="800000"/>
            <a:headEnd/>
            <a:tailEnd/>
          </a:ln>
          <a:effectLst>
            <a:outerShdw blurRad="50800" dist="38100" dir="2700000" algn="tl" rotWithShape="0">
              <a:prstClr val="black">
                <a:alpha val="40000"/>
              </a:prstClr>
            </a:outerShdw>
          </a:effec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dirty="0"/>
              <a:t>MIGRATION CONTINUED THROUGHOUT</a:t>
            </a:r>
          </a:p>
          <a:p>
            <a:pPr algn="ctr" eaLnBrk="1" hangingPunct="1">
              <a:spcBef>
                <a:spcPct val="0"/>
              </a:spcBef>
              <a:buFontTx/>
              <a:buNone/>
            </a:pPr>
            <a:r>
              <a:rPr lang="en-US" altLang="en-US" sz="1800" b="1" dirty="0"/>
              <a:t>THE LAST ICE AGE</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Vostok_420ky_4curves_insol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990600"/>
            <a:ext cx="8126413" cy="554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Oval 4"/>
          <p:cNvSpPr>
            <a:spLocks noChangeArrowheads="1"/>
          </p:cNvSpPr>
          <p:nvPr/>
        </p:nvSpPr>
        <p:spPr bwMode="auto">
          <a:xfrm>
            <a:off x="4724400" y="1600200"/>
            <a:ext cx="533400" cy="609600"/>
          </a:xfrm>
          <a:prstGeom prst="ellipse">
            <a:avLst/>
          </a:prstGeom>
          <a:solidFill>
            <a:schemeClr val="accent1">
              <a:alpha val="0"/>
            </a:schemeClr>
          </a:solidFill>
          <a:ln w="63500">
            <a:solidFill>
              <a:schemeClr val="tx1"/>
            </a:solidFill>
            <a:round/>
            <a:headEnd/>
            <a:tailEnd/>
          </a:ln>
          <a:effectLst>
            <a:outerShdw blurRad="50800" dist="38100" dir="2700000" algn="tl" rotWithShape="0">
              <a:prstClr val="black">
                <a:alpha val="40000"/>
              </a:prst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chemeClr val="bg1"/>
              </a:solidFill>
            </a:endParaRPr>
          </a:p>
        </p:txBody>
      </p:sp>
      <p:sp>
        <p:nvSpPr>
          <p:cNvPr id="37892" name="Text Box 5"/>
          <p:cNvSpPr txBox="1">
            <a:spLocks noChangeArrowheads="1"/>
          </p:cNvSpPr>
          <p:nvPr/>
        </p:nvSpPr>
        <p:spPr bwMode="auto">
          <a:xfrm>
            <a:off x="762000" y="3505200"/>
            <a:ext cx="2589213" cy="646113"/>
          </a:xfrm>
          <a:prstGeom prst="rect">
            <a:avLst/>
          </a:prstGeom>
          <a:solidFill>
            <a:srgbClr val="FFFF00">
              <a:alpha val="95000"/>
            </a:srgbClr>
          </a:solidFill>
          <a:ln w="63500">
            <a:solidFill>
              <a:schemeClr val="tx1"/>
            </a:solidFill>
            <a:miter lim="800000"/>
            <a:headEnd/>
            <a:tailEnd/>
          </a:ln>
          <a:effectLst>
            <a:outerShdw blurRad="50800" dist="38100" dir="2700000" algn="tl" rotWithShape="0">
              <a:prstClr val="black">
                <a:alpha val="40000"/>
              </a:prstClr>
            </a:outerShdw>
          </a:effec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dirty="0"/>
              <a:t>INTERGLACIAL</a:t>
            </a:r>
          </a:p>
          <a:p>
            <a:pPr algn="ctr" eaLnBrk="1" hangingPunct="1">
              <a:spcBef>
                <a:spcPct val="0"/>
              </a:spcBef>
              <a:buFontTx/>
              <a:buNone/>
            </a:pPr>
            <a:r>
              <a:rPr lang="en-US" altLang="en-US" sz="1800" b="1" dirty="0"/>
              <a:t>~250,000 YEARS AGO</a:t>
            </a:r>
          </a:p>
        </p:txBody>
      </p:sp>
      <p:sp>
        <p:nvSpPr>
          <p:cNvPr id="37893" name="Line 6"/>
          <p:cNvSpPr>
            <a:spLocks noChangeShapeType="1"/>
          </p:cNvSpPr>
          <p:nvPr/>
        </p:nvSpPr>
        <p:spPr bwMode="auto">
          <a:xfrm flipH="1">
            <a:off x="3124200" y="2209800"/>
            <a:ext cx="1828800" cy="1295400"/>
          </a:xfrm>
          <a:prstGeom prst="line">
            <a:avLst/>
          </a:prstGeom>
          <a:noFill/>
          <a:ln w="38100">
            <a:solidFill>
              <a:schemeClr val="tx1"/>
            </a:solidFill>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a:lstStyle/>
          <a:p>
            <a:endParaRPr lang="en-US"/>
          </a:p>
        </p:txBody>
      </p:sp>
      <p:sp>
        <p:nvSpPr>
          <p:cNvPr id="37894" name="Text Box 3"/>
          <p:cNvSpPr txBox="1">
            <a:spLocks noChangeArrowheads="1"/>
          </p:cNvSpPr>
          <p:nvPr/>
        </p:nvSpPr>
        <p:spPr bwMode="auto">
          <a:xfrm>
            <a:off x="1981200" y="152400"/>
            <a:ext cx="52451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a:solidFill>
                  <a:schemeClr val="bg1"/>
                </a:solidFill>
                <a:latin typeface="Book Antiqua" panose="02040602050305030304" pitchFamily="18" charset="0"/>
              </a:rPr>
              <a:t>ANTARCTIC ICE CORES</a:t>
            </a:r>
          </a:p>
          <a:p>
            <a:pPr algn="ctr" eaLnBrk="1" hangingPunct="1">
              <a:spcBef>
                <a:spcPct val="0"/>
              </a:spcBef>
              <a:buFontTx/>
              <a:buNone/>
            </a:pPr>
            <a:r>
              <a:rPr lang="en-US" altLang="en-US" sz="2400" b="1">
                <a:solidFill>
                  <a:schemeClr val="bg1"/>
                </a:solidFill>
                <a:latin typeface="Book Antiqua" panose="02040602050305030304" pitchFamily="18" charset="0"/>
              </a:rPr>
              <a:t>ONE TYPE OF CLIMATE RECORD</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Vostok_420ky_4curves_insol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990600"/>
            <a:ext cx="8126413" cy="554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Oval 4"/>
          <p:cNvSpPr>
            <a:spLocks noChangeArrowheads="1"/>
          </p:cNvSpPr>
          <p:nvPr/>
        </p:nvSpPr>
        <p:spPr bwMode="auto">
          <a:xfrm>
            <a:off x="4724400" y="1600200"/>
            <a:ext cx="533400" cy="609600"/>
          </a:xfrm>
          <a:prstGeom prst="ellipse">
            <a:avLst/>
          </a:prstGeom>
          <a:solidFill>
            <a:schemeClr val="accent1">
              <a:alpha val="0"/>
            </a:schemeClr>
          </a:solidFill>
          <a:ln w="63500">
            <a:solidFill>
              <a:schemeClr val="tx1"/>
            </a:solidFill>
            <a:round/>
            <a:headEnd/>
            <a:tailEnd/>
          </a:ln>
          <a:effectLst>
            <a:outerShdw blurRad="50800" dist="38100" dir="2700000" algn="tl" rotWithShape="0">
              <a:prstClr val="black">
                <a:alpha val="40000"/>
              </a:prst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chemeClr val="bg1"/>
              </a:solidFill>
            </a:endParaRPr>
          </a:p>
        </p:txBody>
      </p:sp>
      <p:sp>
        <p:nvSpPr>
          <p:cNvPr id="38916" name="Text Box 3"/>
          <p:cNvSpPr txBox="1">
            <a:spLocks noChangeArrowheads="1"/>
          </p:cNvSpPr>
          <p:nvPr/>
        </p:nvSpPr>
        <p:spPr bwMode="auto">
          <a:xfrm>
            <a:off x="1981200" y="152400"/>
            <a:ext cx="52451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a:solidFill>
                  <a:schemeClr val="bg1"/>
                </a:solidFill>
                <a:latin typeface="Book Antiqua" panose="02040602050305030304" pitchFamily="18" charset="0"/>
              </a:rPr>
              <a:t>ANTARCTIC ICE CORES</a:t>
            </a:r>
          </a:p>
          <a:p>
            <a:pPr algn="ctr" eaLnBrk="1" hangingPunct="1">
              <a:spcBef>
                <a:spcPct val="0"/>
              </a:spcBef>
              <a:buFontTx/>
              <a:buNone/>
            </a:pPr>
            <a:r>
              <a:rPr lang="en-US" altLang="en-US" sz="2400" b="1">
                <a:solidFill>
                  <a:schemeClr val="bg1"/>
                </a:solidFill>
                <a:latin typeface="Book Antiqua" panose="02040602050305030304" pitchFamily="18" charset="0"/>
              </a:rPr>
              <a:t>ONE TYPE OF CLIMATE RECORD</a:t>
            </a:r>
          </a:p>
        </p:txBody>
      </p:sp>
      <p:sp>
        <p:nvSpPr>
          <p:cNvPr id="38917" name="Rectangle 6"/>
          <p:cNvSpPr>
            <a:spLocks noChangeArrowheads="1"/>
          </p:cNvSpPr>
          <p:nvPr/>
        </p:nvSpPr>
        <p:spPr bwMode="auto">
          <a:xfrm>
            <a:off x="4343400" y="2895600"/>
            <a:ext cx="4114800" cy="3505200"/>
          </a:xfrm>
          <a:prstGeom prst="rect">
            <a:avLst/>
          </a:prstGeom>
          <a:solidFill>
            <a:schemeClr val="bg1"/>
          </a:solidFill>
          <a:ln w="57150" algn="ctr">
            <a:solidFill>
              <a:schemeClr val="tx1"/>
            </a:solidFill>
            <a:round/>
            <a:headEnd/>
            <a:tailEnd/>
          </a:ln>
          <a:effectLst>
            <a:outerShdw blurRad="50800" dist="38100" dir="2700000" algn="tl" rotWithShape="0">
              <a:prstClr val="black">
                <a:alpha val="40000"/>
              </a:prstClr>
            </a:outerShdw>
          </a:effec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200" b="1"/>
          </a:p>
        </p:txBody>
      </p:sp>
      <p:cxnSp>
        <p:nvCxnSpPr>
          <p:cNvPr id="38918" name="Straight Connector 7"/>
          <p:cNvCxnSpPr>
            <a:cxnSpLocks noChangeShapeType="1"/>
          </p:cNvCxnSpPr>
          <p:nvPr/>
        </p:nvCxnSpPr>
        <p:spPr bwMode="auto">
          <a:xfrm rot="16200000" flipH="1">
            <a:off x="5638800" y="4114800"/>
            <a:ext cx="2209800" cy="2057400"/>
          </a:xfrm>
          <a:prstGeom prst="line">
            <a:avLst/>
          </a:prstGeom>
          <a:noFill/>
          <a:ln w="50800" algn="ctr">
            <a:solidFill>
              <a:srgbClr val="FF0000"/>
            </a:solidFill>
            <a:round/>
            <a:headEnd/>
            <a:tailEnd/>
          </a:ln>
          <a:extLst>
            <a:ext uri="{909E8E84-426E-40DD-AFC4-6F175D3DCCD1}">
              <a14:hiddenFill xmlns:a14="http://schemas.microsoft.com/office/drawing/2010/main">
                <a:noFill/>
              </a14:hiddenFill>
            </a:ext>
          </a:extLst>
        </p:spPr>
      </p:cxnSp>
      <p:sp>
        <p:nvSpPr>
          <p:cNvPr id="38920" name="Freeform 9"/>
          <p:cNvSpPr>
            <a:spLocks noChangeArrowheads="1"/>
          </p:cNvSpPr>
          <p:nvPr/>
        </p:nvSpPr>
        <p:spPr bwMode="auto">
          <a:xfrm>
            <a:off x="4997450" y="3540125"/>
            <a:ext cx="1414463" cy="1233488"/>
          </a:xfrm>
          <a:custGeom>
            <a:avLst/>
            <a:gdLst>
              <a:gd name="T0" fmla="*/ 0 w 1414131"/>
              <a:gd name="T1" fmla="*/ 0 h 1233377"/>
              <a:gd name="T2" fmla="*/ 97318 w 1414131"/>
              <a:gd name="T3" fmla="*/ 599257 h 1233377"/>
              <a:gd name="T4" fmla="*/ 291903 w 1414131"/>
              <a:gd name="T5" fmla="*/ 877459 h 1233377"/>
              <a:gd name="T6" fmla="*/ 659488 w 1414131"/>
              <a:gd name="T7" fmla="*/ 1155686 h 1233377"/>
              <a:gd name="T8" fmla="*/ 1437897 w 1414131"/>
              <a:gd name="T9" fmla="*/ 1241278 h 1233377"/>
              <a:gd name="T10" fmla="*/ 0 60000 65536"/>
              <a:gd name="T11" fmla="*/ 0 60000 65536"/>
              <a:gd name="T12" fmla="*/ 0 60000 65536"/>
              <a:gd name="T13" fmla="*/ 0 60000 65536"/>
              <a:gd name="T14" fmla="*/ 0 60000 65536"/>
              <a:gd name="T15" fmla="*/ 0 w 1414131"/>
              <a:gd name="T16" fmla="*/ 0 h 1233377"/>
              <a:gd name="T17" fmla="*/ 1414131 w 1414131"/>
              <a:gd name="T18" fmla="*/ 1233377 h 1233377"/>
            </a:gdLst>
            <a:ahLst/>
            <a:cxnLst>
              <a:cxn ang="T10">
                <a:pos x="T0" y="T1"/>
              </a:cxn>
              <a:cxn ang="T11">
                <a:pos x="T2" y="T3"/>
              </a:cxn>
              <a:cxn ang="T12">
                <a:pos x="T4" y="T5"/>
              </a:cxn>
              <a:cxn ang="T13">
                <a:pos x="T6" y="T7"/>
              </a:cxn>
              <a:cxn ang="T14">
                <a:pos x="T8" y="T9"/>
              </a:cxn>
            </a:cxnLst>
            <a:rect l="T15" t="T16" r="T17" b="T18"/>
            <a:pathLst>
              <a:path w="1414131" h="1233377">
                <a:moveTo>
                  <a:pt x="0" y="0"/>
                </a:moveTo>
                <a:cubicBezTo>
                  <a:pt x="23923" y="225056"/>
                  <a:pt x="47847" y="450112"/>
                  <a:pt x="95693" y="595423"/>
                </a:cubicBezTo>
                <a:cubicBezTo>
                  <a:pt x="143539" y="740734"/>
                  <a:pt x="194930" y="779721"/>
                  <a:pt x="287079" y="871870"/>
                </a:cubicBezTo>
                <a:cubicBezTo>
                  <a:pt x="379228" y="964019"/>
                  <a:pt x="460744" y="1088065"/>
                  <a:pt x="648586" y="1148316"/>
                </a:cubicBezTo>
                <a:cubicBezTo>
                  <a:pt x="836428" y="1208567"/>
                  <a:pt x="1125279" y="1220972"/>
                  <a:pt x="1414131" y="1233377"/>
                </a:cubicBezTo>
              </a:path>
            </a:pathLst>
          </a:custGeom>
          <a:noFill/>
          <a:ln w="50800" algn="ctr">
            <a:solidFill>
              <a:srgbClr val="FF0000"/>
            </a:solidFill>
            <a:round/>
            <a:headEnd type="triangle" w="med" len="med"/>
            <a:tailEnd/>
          </a:ln>
          <a:extLst>
            <a:ext uri="{909E8E84-426E-40DD-AFC4-6F175D3DCCD1}">
              <a14:hiddenFill xmlns:a14="http://schemas.microsoft.com/office/drawing/2010/main">
                <a:solidFill>
                  <a:srgbClr val="FFFFFF"/>
                </a:solidFill>
              </a14:hiddenFill>
            </a:ext>
          </a:extLst>
        </p:spPr>
        <p:txBody>
          <a:bodyPr/>
          <a:lstStyle/>
          <a:p>
            <a:endParaRPr lang="en-US"/>
          </a:p>
        </p:txBody>
      </p:sp>
      <p:cxnSp>
        <p:nvCxnSpPr>
          <p:cNvPr id="38921" name="Straight Connector 10"/>
          <p:cNvCxnSpPr>
            <a:cxnSpLocks noChangeShapeType="1"/>
          </p:cNvCxnSpPr>
          <p:nvPr/>
        </p:nvCxnSpPr>
        <p:spPr bwMode="auto">
          <a:xfrm rot="10800000" flipV="1">
            <a:off x="6781800" y="4038600"/>
            <a:ext cx="381000" cy="0"/>
          </a:xfrm>
          <a:prstGeom prst="line">
            <a:avLst/>
          </a:prstGeom>
          <a:noFill/>
          <a:ln w="50800" algn="ctr">
            <a:solidFill>
              <a:srgbClr val="FF0000"/>
            </a:solidFill>
            <a:round/>
            <a:headEnd/>
            <a:tailEnd/>
          </a:ln>
          <a:extLst>
            <a:ext uri="{909E8E84-426E-40DD-AFC4-6F175D3DCCD1}">
              <a14:hiddenFill xmlns:a14="http://schemas.microsoft.com/office/drawing/2010/main">
                <a:noFill/>
              </a14:hiddenFill>
            </a:ext>
          </a:extLst>
        </p:spPr>
      </p:cxnSp>
      <p:cxnSp>
        <p:nvCxnSpPr>
          <p:cNvPr id="38922" name="Straight Connector 11"/>
          <p:cNvCxnSpPr>
            <a:cxnSpLocks noChangeShapeType="1"/>
          </p:cNvCxnSpPr>
          <p:nvPr/>
        </p:nvCxnSpPr>
        <p:spPr bwMode="auto">
          <a:xfrm rot="10800000" flipV="1">
            <a:off x="5562600" y="4038600"/>
            <a:ext cx="381000" cy="0"/>
          </a:xfrm>
          <a:prstGeom prst="line">
            <a:avLst/>
          </a:prstGeom>
          <a:noFill/>
          <a:ln w="50800" algn="ctr">
            <a:solidFill>
              <a:srgbClr val="FF0000"/>
            </a:solidFill>
            <a:round/>
            <a:headEnd/>
            <a:tailEnd/>
          </a:ln>
          <a:extLst>
            <a:ext uri="{909E8E84-426E-40DD-AFC4-6F175D3DCCD1}">
              <a14:hiddenFill xmlns:a14="http://schemas.microsoft.com/office/drawing/2010/main">
                <a:noFill/>
              </a14:hiddenFill>
            </a:ext>
          </a:extLst>
        </p:spPr>
      </p:cxnSp>
      <p:sp>
        <p:nvSpPr>
          <p:cNvPr id="38923" name="TextBox 12"/>
          <p:cNvSpPr txBox="1">
            <a:spLocks noChangeArrowheads="1"/>
          </p:cNvSpPr>
          <p:nvPr/>
        </p:nvSpPr>
        <p:spPr bwMode="auto">
          <a:xfrm>
            <a:off x="6400800" y="3762375"/>
            <a:ext cx="13525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b="1"/>
              <a:t>NEANDERTHAL</a:t>
            </a:r>
          </a:p>
        </p:txBody>
      </p:sp>
      <p:sp>
        <p:nvSpPr>
          <p:cNvPr id="38925" name="TextBox 14"/>
          <p:cNvSpPr txBox="1">
            <a:spLocks noChangeArrowheads="1"/>
          </p:cNvSpPr>
          <p:nvPr/>
        </p:nvSpPr>
        <p:spPr bwMode="auto">
          <a:xfrm>
            <a:off x="4419600" y="3276600"/>
            <a:ext cx="15843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b="1"/>
              <a:t>MODERN HUMANS</a:t>
            </a:r>
          </a:p>
        </p:txBody>
      </p:sp>
      <p:sp>
        <p:nvSpPr>
          <p:cNvPr id="38926" name="Oval 4"/>
          <p:cNvSpPr>
            <a:spLocks noChangeArrowheads="1"/>
          </p:cNvSpPr>
          <p:nvPr/>
        </p:nvSpPr>
        <p:spPr bwMode="auto">
          <a:xfrm>
            <a:off x="6172200" y="4572000"/>
            <a:ext cx="457200" cy="381000"/>
          </a:xfrm>
          <a:prstGeom prst="ellipse">
            <a:avLst/>
          </a:prstGeom>
          <a:solidFill>
            <a:schemeClr val="accent1">
              <a:alpha val="0"/>
            </a:schemeClr>
          </a:solidFill>
          <a:ln w="635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chemeClr val="bg1"/>
              </a:solidFill>
            </a:endParaRPr>
          </a:p>
        </p:txBody>
      </p:sp>
      <p:cxnSp>
        <p:nvCxnSpPr>
          <p:cNvPr id="38927" name="Straight Connector 18"/>
          <p:cNvCxnSpPr>
            <a:cxnSpLocks noChangeShapeType="1"/>
          </p:cNvCxnSpPr>
          <p:nvPr/>
        </p:nvCxnSpPr>
        <p:spPr bwMode="auto">
          <a:xfrm>
            <a:off x="4648200" y="4799013"/>
            <a:ext cx="3124200" cy="1587"/>
          </a:xfrm>
          <a:prstGeom prst="line">
            <a:avLst/>
          </a:prstGeom>
          <a:noFill/>
          <a:ln w="38100" algn="ctr">
            <a:solidFill>
              <a:schemeClr val="tx1"/>
            </a:solidFill>
            <a:prstDash val="dash"/>
            <a:round/>
            <a:headEnd/>
            <a:tailEnd/>
          </a:ln>
          <a:extLst>
            <a:ext uri="{909E8E84-426E-40DD-AFC4-6F175D3DCCD1}">
              <a14:hiddenFill xmlns:a14="http://schemas.microsoft.com/office/drawing/2010/main">
                <a:noFill/>
              </a14:hiddenFill>
            </a:ext>
          </a:extLst>
        </p:spPr>
      </p:cxnSp>
      <p:sp>
        <p:nvSpPr>
          <p:cNvPr id="38928" name="TextBox 19"/>
          <p:cNvSpPr txBox="1">
            <a:spLocks noChangeArrowheads="1"/>
          </p:cNvSpPr>
          <p:nvPr/>
        </p:nvSpPr>
        <p:spPr bwMode="auto">
          <a:xfrm>
            <a:off x="7791450" y="3886200"/>
            <a:ext cx="584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b="1"/>
              <a:t>40 kY</a:t>
            </a:r>
          </a:p>
        </p:txBody>
      </p:sp>
      <p:sp>
        <p:nvSpPr>
          <p:cNvPr id="38929" name="TextBox 20"/>
          <p:cNvSpPr txBox="1">
            <a:spLocks noChangeArrowheads="1"/>
          </p:cNvSpPr>
          <p:nvPr/>
        </p:nvSpPr>
        <p:spPr bwMode="auto">
          <a:xfrm>
            <a:off x="7772400" y="4648200"/>
            <a:ext cx="669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b="1"/>
              <a:t>250 kY</a:t>
            </a:r>
          </a:p>
        </p:txBody>
      </p:sp>
      <p:cxnSp>
        <p:nvCxnSpPr>
          <p:cNvPr id="38930" name="Straight Connector 21"/>
          <p:cNvCxnSpPr>
            <a:cxnSpLocks noChangeShapeType="1"/>
          </p:cNvCxnSpPr>
          <p:nvPr/>
        </p:nvCxnSpPr>
        <p:spPr bwMode="auto">
          <a:xfrm>
            <a:off x="4648200" y="3505200"/>
            <a:ext cx="3124200" cy="1588"/>
          </a:xfrm>
          <a:prstGeom prst="line">
            <a:avLst/>
          </a:prstGeom>
          <a:noFill/>
          <a:ln w="19050" algn="ctr">
            <a:solidFill>
              <a:schemeClr val="tx1"/>
            </a:solidFill>
            <a:prstDash val="dash"/>
            <a:round/>
            <a:headEnd/>
            <a:tailEnd/>
          </a:ln>
          <a:extLst>
            <a:ext uri="{909E8E84-426E-40DD-AFC4-6F175D3DCCD1}">
              <a14:hiddenFill xmlns:a14="http://schemas.microsoft.com/office/drawing/2010/main">
                <a:noFill/>
              </a14:hiddenFill>
            </a:ext>
          </a:extLst>
        </p:spPr>
      </p:cxnSp>
      <p:sp>
        <p:nvSpPr>
          <p:cNvPr id="38931" name="TextBox 22"/>
          <p:cNvSpPr txBox="1">
            <a:spLocks noChangeArrowheads="1"/>
          </p:cNvSpPr>
          <p:nvPr/>
        </p:nvSpPr>
        <p:spPr bwMode="auto">
          <a:xfrm>
            <a:off x="7772400" y="3352800"/>
            <a:ext cx="5619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b="1"/>
              <a:t>NOW</a:t>
            </a:r>
          </a:p>
        </p:txBody>
      </p:sp>
      <p:sp>
        <p:nvSpPr>
          <p:cNvPr id="38932" name="Text Box 5"/>
          <p:cNvSpPr txBox="1">
            <a:spLocks noChangeArrowheads="1"/>
          </p:cNvSpPr>
          <p:nvPr/>
        </p:nvSpPr>
        <p:spPr bwMode="auto">
          <a:xfrm>
            <a:off x="703263" y="4572000"/>
            <a:ext cx="4402137" cy="369888"/>
          </a:xfrm>
          <a:prstGeom prst="rect">
            <a:avLst/>
          </a:prstGeom>
          <a:solidFill>
            <a:srgbClr val="FFFF00">
              <a:alpha val="95000"/>
            </a:srgbClr>
          </a:solidFill>
          <a:ln w="63500">
            <a:solidFill>
              <a:schemeClr val="tx1"/>
            </a:solidFill>
            <a:miter lim="800000"/>
            <a:headEnd/>
            <a:tailEnd/>
          </a:ln>
          <a:effectLst>
            <a:outerShdw blurRad="50800" dist="38100" dir="2700000" algn="tl" rotWithShape="0">
              <a:prstClr val="black">
                <a:alpha val="40000"/>
              </a:prstClr>
            </a:outerShdw>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dirty="0"/>
              <a:t>HUMAN SPECIATION EVENT?</a:t>
            </a:r>
          </a:p>
        </p:txBody>
      </p:sp>
      <p:cxnSp>
        <p:nvCxnSpPr>
          <p:cNvPr id="21" name="Straight Connector 8">
            <a:extLst>
              <a:ext uri="{FF2B5EF4-FFF2-40B4-BE49-F238E27FC236}">
                <a16:creationId xmlns:a16="http://schemas.microsoft.com/office/drawing/2014/main" id="{66C8F56C-0646-FE4D-8CDE-D4AB30F89652}"/>
              </a:ext>
            </a:extLst>
          </p:cNvPr>
          <p:cNvCxnSpPr>
            <a:cxnSpLocks noChangeShapeType="1"/>
          </p:cNvCxnSpPr>
          <p:nvPr/>
        </p:nvCxnSpPr>
        <p:spPr bwMode="auto">
          <a:xfrm>
            <a:off x="7012303" y="4046537"/>
            <a:ext cx="760097" cy="2201344"/>
          </a:xfrm>
          <a:prstGeom prst="line">
            <a:avLst/>
          </a:prstGeom>
          <a:noFill/>
          <a:ln w="50800" algn="ctr">
            <a:solidFill>
              <a:srgbClr val="FF0000"/>
            </a:solidFill>
            <a:round/>
            <a:headEnd/>
            <a:tailEnd/>
          </a:ln>
          <a:extLst>
            <a:ext uri="{909E8E84-426E-40DD-AFC4-6F175D3DCCD1}">
              <a14:hiddenFill xmlns:a14="http://schemas.microsoft.com/office/drawing/2010/main">
                <a:noFill/>
              </a14:hiddenFill>
            </a:ext>
          </a:extLst>
        </p:spPr>
      </p:cxnSp>
      <p:sp>
        <p:nvSpPr>
          <p:cNvPr id="22" name="TextBox 13">
            <a:extLst>
              <a:ext uri="{FF2B5EF4-FFF2-40B4-BE49-F238E27FC236}">
                <a16:creationId xmlns:a16="http://schemas.microsoft.com/office/drawing/2014/main" id="{619FCFF0-6210-BC4A-899D-BB8DA3AB0E38}"/>
              </a:ext>
            </a:extLst>
          </p:cNvPr>
          <p:cNvSpPr txBox="1">
            <a:spLocks noChangeArrowheads="1"/>
          </p:cNvSpPr>
          <p:nvPr/>
        </p:nvSpPr>
        <p:spPr bwMode="auto">
          <a:xfrm rot="2824260">
            <a:off x="6272081" y="5487987"/>
            <a:ext cx="14414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b="1" dirty="0"/>
              <a:t>HOMO ERECTUS</a:t>
            </a:r>
          </a:p>
        </p:txBody>
      </p:sp>
      <p:sp>
        <p:nvSpPr>
          <p:cNvPr id="23" name="TextBox 22">
            <a:extLst>
              <a:ext uri="{FF2B5EF4-FFF2-40B4-BE49-F238E27FC236}">
                <a16:creationId xmlns:a16="http://schemas.microsoft.com/office/drawing/2014/main" id="{BF60F11C-20E2-D342-87BE-11532B9A4A5B}"/>
              </a:ext>
            </a:extLst>
          </p:cNvPr>
          <p:cNvSpPr txBox="1">
            <a:spLocks noChangeArrowheads="1"/>
          </p:cNvSpPr>
          <p:nvPr/>
        </p:nvSpPr>
        <p:spPr bwMode="auto">
          <a:xfrm>
            <a:off x="7772400" y="6048375"/>
            <a:ext cx="67037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b="1" dirty="0"/>
              <a:t>430 </a:t>
            </a:r>
            <a:r>
              <a:rPr lang="en-US" altLang="en-US" sz="1200" b="1" dirty="0" err="1"/>
              <a:t>kY</a:t>
            </a:r>
            <a:endParaRPr lang="en-US" altLang="en-US" sz="1200" b="1"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3" descr="panel-of-hands_wid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86175" y="47625"/>
            <a:ext cx="13363575" cy="74961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Picture 1"/>
          <p:cNvPicPr>
            <a:picLocks noChangeAspect="1"/>
          </p:cNvPicPr>
          <p:nvPr/>
        </p:nvPicPr>
        <p:blipFill>
          <a:blip r:embed="rId4">
            <a:extLst>
              <a:ext uri="{28A0092B-C50C-407E-A947-70E740481C1C}">
                <a14:useLocalDpi xmlns:a14="http://schemas.microsoft.com/office/drawing/2010/main" val="0"/>
              </a:ext>
            </a:extLst>
          </a:blip>
          <a:srcRect r="2835"/>
          <a:stretch>
            <a:fillRect/>
          </a:stretch>
        </p:blipFill>
        <p:spPr bwMode="auto">
          <a:xfrm>
            <a:off x="6395851" y="2691658"/>
            <a:ext cx="2335212" cy="2395538"/>
          </a:xfrm>
          <a:prstGeom prst="rect">
            <a:avLst/>
          </a:prstGeom>
          <a:noFill/>
          <a:ln w="9525">
            <a:solidFill>
              <a:srgbClr val="000000"/>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9941" name="TextBox 14"/>
          <p:cNvSpPr txBox="1">
            <a:spLocks noChangeArrowheads="1"/>
          </p:cNvSpPr>
          <p:nvPr/>
        </p:nvSpPr>
        <p:spPr bwMode="auto">
          <a:xfrm>
            <a:off x="973138" y="4648200"/>
            <a:ext cx="1584325" cy="276225"/>
          </a:xfrm>
          <a:prstGeom prst="rect">
            <a:avLst/>
          </a:prstGeom>
          <a:solidFill>
            <a:schemeClr val="tx1">
              <a:alpha val="50195"/>
            </a:schemeClr>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b="1" dirty="0">
                <a:solidFill>
                  <a:schemeClr val="bg1"/>
                </a:solidFill>
              </a:rPr>
              <a:t>MODERN HUMANS</a:t>
            </a:r>
          </a:p>
        </p:txBody>
      </p:sp>
      <p:sp>
        <p:nvSpPr>
          <p:cNvPr id="39942" name="TextBox 12"/>
          <p:cNvSpPr txBox="1">
            <a:spLocks noChangeArrowheads="1"/>
          </p:cNvSpPr>
          <p:nvPr/>
        </p:nvSpPr>
        <p:spPr bwMode="auto">
          <a:xfrm>
            <a:off x="6934200" y="2314575"/>
            <a:ext cx="1352550" cy="276225"/>
          </a:xfrm>
          <a:prstGeom prst="rect">
            <a:avLst/>
          </a:prstGeom>
          <a:solidFill>
            <a:schemeClr val="tx1">
              <a:alpha val="50195"/>
            </a:schemeClr>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b="1" dirty="0">
                <a:solidFill>
                  <a:schemeClr val="bg1"/>
                </a:solidFill>
              </a:rPr>
              <a:t>NEANDERTHAL</a:t>
            </a:r>
          </a:p>
        </p:txBody>
      </p:sp>
      <p:sp>
        <p:nvSpPr>
          <p:cNvPr id="39943" name="TextBox 13"/>
          <p:cNvSpPr txBox="1">
            <a:spLocks noChangeArrowheads="1"/>
          </p:cNvSpPr>
          <p:nvPr/>
        </p:nvSpPr>
        <p:spPr bwMode="auto">
          <a:xfrm>
            <a:off x="4036219" y="4292887"/>
            <a:ext cx="1441450" cy="276225"/>
          </a:xfrm>
          <a:prstGeom prst="rect">
            <a:avLst/>
          </a:prstGeom>
          <a:solidFill>
            <a:schemeClr val="tx1">
              <a:alpha val="50195"/>
            </a:schemeClr>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b="1" dirty="0">
                <a:solidFill>
                  <a:schemeClr val="bg1"/>
                </a:solidFill>
              </a:rPr>
              <a:t>HOMO ERECTUS</a:t>
            </a:r>
          </a:p>
        </p:txBody>
      </p:sp>
      <p:pic>
        <p:nvPicPr>
          <p:cNvPr id="39944" name="Picture 7"/>
          <p:cNvPicPr>
            <a:picLocks noChangeAspect="1"/>
          </p:cNvPicPr>
          <p:nvPr/>
        </p:nvPicPr>
        <p:blipFill>
          <a:blip r:embed="rId5">
            <a:extLst>
              <a:ext uri="{28A0092B-C50C-407E-A947-70E740481C1C}">
                <a14:useLocalDpi xmlns:a14="http://schemas.microsoft.com/office/drawing/2010/main" val="0"/>
              </a:ext>
            </a:extLst>
          </a:blip>
          <a:srcRect r="31641"/>
          <a:stretch>
            <a:fillRect/>
          </a:stretch>
        </p:blipFill>
        <p:spPr bwMode="auto">
          <a:xfrm>
            <a:off x="304800" y="457200"/>
            <a:ext cx="1333500" cy="1203325"/>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9945" name="Picture 8"/>
          <p:cNvPicPr>
            <a:picLocks noChangeAspect="1"/>
          </p:cNvPicPr>
          <p:nvPr/>
        </p:nvPicPr>
        <p:blipFill>
          <a:blip r:embed="rId6">
            <a:extLst>
              <a:ext uri="{28A0092B-C50C-407E-A947-70E740481C1C}">
                <a14:useLocalDpi xmlns:a14="http://schemas.microsoft.com/office/drawing/2010/main" val="0"/>
              </a:ext>
            </a:extLst>
          </a:blip>
          <a:srcRect l="35751" b="14722"/>
          <a:stretch>
            <a:fillRect/>
          </a:stretch>
        </p:blipFill>
        <p:spPr bwMode="auto">
          <a:xfrm>
            <a:off x="1828800" y="701675"/>
            <a:ext cx="1360488" cy="1203325"/>
          </a:xfrm>
          <a:prstGeom prst="rect">
            <a:avLst/>
          </a:prstGeom>
          <a:noFill/>
          <a:ln w="9525">
            <a:solidFill>
              <a:srgbClr val="000000"/>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39946" name="Straight Arrow Connector 10"/>
          <p:cNvCxnSpPr>
            <a:cxnSpLocks noChangeShapeType="1"/>
          </p:cNvCxnSpPr>
          <p:nvPr/>
        </p:nvCxnSpPr>
        <p:spPr bwMode="auto">
          <a:xfrm flipH="1" flipV="1">
            <a:off x="1066800" y="1660525"/>
            <a:ext cx="228600" cy="482600"/>
          </a:xfrm>
          <a:prstGeom prst="straightConnector1">
            <a:avLst/>
          </a:prstGeom>
          <a:noFill/>
          <a:ln w="63500" algn="ctr">
            <a:solidFill>
              <a:schemeClr val="tx1"/>
            </a:solidFill>
            <a:round/>
            <a:headEnd/>
            <a:tailEnd type="arrow" w="med" len="me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cxnSp>
      <p:cxnSp>
        <p:nvCxnSpPr>
          <p:cNvPr id="39947" name="Straight Arrow Connector 34"/>
          <p:cNvCxnSpPr>
            <a:cxnSpLocks noChangeShapeType="1"/>
          </p:cNvCxnSpPr>
          <p:nvPr/>
        </p:nvCxnSpPr>
        <p:spPr bwMode="auto">
          <a:xfrm flipV="1">
            <a:off x="2133600" y="1905000"/>
            <a:ext cx="190500" cy="238125"/>
          </a:xfrm>
          <a:prstGeom prst="straightConnector1">
            <a:avLst/>
          </a:prstGeom>
          <a:noFill/>
          <a:ln w="63500" algn="ctr">
            <a:solidFill>
              <a:schemeClr val="tx1"/>
            </a:solidFill>
            <a:round/>
            <a:headEnd/>
            <a:tailEnd type="arrow" w="med" len="me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cxnSp>
      <p:pic>
        <p:nvPicPr>
          <p:cNvPr id="39948" name="Picture 6"/>
          <p:cNvPicPr>
            <a:picLocks noChangeAspect="1"/>
          </p:cNvPicPr>
          <p:nvPr/>
        </p:nvPicPr>
        <p:blipFill>
          <a:blip r:embed="rId7">
            <a:extLst>
              <a:ext uri="{28A0092B-C50C-407E-A947-70E740481C1C}">
                <a14:useLocalDpi xmlns:a14="http://schemas.microsoft.com/office/drawing/2010/main" val="0"/>
              </a:ext>
            </a:extLst>
          </a:blip>
          <a:srcRect l="8060" b="35246"/>
          <a:stretch>
            <a:fillRect/>
          </a:stretch>
        </p:blipFill>
        <p:spPr bwMode="auto">
          <a:xfrm>
            <a:off x="609600" y="2143125"/>
            <a:ext cx="2284413" cy="2408238"/>
          </a:xfrm>
          <a:prstGeom prst="rect">
            <a:avLst/>
          </a:prstGeom>
          <a:noFill/>
          <a:ln w="9525">
            <a:solidFill>
              <a:srgbClr val="000000"/>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39949" name="Straight Arrow Connector 39"/>
          <p:cNvCxnSpPr>
            <a:cxnSpLocks noChangeShapeType="1"/>
          </p:cNvCxnSpPr>
          <p:nvPr/>
        </p:nvCxnSpPr>
        <p:spPr bwMode="auto">
          <a:xfrm flipH="1" flipV="1">
            <a:off x="2395107" y="4983957"/>
            <a:ext cx="1110093" cy="731044"/>
          </a:xfrm>
          <a:prstGeom prst="straightConnector1">
            <a:avLst/>
          </a:prstGeom>
          <a:noFill/>
          <a:ln w="63500" algn="ctr">
            <a:solidFill>
              <a:schemeClr val="tx1"/>
            </a:solidFill>
            <a:round/>
            <a:headEnd/>
            <a:tailEnd type="arrow" w="med" len="me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cxnSp>
      <p:cxnSp>
        <p:nvCxnSpPr>
          <p:cNvPr id="39950" name="Straight Arrow Connector 41"/>
          <p:cNvCxnSpPr>
            <a:cxnSpLocks noChangeShapeType="1"/>
            <a:endCxn id="39939" idx="2"/>
          </p:cNvCxnSpPr>
          <p:nvPr/>
        </p:nvCxnSpPr>
        <p:spPr bwMode="auto">
          <a:xfrm flipV="1">
            <a:off x="7064188" y="5087196"/>
            <a:ext cx="499269" cy="1965325"/>
          </a:xfrm>
          <a:prstGeom prst="straightConnector1">
            <a:avLst/>
          </a:prstGeom>
          <a:noFill/>
          <a:ln w="63500" algn="ctr">
            <a:solidFill>
              <a:schemeClr val="tx1"/>
            </a:solidFill>
            <a:round/>
            <a:headEnd/>
            <a:tailEnd type="arrow" w="med" len="me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cxnSp>
      <p:sp>
        <p:nvSpPr>
          <p:cNvPr id="39951" name="TextBox 20"/>
          <p:cNvSpPr txBox="1">
            <a:spLocks noChangeArrowheads="1"/>
          </p:cNvSpPr>
          <p:nvPr/>
        </p:nvSpPr>
        <p:spPr bwMode="auto">
          <a:xfrm>
            <a:off x="378239" y="5486257"/>
            <a:ext cx="996950" cy="400050"/>
          </a:xfrm>
          <a:prstGeom prst="rect">
            <a:avLst/>
          </a:prstGeom>
          <a:solidFill>
            <a:schemeClr val="bg1"/>
          </a:solidFill>
          <a:ln w="19050">
            <a:solidFill>
              <a:schemeClr val="tx1"/>
            </a:solidFill>
          </a:ln>
          <a:effectLst>
            <a:outerShdw blurRad="50800" dist="38100" dir="2700000" algn="tl" rotWithShape="0">
              <a:prstClr val="black">
                <a:alpha val="40000"/>
              </a:prstClr>
            </a:outerShdw>
          </a:effec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dirty="0"/>
              <a:t>250 </a:t>
            </a:r>
            <a:r>
              <a:rPr lang="en-US" altLang="en-US" sz="2000" b="1" dirty="0" err="1"/>
              <a:t>kY</a:t>
            </a:r>
            <a:endParaRPr lang="en-US" altLang="en-US" sz="2000" b="1" dirty="0"/>
          </a:p>
        </p:txBody>
      </p:sp>
      <p:cxnSp>
        <p:nvCxnSpPr>
          <p:cNvPr id="22" name="Straight Connector 21">
            <a:extLst>
              <a:ext uri="{FF2B5EF4-FFF2-40B4-BE49-F238E27FC236}">
                <a16:creationId xmlns:a16="http://schemas.microsoft.com/office/drawing/2014/main" id="{EFF8837B-4B78-F746-A475-5B84135BC780}"/>
              </a:ext>
            </a:extLst>
          </p:cNvPr>
          <p:cNvCxnSpPr>
            <a:cxnSpLocks noChangeShapeType="1"/>
          </p:cNvCxnSpPr>
          <p:nvPr/>
        </p:nvCxnSpPr>
        <p:spPr bwMode="auto">
          <a:xfrm>
            <a:off x="1447800" y="5715000"/>
            <a:ext cx="7283263" cy="1"/>
          </a:xfrm>
          <a:prstGeom prst="line">
            <a:avLst/>
          </a:prstGeom>
          <a:noFill/>
          <a:ln w="38100" algn="ctr">
            <a:solidFill>
              <a:schemeClr val="bg1"/>
            </a:solidFill>
            <a:prstDash val="dash"/>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cxnSp>
      <p:pic>
        <p:nvPicPr>
          <p:cNvPr id="39940" name="Picture 2"/>
          <p:cNvPicPr>
            <a:picLocks noChangeAspect="1"/>
          </p:cNvPicPr>
          <p:nvPr/>
        </p:nvPicPr>
        <p:blipFill>
          <a:blip r:embed="rId8">
            <a:extLst>
              <a:ext uri="{28A0092B-C50C-407E-A947-70E740481C1C}">
                <a14:useLocalDpi xmlns:a14="http://schemas.microsoft.com/office/drawing/2010/main" val="0"/>
              </a:ext>
            </a:extLst>
          </a:blip>
          <a:srcRect l="6850" r="9402"/>
          <a:stretch>
            <a:fillRect/>
          </a:stretch>
        </p:blipFill>
        <p:spPr bwMode="auto">
          <a:xfrm>
            <a:off x="3496438" y="4648200"/>
            <a:ext cx="2562225" cy="2395538"/>
          </a:xfrm>
          <a:prstGeom prst="rect">
            <a:avLst/>
          </a:prstGeom>
          <a:noFill/>
          <a:ln w="9525">
            <a:solidFill>
              <a:srgbClr val="000000"/>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Vostok_420ky_4curves_insol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990600"/>
            <a:ext cx="8126413" cy="554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Text Box 3"/>
          <p:cNvSpPr txBox="1">
            <a:spLocks noChangeArrowheads="1"/>
          </p:cNvSpPr>
          <p:nvPr/>
        </p:nvSpPr>
        <p:spPr bwMode="auto">
          <a:xfrm>
            <a:off x="1981200" y="152400"/>
            <a:ext cx="52451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a:solidFill>
                  <a:schemeClr val="bg1"/>
                </a:solidFill>
                <a:latin typeface="Book Antiqua" panose="02040602050305030304" pitchFamily="18" charset="0"/>
              </a:rPr>
              <a:t>ANTARCTIC ICE CORES</a:t>
            </a:r>
          </a:p>
          <a:p>
            <a:pPr algn="ctr" eaLnBrk="1" hangingPunct="1">
              <a:spcBef>
                <a:spcPct val="0"/>
              </a:spcBef>
              <a:buFontTx/>
              <a:buNone/>
            </a:pPr>
            <a:r>
              <a:rPr lang="en-US" altLang="en-US" sz="2400" b="1">
                <a:solidFill>
                  <a:schemeClr val="bg1"/>
                </a:solidFill>
                <a:latin typeface="Book Antiqua" panose="02040602050305030304" pitchFamily="18" charset="0"/>
              </a:rPr>
              <a:t>ONE TYPE OF CLIMATE RECORD</a:t>
            </a:r>
          </a:p>
        </p:txBody>
      </p:sp>
      <p:sp>
        <p:nvSpPr>
          <p:cNvPr id="41988" name="Rectangle 6"/>
          <p:cNvSpPr>
            <a:spLocks noChangeArrowheads="1"/>
          </p:cNvSpPr>
          <p:nvPr/>
        </p:nvSpPr>
        <p:spPr bwMode="auto">
          <a:xfrm>
            <a:off x="4343400" y="2895600"/>
            <a:ext cx="4114800" cy="3505200"/>
          </a:xfrm>
          <a:prstGeom prst="rect">
            <a:avLst/>
          </a:prstGeom>
          <a:solidFill>
            <a:schemeClr val="bg1"/>
          </a:solidFill>
          <a:ln w="57150" algn="ctr">
            <a:solidFill>
              <a:schemeClr val="tx1"/>
            </a:solidFill>
            <a:round/>
            <a:headEnd/>
            <a:tailEnd/>
          </a:ln>
          <a:effectLst>
            <a:outerShdw blurRad="50800" dist="38100" dir="2700000" algn="tl" rotWithShape="0">
              <a:prstClr val="black">
                <a:alpha val="40000"/>
              </a:prstClr>
            </a:outerShdw>
          </a:effec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200" b="1"/>
          </a:p>
        </p:txBody>
      </p:sp>
      <p:cxnSp>
        <p:nvCxnSpPr>
          <p:cNvPr id="41989" name="Straight Connector 7"/>
          <p:cNvCxnSpPr>
            <a:cxnSpLocks noChangeShapeType="1"/>
          </p:cNvCxnSpPr>
          <p:nvPr/>
        </p:nvCxnSpPr>
        <p:spPr bwMode="auto">
          <a:xfrm rot="16200000" flipH="1">
            <a:off x="5638800" y="4114800"/>
            <a:ext cx="2209800" cy="2057400"/>
          </a:xfrm>
          <a:prstGeom prst="line">
            <a:avLst/>
          </a:prstGeom>
          <a:noFill/>
          <a:ln w="50800" algn="ctr">
            <a:solidFill>
              <a:srgbClr val="FF0000"/>
            </a:solidFill>
            <a:round/>
            <a:headEnd/>
            <a:tailEnd/>
          </a:ln>
          <a:extLst>
            <a:ext uri="{909E8E84-426E-40DD-AFC4-6F175D3DCCD1}">
              <a14:hiddenFill xmlns:a14="http://schemas.microsoft.com/office/drawing/2010/main">
                <a:noFill/>
              </a14:hiddenFill>
            </a:ext>
          </a:extLst>
        </p:spPr>
      </p:cxnSp>
      <p:cxnSp>
        <p:nvCxnSpPr>
          <p:cNvPr id="41990" name="Straight Connector 8"/>
          <p:cNvCxnSpPr>
            <a:cxnSpLocks noChangeShapeType="1"/>
          </p:cNvCxnSpPr>
          <p:nvPr/>
        </p:nvCxnSpPr>
        <p:spPr bwMode="auto">
          <a:xfrm>
            <a:off x="7012303" y="4046537"/>
            <a:ext cx="760097" cy="2201344"/>
          </a:xfrm>
          <a:prstGeom prst="line">
            <a:avLst/>
          </a:prstGeom>
          <a:noFill/>
          <a:ln w="50800" algn="ctr">
            <a:solidFill>
              <a:srgbClr val="FF0000"/>
            </a:solidFill>
            <a:round/>
            <a:headEnd/>
            <a:tailEnd/>
          </a:ln>
          <a:extLst>
            <a:ext uri="{909E8E84-426E-40DD-AFC4-6F175D3DCCD1}">
              <a14:hiddenFill xmlns:a14="http://schemas.microsoft.com/office/drawing/2010/main">
                <a:noFill/>
              </a14:hiddenFill>
            </a:ext>
          </a:extLst>
        </p:spPr>
      </p:cxnSp>
      <p:sp>
        <p:nvSpPr>
          <p:cNvPr id="41991" name="Freeform 9"/>
          <p:cNvSpPr>
            <a:spLocks noChangeArrowheads="1"/>
          </p:cNvSpPr>
          <p:nvPr/>
        </p:nvSpPr>
        <p:spPr bwMode="auto">
          <a:xfrm>
            <a:off x="4997450" y="3540125"/>
            <a:ext cx="1414463" cy="1233488"/>
          </a:xfrm>
          <a:custGeom>
            <a:avLst/>
            <a:gdLst>
              <a:gd name="T0" fmla="*/ 0 w 1414131"/>
              <a:gd name="T1" fmla="*/ 0 h 1233377"/>
              <a:gd name="T2" fmla="*/ 97318 w 1414131"/>
              <a:gd name="T3" fmla="*/ 599257 h 1233377"/>
              <a:gd name="T4" fmla="*/ 291903 w 1414131"/>
              <a:gd name="T5" fmla="*/ 877459 h 1233377"/>
              <a:gd name="T6" fmla="*/ 659488 w 1414131"/>
              <a:gd name="T7" fmla="*/ 1155686 h 1233377"/>
              <a:gd name="T8" fmla="*/ 1437897 w 1414131"/>
              <a:gd name="T9" fmla="*/ 1241278 h 1233377"/>
              <a:gd name="T10" fmla="*/ 0 60000 65536"/>
              <a:gd name="T11" fmla="*/ 0 60000 65536"/>
              <a:gd name="T12" fmla="*/ 0 60000 65536"/>
              <a:gd name="T13" fmla="*/ 0 60000 65536"/>
              <a:gd name="T14" fmla="*/ 0 60000 65536"/>
              <a:gd name="T15" fmla="*/ 0 w 1414131"/>
              <a:gd name="T16" fmla="*/ 0 h 1233377"/>
              <a:gd name="T17" fmla="*/ 1414131 w 1414131"/>
              <a:gd name="T18" fmla="*/ 1233377 h 1233377"/>
            </a:gdLst>
            <a:ahLst/>
            <a:cxnLst>
              <a:cxn ang="T10">
                <a:pos x="T0" y="T1"/>
              </a:cxn>
              <a:cxn ang="T11">
                <a:pos x="T2" y="T3"/>
              </a:cxn>
              <a:cxn ang="T12">
                <a:pos x="T4" y="T5"/>
              </a:cxn>
              <a:cxn ang="T13">
                <a:pos x="T6" y="T7"/>
              </a:cxn>
              <a:cxn ang="T14">
                <a:pos x="T8" y="T9"/>
              </a:cxn>
            </a:cxnLst>
            <a:rect l="T15" t="T16" r="T17" b="T18"/>
            <a:pathLst>
              <a:path w="1414131" h="1233377">
                <a:moveTo>
                  <a:pt x="0" y="0"/>
                </a:moveTo>
                <a:cubicBezTo>
                  <a:pt x="23923" y="225056"/>
                  <a:pt x="47847" y="450112"/>
                  <a:pt x="95693" y="595423"/>
                </a:cubicBezTo>
                <a:cubicBezTo>
                  <a:pt x="143539" y="740734"/>
                  <a:pt x="194930" y="779721"/>
                  <a:pt x="287079" y="871870"/>
                </a:cubicBezTo>
                <a:cubicBezTo>
                  <a:pt x="379228" y="964019"/>
                  <a:pt x="460744" y="1088065"/>
                  <a:pt x="648586" y="1148316"/>
                </a:cubicBezTo>
                <a:cubicBezTo>
                  <a:pt x="836428" y="1208567"/>
                  <a:pt x="1125279" y="1220972"/>
                  <a:pt x="1414131" y="1233377"/>
                </a:cubicBezTo>
              </a:path>
            </a:pathLst>
          </a:custGeom>
          <a:noFill/>
          <a:ln w="50800" algn="ctr">
            <a:solidFill>
              <a:srgbClr val="FF0000"/>
            </a:solidFill>
            <a:round/>
            <a:headEnd type="triangle" w="med" len="med"/>
            <a:tailEnd/>
          </a:ln>
          <a:extLst>
            <a:ext uri="{909E8E84-426E-40DD-AFC4-6F175D3DCCD1}">
              <a14:hiddenFill xmlns:a14="http://schemas.microsoft.com/office/drawing/2010/main">
                <a:solidFill>
                  <a:srgbClr val="FFFFFF"/>
                </a:solidFill>
              </a14:hiddenFill>
            </a:ext>
          </a:extLst>
        </p:spPr>
        <p:txBody>
          <a:bodyPr/>
          <a:lstStyle/>
          <a:p>
            <a:endParaRPr lang="en-US"/>
          </a:p>
        </p:txBody>
      </p:sp>
      <p:cxnSp>
        <p:nvCxnSpPr>
          <p:cNvPr id="41992" name="Straight Connector 10"/>
          <p:cNvCxnSpPr>
            <a:cxnSpLocks noChangeShapeType="1"/>
          </p:cNvCxnSpPr>
          <p:nvPr/>
        </p:nvCxnSpPr>
        <p:spPr bwMode="auto">
          <a:xfrm rot="10800000" flipV="1">
            <a:off x="6781800" y="4038600"/>
            <a:ext cx="381000" cy="0"/>
          </a:xfrm>
          <a:prstGeom prst="line">
            <a:avLst/>
          </a:prstGeom>
          <a:noFill/>
          <a:ln w="50800" algn="ctr">
            <a:solidFill>
              <a:srgbClr val="FF0000"/>
            </a:solidFill>
            <a:round/>
            <a:headEnd/>
            <a:tailEnd/>
          </a:ln>
          <a:extLst>
            <a:ext uri="{909E8E84-426E-40DD-AFC4-6F175D3DCCD1}">
              <a14:hiddenFill xmlns:a14="http://schemas.microsoft.com/office/drawing/2010/main">
                <a:noFill/>
              </a14:hiddenFill>
            </a:ext>
          </a:extLst>
        </p:spPr>
      </p:cxnSp>
      <p:cxnSp>
        <p:nvCxnSpPr>
          <p:cNvPr id="41993" name="Straight Connector 11"/>
          <p:cNvCxnSpPr>
            <a:cxnSpLocks noChangeShapeType="1"/>
          </p:cNvCxnSpPr>
          <p:nvPr/>
        </p:nvCxnSpPr>
        <p:spPr bwMode="auto">
          <a:xfrm rot="10800000" flipV="1">
            <a:off x="5562600" y="4038600"/>
            <a:ext cx="381000" cy="0"/>
          </a:xfrm>
          <a:prstGeom prst="line">
            <a:avLst/>
          </a:prstGeom>
          <a:noFill/>
          <a:ln w="50800" algn="ctr">
            <a:solidFill>
              <a:srgbClr val="FF0000"/>
            </a:solidFill>
            <a:round/>
            <a:headEnd/>
            <a:tailEnd/>
          </a:ln>
          <a:extLst>
            <a:ext uri="{909E8E84-426E-40DD-AFC4-6F175D3DCCD1}">
              <a14:hiddenFill xmlns:a14="http://schemas.microsoft.com/office/drawing/2010/main">
                <a:noFill/>
              </a14:hiddenFill>
            </a:ext>
          </a:extLst>
        </p:spPr>
      </p:cxnSp>
      <p:sp>
        <p:nvSpPr>
          <p:cNvPr id="41994" name="TextBox 12"/>
          <p:cNvSpPr txBox="1">
            <a:spLocks noChangeArrowheads="1"/>
          </p:cNvSpPr>
          <p:nvPr/>
        </p:nvSpPr>
        <p:spPr bwMode="auto">
          <a:xfrm>
            <a:off x="6400800" y="3762375"/>
            <a:ext cx="13525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b="1"/>
              <a:t>NEANDERTHAL</a:t>
            </a:r>
          </a:p>
        </p:txBody>
      </p:sp>
      <p:sp>
        <p:nvSpPr>
          <p:cNvPr id="41995" name="TextBox 13"/>
          <p:cNvSpPr txBox="1">
            <a:spLocks noChangeArrowheads="1"/>
          </p:cNvSpPr>
          <p:nvPr/>
        </p:nvSpPr>
        <p:spPr bwMode="auto">
          <a:xfrm rot="2824260">
            <a:off x="6272081" y="5487987"/>
            <a:ext cx="14414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b="1" dirty="0"/>
              <a:t>HOMO ERECTUS</a:t>
            </a:r>
          </a:p>
        </p:txBody>
      </p:sp>
      <p:sp>
        <p:nvSpPr>
          <p:cNvPr id="41996" name="TextBox 14"/>
          <p:cNvSpPr txBox="1">
            <a:spLocks noChangeArrowheads="1"/>
          </p:cNvSpPr>
          <p:nvPr/>
        </p:nvSpPr>
        <p:spPr bwMode="auto">
          <a:xfrm>
            <a:off x="4419600" y="3276600"/>
            <a:ext cx="15843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b="1"/>
              <a:t>MODERN HUMANS</a:t>
            </a:r>
          </a:p>
        </p:txBody>
      </p:sp>
      <p:cxnSp>
        <p:nvCxnSpPr>
          <p:cNvPr id="41997" name="Straight Connector 17"/>
          <p:cNvCxnSpPr>
            <a:cxnSpLocks noChangeShapeType="1"/>
          </p:cNvCxnSpPr>
          <p:nvPr/>
        </p:nvCxnSpPr>
        <p:spPr bwMode="auto">
          <a:xfrm>
            <a:off x="4572000" y="4038600"/>
            <a:ext cx="3200400" cy="1588"/>
          </a:xfrm>
          <a:prstGeom prst="line">
            <a:avLst/>
          </a:prstGeom>
          <a:noFill/>
          <a:ln w="38100" algn="ctr">
            <a:solidFill>
              <a:schemeClr val="tx1"/>
            </a:solidFill>
            <a:prstDash val="dash"/>
            <a:round/>
            <a:headEnd/>
            <a:tailEnd/>
          </a:ln>
          <a:extLst>
            <a:ext uri="{909E8E84-426E-40DD-AFC4-6F175D3DCCD1}">
              <a14:hiddenFill xmlns:a14="http://schemas.microsoft.com/office/drawing/2010/main">
                <a:noFill/>
              </a14:hiddenFill>
            </a:ext>
          </a:extLst>
        </p:spPr>
      </p:cxnSp>
      <p:sp>
        <p:nvSpPr>
          <p:cNvPr id="41998" name="TextBox 19"/>
          <p:cNvSpPr txBox="1">
            <a:spLocks noChangeArrowheads="1"/>
          </p:cNvSpPr>
          <p:nvPr/>
        </p:nvSpPr>
        <p:spPr bwMode="auto">
          <a:xfrm>
            <a:off x="7791450" y="3886200"/>
            <a:ext cx="584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b="1"/>
              <a:t>40 kY</a:t>
            </a:r>
          </a:p>
        </p:txBody>
      </p:sp>
      <p:sp>
        <p:nvSpPr>
          <p:cNvPr id="41999" name="TextBox 20"/>
          <p:cNvSpPr txBox="1">
            <a:spLocks noChangeArrowheads="1"/>
          </p:cNvSpPr>
          <p:nvPr/>
        </p:nvSpPr>
        <p:spPr bwMode="auto">
          <a:xfrm>
            <a:off x="7772400" y="4648200"/>
            <a:ext cx="669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b="1" dirty="0"/>
              <a:t>250 </a:t>
            </a:r>
            <a:r>
              <a:rPr lang="en-US" altLang="en-US" sz="1200" b="1" dirty="0" err="1"/>
              <a:t>kY</a:t>
            </a:r>
            <a:endParaRPr lang="en-US" altLang="en-US" sz="1200" b="1" dirty="0"/>
          </a:p>
        </p:txBody>
      </p:sp>
      <p:cxnSp>
        <p:nvCxnSpPr>
          <p:cNvPr id="42000" name="Straight Connector 21"/>
          <p:cNvCxnSpPr>
            <a:cxnSpLocks noChangeShapeType="1"/>
          </p:cNvCxnSpPr>
          <p:nvPr/>
        </p:nvCxnSpPr>
        <p:spPr bwMode="auto">
          <a:xfrm>
            <a:off x="4648200" y="3505200"/>
            <a:ext cx="3124200" cy="1588"/>
          </a:xfrm>
          <a:prstGeom prst="line">
            <a:avLst/>
          </a:prstGeom>
          <a:noFill/>
          <a:ln w="19050" algn="ctr">
            <a:solidFill>
              <a:schemeClr val="tx1"/>
            </a:solidFill>
            <a:prstDash val="dash"/>
            <a:round/>
            <a:headEnd/>
            <a:tailEnd/>
          </a:ln>
          <a:extLst>
            <a:ext uri="{909E8E84-426E-40DD-AFC4-6F175D3DCCD1}">
              <a14:hiddenFill xmlns:a14="http://schemas.microsoft.com/office/drawing/2010/main">
                <a:noFill/>
              </a14:hiddenFill>
            </a:ext>
          </a:extLst>
        </p:spPr>
      </p:cxnSp>
      <p:sp>
        <p:nvSpPr>
          <p:cNvPr id="42001" name="TextBox 22"/>
          <p:cNvSpPr txBox="1">
            <a:spLocks noChangeArrowheads="1"/>
          </p:cNvSpPr>
          <p:nvPr/>
        </p:nvSpPr>
        <p:spPr bwMode="auto">
          <a:xfrm>
            <a:off x="7772400" y="3352800"/>
            <a:ext cx="5619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b="1"/>
              <a:t>NOW</a:t>
            </a:r>
          </a:p>
        </p:txBody>
      </p:sp>
      <p:sp>
        <p:nvSpPr>
          <p:cNvPr id="42002" name="Text Box 5"/>
          <p:cNvSpPr txBox="1">
            <a:spLocks noChangeArrowheads="1"/>
          </p:cNvSpPr>
          <p:nvPr/>
        </p:nvSpPr>
        <p:spPr bwMode="auto">
          <a:xfrm>
            <a:off x="703263" y="4572000"/>
            <a:ext cx="4402137" cy="923925"/>
          </a:xfrm>
          <a:prstGeom prst="rect">
            <a:avLst/>
          </a:prstGeom>
          <a:solidFill>
            <a:srgbClr val="FFFF00">
              <a:alpha val="95000"/>
            </a:srgbClr>
          </a:solidFill>
          <a:ln w="63500">
            <a:solidFill>
              <a:schemeClr val="tx1"/>
            </a:solidFill>
            <a:miter lim="800000"/>
            <a:headEnd/>
            <a:tailEnd/>
          </a:ln>
          <a:effectLst>
            <a:outerShdw blurRad="50800" dist="38100" dir="2700000" algn="tl" rotWithShape="0">
              <a:prstClr val="black">
                <a:alpha val="40000"/>
              </a:prstClr>
            </a:outerShdw>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t>THE OTHER TWO SPECIES OF HUMANS DID NOT SURVIVE THE MOST RECENT ICE AGE</a:t>
            </a:r>
          </a:p>
        </p:txBody>
      </p:sp>
      <p:sp>
        <p:nvSpPr>
          <p:cNvPr id="42003" name="Oval 4"/>
          <p:cNvSpPr>
            <a:spLocks noChangeArrowheads="1"/>
          </p:cNvSpPr>
          <p:nvPr/>
        </p:nvSpPr>
        <p:spPr bwMode="auto">
          <a:xfrm>
            <a:off x="1295400" y="2133600"/>
            <a:ext cx="1295400" cy="1066800"/>
          </a:xfrm>
          <a:prstGeom prst="ellipse">
            <a:avLst/>
          </a:prstGeom>
          <a:solidFill>
            <a:schemeClr val="accent1">
              <a:alpha val="0"/>
            </a:schemeClr>
          </a:solidFill>
          <a:ln w="63500">
            <a:solidFill>
              <a:schemeClr val="tx1"/>
            </a:solidFill>
            <a:round/>
            <a:headEnd/>
            <a:tailEnd/>
          </a:ln>
          <a:effectLst>
            <a:outerShdw blurRad="50800" dist="38100" dir="2700000" algn="tl" rotWithShape="0">
              <a:prstClr val="black">
                <a:alpha val="40000"/>
              </a:prst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chemeClr val="bg1"/>
              </a:solidFill>
            </a:endParaRPr>
          </a:p>
        </p:txBody>
      </p:sp>
      <p:cxnSp>
        <p:nvCxnSpPr>
          <p:cNvPr id="42004" name="Straight Arrow Connector 7"/>
          <p:cNvCxnSpPr>
            <a:cxnSpLocks noChangeShapeType="1"/>
            <a:stCxn id="42003" idx="5"/>
          </p:cNvCxnSpPr>
          <p:nvPr/>
        </p:nvCxnSpPr>
        <p:spPr bwMode="auto">
          <a:xfrm rot="16200000" flipH="1">
            <a:off x="2989262" y="2455863"/>
            <a:ext cx="993775" cy="2171700"/>
          </a:xfrm>
          <a:prstGeom prst="straightConnector1">
            <a:avLst/>
          </a:prstGeom>
          <a:noFill/>
          <a:ln w="38100" algn="ctr">
            <a:solidFill>
              <a:schemeClr val="tx1"/>
            </a:solidFill>
            <a:round/>
            <a:headEnd/>
            <a:tailEnd type="arrow" w="med" len="me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cxnSp>
      <p:sp>
        <p:nvSpPr>
          <p:cNvPr id="21" name="TextBox 20">
            <a:extLst>
              <a:ext uri="{FF2B5EF4-FFF2-40B4-BE49-F238E27FC236}">
                <a16:creationId xmlns:a16="http://schemas.microsoft.com/office/drawing/2014/main" id="{3D999E56-AF9D-414E-A2BE-E0BF561689D2}"/>
              </a:ext>
            </a:extLst>
          </p:cNvPr>
          <p:cNvSpPr txBox="1">
            <a:spLocks noChangeArrowheads="1"/>
          </p:cNvSpPr>
          <p:nvPr/>
        </p:nvSpPr>
        <p:spPr bwMode="auto">
          <a:xfrm>
            <a:off x="7772400" y="6048375"/>
            <a:ext cx="67037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b="1" dirty="0"/>
              <a:t>430 </a:t>
            </a:r>
            <a:r>
              <a:rPr lang="en-US" altLang="en-US" sz="1200" b="1" dirty="0" err="1"/>
              <a:t>kY</a:t>
            </a:r>
            <a:endParaRPr lang="en-US" altLang="en-US" sz="1200" b="1"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Vostok_420ky_4curves_insol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990600"/>
            <a:ext cx="8126413" cy="5546725"/>
          </a:xfrm>
          <a:prstGeom prst="rect">
            <a:avLst/>
          </a:prstGeom>
          <a:noFill/>
          <a:ln w="635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3011" name="Oval 4"/>
          <p:cNvSpPr>
            <a:spLocks noChangeArrowheads="1"/>
          </p:cNvSpPr>
          <p:nvPr/>
        </p:nvSpPr>
        <p:spPr bwMode="auto">
          <a:xfrm>
            <a:off x="3352800" y="2514600"/>
            <a:ext cx="533400" cy="609600"/>
          </a:xfrm>
          <a:prstGeom prst="ellipse">
            <a:avLst/>
          </a:prstGeom>
          <a:solidFill>
            <a:schemeClr val="accent1">
              <a:alpha val="0"/>
            </a:schemeClr>
          </a:solidFill>
          <a:ln w="63500">
            <a:solidFill>
              <a:schemeClr val="tx1"/>
            </a:solidFill>
            <a:round/>
            <a:headEnd/>
            <a:tailEnd/>
          </a:ln>
          <a:effectLst>
            <a:outerShdw blurRad="50800" dist="38100" dir="2700000" algn="tl" rotWithShape="0">
              <a:prstClr val="black">
                <a:alpha val="40000"/>
              </a:prst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chemeClr val="bg1"/>
              </a:solidFill>
            </a:endParaRPr>
          </a:p>
        </p:txBody>
      </p:sp>
      <p:sp>
        <p:nvSpPr>
          <p:cNvPr id="43012" name="Text Box 5"/>
          <p:cNvSpPr txBox="1">
            <a:spLocks noChangeArrowheads="1"/>
          </p:cNvSpPr>
          <p:nvPr/>
        </p:nvSpPr>
        <p:spPr bwMode="auto">
          <a:xfrm>
            <a:off x="1600200" y="3886200"/>
            <a:ext cx="5908675" cy="369888"/>
          </a:xfrm>
          <a:prstGeom prst="rect">
            <a:avLst/>
          </a:prstGeom>
          <a:solidFill>
            <a:srgbClr val="FFFF00">
              <a:alpha val="95000"/>
            </a:srgbClr>
          </a:solidFill>
          <a:ln w="63500">
            <a:solidFill>
              <a:schemeClr val="tx1"/>
            </a:solidFill>
            <a:miter lim="800000"/>
            <a:headEnd/>
            <a:tailEnd/>
          </a:ln>
          <a:effectLst>
            <a:outerShdw blurRad="50800" dist="38100" dir="2700000" algn="tl" rotWithShape="0">
              <a:prstClr val="black">
                <a:alpha val="40000"/>
              </a:prstClr>
            </a:outerShdw>
          </a:effec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dirty="0"/>
              <a:t>GLACIAL/INTERGLACIAL A REPEATING PATTERN</a:t>
            </a:r>
          </a:p>
        </p:txBody>
      </p:sp>
      <p:sp>
        <p:nvSpPr>
          <p:cNvPr id="43013" name="Oval 7"/>
          <p:cNvSpPr>
            <a:spLocks noChangeArrowheads="1"/>
          </p:cNvSpPr>
          <p:nvPr/>
        </p:nvSpPr>
        <p:spPr bwMode="auto">
          <a:xfrm>
            <a:off x="4648200" y="1676400"/>
            <a:ext cx="533400" cy="609600"/>
          </a:xfrm>
          <a:prstGeom prst="ellipse">
            <a:avLst/>
          </a:prstGeom>
          <a:solidFill>
            <a:schemeClr val="accent1">
              <a:alpha val="0"/>
            </a:schemeClr>
          </a:solidFill>
          <a:ln w="63500">
            <a:solidFill>
              <a:schemeClr val="tx1"/>
            </a:solidFill>
            <a:round/>
            <a:headEnd/>
            <a:tailEnd/>
          </a:ln>
          <a:effectLst>
            <a:outerShdw blurRad="50800" dist="38100" dir="2700000" algn="tl" rotWithShape="0">
              <a:prstClr val="black">
                <a:alpha val="40000"/>
              </a:prst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chemeClr val="bg1"/>
              </a:solidFill>
            </a:endParaRPr>
          </a:p>
        </p:txBody>
      </p:sp>
      <p:sp>
        <p:nvSpPr>
          <p:cNvPr id="43014" name="Oval 8"/>
          <p:cNvSpPr>
            <a:spLocks noChangeArrowheads="1"/>
          </p:cNvSpPr>
          <p:nvPr/>
        </p:nvSpPr>
        <p:spPr bwMode="auto">
          <a:xfrm>
            <a:off x="5029200" y="2514600"/>
            <a:ext cx="533400" cy="609600"/>
          </a:xfrm>
          <a:prstGeom prst="ellipse">
            <a:avLst/>
          </a:prstGeom>
          <a:solidFill>
            <a:schemeClr val="accent1">
              <a:alpha val="0"/>
            </a:schemeClr>
          </a:solidFill>
          <a:ln w="63500">
            <a:solidFill>
              <a:schemeClr val="tx1"/>
            </a:solidFill>
            <a:round/>
            <a:headEnd/>
            <a:tailEnd/>
          </a:ln>
          <a:effectLst>
            <a:outerShdw blurRad="50800" dist="38100" dir="2700000" algn="tl" rotWithShape="0">
              <a:prstClr val="black">
                <a:alpha val="40000"/>
              </a:prst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chemeClr val="bg1"/>
              </a:solidFill>
            </a:endParaRPr>
          </a:p>
        </p:txBody>
      </p:sp>
      <p:sp>
        <p:nvSpPr>
          <p:cNvPr id="43015" name="Oval 9"/>
          <p:cNvSpPr>
            <a:spLocks noChangeArrowheads="1"/>
          </p:cNvSpPr>
          <p:nvPr/>
        </p:nvSpPr>
        <p:spPr bwMode="auto">
          <a:xfrm>
            <a:off x="6019800" y="1447800"/>
            <a:ext cx="533400" cy="609600"/>
          </a:xfrm>
          <a:prstGeom prst="ellipse">
            <a:avLst/>
          </a:prstGeom>
          <a:solidFill>
            <a:schemeClr val="accent1">
              <a:alpha val="0"/>
            </a:schemeClr>
          </a:solidFill>
          <a:ln w="63500">
            <a:solidFill>
              <a:schemeClr val="tx1"/>
            </a:solidFill>
            <a:round/>
            <a:headEnd/>
            <a:tailEnd/>
          </a:ln>
          <a:effectLst>
            <a:outerShdw blurRad="50800" dist="38100" dir="2700000" algn="tl" rotWithShape="0">
              <a:prstClr val="black">
                <a:alpha val="40000"/>
              </a:prst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chemeClr val="bg1"/>
              </a:solidFill>
            </a:endParaRPr>
          </a:p>
        </p:txBody>
      </p:sp>
      <p:sp>
        <p:nvSpPr>
          <p:cNvPr id="43016" name="Oval 10"/>
          <p:cNvSpPr>
            <a:spLocks noChangeArrowheads="1"/>
          </p:cNvSpPr>
          <p:nvPr/>
        </p:nvSpPr>
        <p:spPr bwMode="auto">
          <a:xfrm>
            <a:off x="6477000" y="2438400"/>
            <a:ext cx="533400" cy="609600"/>
          </a:xfrm>
          <a:prstGeom prst="ellipse">
            <a:avLst/>
          </a:prstGeom>
          <a:solidFill>
            <a:schemeClr val="accent1">
              <a:alpha val="0"/>
            </a:schemeClr>
          </a:solidFill>
          <a:ln w="63500">
            <a:solidFill>
              <a:schemeClr val="tx1"/>
            </a:solidFill>
            <a:round/>
            <a:headEnd/>
            <a:tailEnd/>
          </a:ln>
          <a:effectLst>
            <a:outerShdw blurRad="50800" dist="38100" dir="2700000" algn="tl" rotWithShape="0">
              <a:prstClr val="black">
                <a:alpha val="40000"/>
              </a:prst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chemeClr val="bg1"/>
              </a:solidFill>
            </a:endParaRPr>
          </a:p>
        </p:txBody>
      </p:sp>
      <p:sp>
        <p:nvSpPr>
          <p:cNvPr id="43017" name="Oval 11"/>
          <p:cNvSpPr>
            <a:spLocks noChangeArrowheads="1"/>
          </p:cNvSpPr>
          <p:nvPr/>
        </p:nvSpPr>
        <p:spPr bwMode="auto">
          <a:xfrm>
            <a:off x="7467600" y="1524000"/>
            <a:ext cx="533400" cy="609600"/>
          </a:xfrm>
          <a:prstGeom prst="ellipse">
            <a:avLst/>
          </a:prstGeom>
          <a:solidFill>
            <a:schemeClr val="accent1">
              <a:alpha val="0"/>
            </a:schemeClr>
          </a:solidFill>
          <a:ln w="63500">
            <a:solidFill>
              <a:schemeClr val="tx1"/>
            </a:solidFill>
            <a:round/>
            <a:headEnd/>
            <a:tailEnd/>
          </a:ln>
          <a:effectLst>
            <a:outerShdw blurRad="50800" dist="38100" dir="2700000" algn="tl" rotWithShape="0">
              <a:prstClr val="black">
                <a:alpha val="40000"/>
              </a:prst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chemeClr val="bg1"/>
              </a:solidFill>
            </a:endParaRPr>
          </a:p>
        </p:txBody>
      </p:sp>
      <p:sp>
        <p:nvSpPr>
          <p:cNvPr id="43018" name="Oval 12"/>
          <p:cNvSpPr>
            <a:spLocks noChangeArrowheads="1"/>
          </p:cNvSpPr>
          <p:nvPr/>
        </p:nvSpPr>
        <p:spPr bwMode="auto">
          <a:xfrm>
            <a:off x="2895600" y="1600200"/>
            <a:ext cx="533400" cy="609600"/>
          </a:xfrm>
          <a:prstGeom prst="ellipse">
            <a:avLst/>
          </a:prstGeom>
          <a:solidFill>
            <a:schemeClr val="accent1">
              <a:alpha val="0"/>
            </a:schemeClr>
          </a:solidFill>
          <a:ln w="63500">
            <a:solidFill>
              <a:schemeClr val="tx1"/>
            </a:solidFill>
            <a:round/>
            <a:headEnd/>
            <a:tailEnd/>
          </a:ln>
          <a:effectLst>
            <a:outerShdw blurRad="50800" dist="38100" dir="2700000" algn="tl" rotWithShape="0">
              <a:prstClr val="black">
                <a:alpha val="40000"/>
              </a:prst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chemeClr val="bg1"/>
              </a:solidFill>
            </a:endParaRPr>
          </a:p>
        </p:txBody>
      </p:sp>
      <p:sp>
        <p:nvSpPr>
          <p:cNvPr id="43019" name="Oval 13"/>
          <p:cNvSpPr>
            <a:spLocks noChangeArrowheads="1"/>
          </p:cNvSpPr>
          <p:nvPr/>
        </p:nvSpPr>
        <p:spPr bwMode="auto">
          <a:xfrm>
            <a:off x="1295400" y="2667000"/>
            <a:ext cx="533400" cy="609600"/>
          </a:xfrm>
          <a:prstGeom prst="ellipse">
            <a:avLst/>
          </a:prstGeom>
          <a:solidFill>
            <a:schemeClr val="accent1">
              <a:alpha val="0"/>
            </a:schemeClr>
          </a:solidFill>
          <a:ln w="63500">
            <a:solidFill>
              <a:schemeClr val="tx1"/>
            </a:solidFill>
            <a:round/>
            <a:headEnd/>
            <a:tailEnd/>
          </a:ln>
          <a:effectLst>
            <a:outerShdw blurRad="50800" dist="38100" dir="2700000" algn="tl" rotWithShape="0">
              <a:prstClr val="black">
                <a:alpha val="40000"/>
              </a:prst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chemeClr val="bg1"/>
              </a:solidFill>
            </a:endParaRPr>
          </a:p>
        </p:txBody>
      </p:sp>
      <p:sp>
        <p:nvSpPr>
          <p:cNvPr id="43020" name="Oval 4"/>
          <p:cNvSpPr>
            <a:spLocks noChangeArrowheads="1"/>
          </p:cNvSpPr>
          <p:nvPr/>
        </p:nvSpPr>
        <p:spPr bwMode="auto">
          <a:xfrm>
            <a:off x="1066800" y="1524000"/>
            <a:ext cx="533400" cy="609600"/>
          </a:xfrm>
          <a:prstGeom prst="ellipse">
            <a:avLst/>
          </a:prstGeom>
          <a:solidFill>
            <a:schemeClr val="accent1">
              <a:alpha val="0"/>
            </a:schemeClr>
          </a:solidFill>
          <a:ln w="63500">
            <a:solidFill>
              <a:schemeClr val="tx1"/>
            </a:solidFill>
            <a:round/>
            <a:headEnd/>
            <a:tailEnd/>
          </a:ln>
          <a:effectLst>
            <a:outerShdw blurRad="50800" dist="38100" dir="2700000" algn="tl" rotWithShape="0">
              <a:prstClr val="black">
                <a:alpha val="40000"/>
              </a:prst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chemeClr val="bg1"/>
              </a:solidFill>
            </a:endParaRPr>
          </a:p>
        </p:txBody>
      </p:sp>
      <p:sp>
        <p:nvSpPr>
          <p:cNvPr id="43021" name="Text Box 3"/>
          <p:cNvSpPr txBox="1">
            <a:spLocks noChangeArrowheads="1"/>
          </p:cNvSpPr>
          <p:nvPr/>
        </p:nvSpPr>
        <p:spPr bwMode="auto">
          <a:xfrm>
            <a:off x="1981200" y="152400"/>
            <a:ext cx="52451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a:solidFill>
                  <a:schemeClr val="bg1"/>
                </a:solidFill>
                <a:latin typeface="Book Antiqua" panose="02040602050305030304" pitchFamily="18" charset="0"/>
              </a:rPr>
              <a:t>ANTARCTIC ICE CORES</a:t>
            </a:r>
          </a:p>
          <a:p>
            <a:pPr algn="ctr" eaLnBrk="1" hangingPunct="1">
              <a:spcBef>
                <a:spcPct val="0"/>
              </a:spcBef>
              <a:buFontTx/>
              <a:buNone/>
            </a:pPr>
            <a:r>
              <a:rPr lang="en-US" altLang="en-US" sz="2400" b="1">
                <a:solidFill>
                  <a:schemeClr val="bg1"/>
                </a:solidFill>
                <a:latin typeface="Book Antiqua" panose="02040602050305030304" pitchFamily="18" charset="0"/>
              </a:rPr>
              <a:t>ONE TYPE OF CLIMATE RECORD</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3"/>
          <p:cNvSpPr txBox="1">
            <a:spLocks noChangeArrowheads="1"/>
          </p:cNvSpPr>
          <p:nvPr/>
        </p:nvSpPr>
        <p:spPr bwMode="auto">
          <a:xfrm>
            <a:off x="1981200" y="152400"/>
            <a:ext cx="52451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a:solidFill>
                  <a:schemeClr val="bg1"/>
                </a:solidFill>
                <a:latin typeface="Book Antiqua" panose="02040602050305030304" pitchFamily="18" charset="0"/>
              </a:rPr>
              <a:t>ANTARCTIC ICE CORES</a:t>
            </a:r>
          </a:p>
          <a:p>
            <a:pPr algn="ctr" eaLnBrk="1" hangingPunct="1">
              <a:spcBef>
                <a:spcPct val="0"/>
              </a:spcBef>
              <a:buFontTx/>
              <a:buNone/>
            </a:pPr>
            <a:r>
              <a:rPr lang="en-US" altLang="en-US" sz="2400" b="1">
                <a:solidFill>
                  <a:schemeClr val="bg1"/>
                </a:solidFill>
                <a:latin typeface="Book Antiqua" panose="02040602050305030304" pitchFamily="18" charset="0"/>
              </a:rPr>
              <a:t>ONE TYPE OF CLIMATE RECORD</a:t>
            </a:r>
          </a:p>
        </p:txBody>
      </p:sp>
      <p:pic>
        <p:nvPicPr>
          <p:cNvPr id="44035" name="Picture 8" descr="Epica_do18_plot.png"/>
          <p:cNvPicPr>
            <a:picLocks noChangeAspect="1"/>
          </p:cNvPicPr>
          <p:nvPr/>
        </p:nvPicPr>
        <p:blipFill>
          <a:blip r:embed="rId2">
            <a:extLst>
              <a:ext uri="{28A0092B-C50C-407E-A947-70E740481C1C}">
                <a14:useLocalDpi xmlns:a14="http://schemas.microsoft.com/office/drawing/2010/main" val="0"/>
              </a:ext>
            </a:extLst>
          </a:blip>
          <a:srcRect b="50000"/>
          <a:stretch>
            <a:fillRect/>
          </a:stretch>
        </p:blipFill>
        <p:spPr bwMode="auto">
          <a:xfrm>
            <a:off x="228600" y="1295400"/>
            <a:ext cx="87122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Oval 4"/>
          <p:cNvSpPr>
            <a:spLocks noChangeArrowheads="1"/>
          </p:cNvSpPr>
          <p:nvPr/>
        </p:nvSpPr>
        <p:spPr bwMode="auto">
          <a:xfrm>
            <a:off x="762000" y="1905000"/>
            <a:ext cx="533400" cy="609600"/>
          </a:xfrm>
          <a:prstGeom prst="ellipse">
            <a:avLst/>
          </a:prstGeom>
          <a:solidFill>
            <a:schemeClr val="accent1">
              <a:alpha val="0"/>
            </a:schemeClr>
          </a:solidFill>
          <a:ln w="63500">
            <a:solidFill>
              <a:schemeClr val="tx1"/>
            </a:solidFill>
            <a:round/>
            <a:headEnd/>
            <a:tailEnd/>
          </a:ln>
          <a:effectLst>
            <a:outerShdw blurRad="50800" dist="38100" dir="2700000" algn="tl" rotWithShape="0">
              <a:prstClr val="black">
                <a:alpha val="40000"/>
              </a:prst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chemeClr val="bg1"/>
              </a:solidFill>
            </a:endParaRPr>
          </a:p>
        </p:txBody>
      </p:sp>
      <p:sp>
        <p:nvSpPr>
          <p:cNvPr id="44037" name="Oval 4"/>
          <p:cNvSpPr>
            <a:spLocks noChangeArrowheads="1"/>
          </p:cNvSpPr>
          <p:nvPr/>
        </p:nvSpPr>
        <p:spPr bwMode="auto">
          <a:xfrm>
            <a:off x="1981200" y="1600200"/>
            <a:ext cx="533400" cy="609600"/>
          </a:xfrm>
          <a:prstGeom prst="ellipse">
            <a:avLst/>
          </a:prstGeom>
          <a:solidFill>
            <a:schemeClr val="accent1">
              <a:alpha val="0"/>
            </a:schemeClr>
          </a:solidFill>
          <a:ln w="63500">
            <a:solidFill>
              <a:schemeClr val="tx1"/>
            </a:solidFill>
            <a:round/>
            <a:headEnd/>
            <a:tailEnd/>
          </a:ln>
          <a:effectLst>
            <a:outerShdw blurRad="50800" dist="38100" dir="2700000" algn="tl" rotWithShape="0">
              <a:prstClr val="black">
                <a:alpha val="40000"/>
              </a:prst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chemeClr val="bg1"/>
              </a:solidFill>
            </a:endParaRPr>
          </a:p>
        </p:txBody>
      </p:sp>
      <p:sp>
        <p:nvSpPr>
          <p:cNvPr id="44038" name="Oval 4"/>
          <p:cNvSpPr>
            <a:spLocks noChangeArrowheads="1"/>
          </p:cNvSpPr>
          <p:nvPr/>
        </p:nvSpPr>
        <p:spPr bwMode="auto">
          <a:xfrm>
            <a:off x="3276600" y="1828800"/>
            <a:ext cx="533400" cy="609600"/>
          </a:xfrm>
          <a:prstGeom prst="ellipse">
            <a:avLst/>
          </a:prstGeom>
          <a:solidFill>
            <a:schemeClr val="accent1">
              <a:alpha val="0"/>
            </a:schemeClr>
          </a:solidFill>
          <a:ln w="63500">
            <a:solidFill>
              <a:schemeClr val="tx1"/>
            </a:solidFill>
            <a:round/>
            <a:headEnd/>
            <a:tailEnd/>
          </a:ln>
          <a:effectLst>
            <a:outerShdw blurRad="50800" dist="38100" dir="2700000" algn="tl" rotWithShape="0">
              <a:prstClr val="black">
                <a:alpha val="40000"/>
              </a:prst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chemeClr val="bg1"/>
              </a:solidFill>
            </a:endParaRPr>
          </a:p>
        </p:txBody>
      </p:sp>
      <p:sp>
        <p:nvSpPr>
          <p:cNvPr id="44039" name="Oval 4"/>
          <p:cNvSpPr>
            <a:spLocks noChangeArrowheads="1"/>
          </p:cNvSpPr>
          <p:nvPr/>
        </p:nvSpPr>
        <p:spPr bwMode="auto">
          <a:xfrm>
            <a:off x="4191000" y="1600200"/>
            <a:ext cx="533400" cy="609600"/>
          </a:xfrm>
          <a:prstGeom prst="ellipse">
            <a:avLst/>
          </a:prstGeom>
          <a:solidFill>
            <a:schemeClr val="accent1">
              <a:alpha val="0"/>
            </a:schemeClr>
          </a:solidFill>
          <a:ln w="63500">
            <a:solidFill>
              <a:schemeClr val="tx1"/>
            </a:solidFill>
            <a:round/>
            <a:headEnd/>
            <a:tailEnd/>
          </a:ln>
          <a:effectLst>
            <a:outerShdw blurRad="50800" dist="38100" dir="2700000" algn="tl" rotWithShape="0">
              <a:prstClr val="black">
                <a:alpha val="40000"/>
              </a:prst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chemeClr val="bg1"/>
              </a:solidFill>
            </a:endParaRPr>
          </a:p>
        </p:txBody>
      </p:sp>
      <p:sp>
        <p:nvSpPr>
          <p:cNvPr id="44040" name="Oval 4"/>
          <p:cNvSpPr>
            <a:spLocks noChangeArrowheads="1"/>
          </p:cNvSpPr>
          <p:nvPr/>
        </p:nvSpPr>
        <p:spPr bwMode="auto">
          <a:xfrm>
            <a:off x="5029200" y="1905000"/>
            <a:ext cx="533400" cy="609600"/>
          </a:xfrm>
          <a:prstGeom prst="ellipse">
            <a:avLst/>
          </a:prstGeom>
          <a:solidFill>
            <a:schemeClr val="accent1">
              <a:alpha val="0"/>
            </a:schemeClr>
          </a:solidFill>
          <a:ln w="63500">
            <a:solidFill>
              <a:schemeClr val="tx1"/>
            </a:solidFill>
            <a:round/>
            <a:headEnd/>
            <a:tailEnd/>
          </a:ln>
          <a:effectLst>
            <a:outerShdw blurRad="50800" dist="38100" dir="2700000" algn="tl" rotWithShape="0">
              <a:prstClr val="black">
                <a:alpha val="40000"/>
              </a:prst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chemeClr val="bg1"/>
              </a:solidFill>
            </a:endParaRPr>
          </a:p>
        </p:txBody>
      </p:sp>
      <p:sp>
        <p:nvSpPr>
          <p:cNvPr id="44041" name="Oval 4"/>
          <p:cNvSpPr>
            <a:spLocks noChangeArrowheads="1"/>
          </p:cNvSpPr>
          <p:nvPr/>
        </p:nvSpPr>
        <p:spPr bwMode="auto">
          <a:xfrm>
            <a:off x="6781800" y="2133600"/>
            <a:ext cx="533400" cy="609600"/>
          </a:xfrm>
          <a:prstGeom prst="ellipse">
            <a:avLst/>
          </a:prstGeom>
          <a:solidFill>
            <a:schemeClr val="accent1">
              <a:alpha val="0"/>
            </a:schemeClr>
          </a:solidFill>
          <a:ln w="63500">
            <a:solidFill>
              <a:schemeClr val="tx1"/>
            </a:solidFill>
            <a:round/>
            <a:headEnd/>
            <a:tailEnd/>
          </a:ln>
          <a:effectLst>
            <a:outerShdw blurRad="50800" dist="38100" dir="2700000" algn="tl" rotWithShape="0">
              <a:prstClr val="black">
                <a:alpha val="40000"/>
              </a:prst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chemeClr val="bg1"/>
              </a:solidFill>
            </a:endParaRPr>
          </a:p>
        </p:txBody>
      </p:sp>
      <p:sp>
        <p:nvSpPr>
          <p:cNvPr id="44042" name="Oval 4"/>
          <p:cNvSpPr>
            <a:spLocks noChangeArrowheads="1"/>
          </p:cNvSpPr>
          <p:nvPr/>
        </p:nvSpPr>
        <p:spPr bwMode="auto">
          <a:xfrm>
            <a:off x="7239000" y="2133600"/>
            <a:ext cx="533400" cy="609600"/>
          </a:xfrm>
          <a:prstGeom prst="ellipse">
            <a:avLst/>
          </a:prstGeom>
          <a:solidFill>
            <a:schemeClr val="accent1">
              <a:alpha val="0"/>
            </a:schemeClr>
          </a:solidFill>
          <a:ln w="63500">
            <a:solidFill>
              <a:schemeClr val="tx1"/>
            </a:solidFill>
            <a:round/>
            <a:headEnd/>
            <a:tailEnd/>
          </a:ln>
          <a:effectLst>
            <a:outerShdw blurRad="50800" dist="38100" dir="2700000" algn="tl" rotWithShape="0">
              <a:prstClr val="black">
                <a:alpha val="40000"/>
              </a:prst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chemeClr val="bg1"/>
              </a:solidFill>
            </a:endParaRPr>
          </a:p>
        </p:txBody>
      </p:sp>
      <p:sp>
        <p:nvSpPr>
          <p:cNvPr id="44043" name="Oval 4"/>
          <p:cNvSpPr>
            <a:spLocks noChangeArrowheads="1"/>
          </p:cNvSpPr>
          <p:nvPr/>
        </p:nvSpPr>
        <p:spPr bwMode="auto">
          <a:xfrm>
            <a:off x="8077200" y="2133600"/>
            <a:ext cx="533400" cy="609600"/>
          </a:xfrm>
          <a:prstGeom prst="ellipse">
            <a:avLst/>
          </a:prstGeom>
          <a:solidFill>
            <a:schemeClr val="accent1">
              <a:alpha val="0"/>
            </a:schemeClr>
          </a:solidFill>
          <a:ln w="63500">
            <a:solidFill>
              <a:schemeClr val="tx1"/>
            </a:solidFill>
            <a:round/>
            <a:headEnd/>
            <a:tailEnd/>
          </a:ln>
          <a:effectLst>
            <a:outerShdw blurRad="50800" dist="38100" dir="2700000" algn="tl" rotWithShape="0">
              <a:prstClr val="black">
                <a:alpha val="40000"/>
              </a:prst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chemeClr val="bg1"/>
              </a:solidFill>
            </a:endParaRPr>
          </a:p>
        </p:txBody>
      </p:sp>
      <p:sp>
        <p:nvSpPr>
          <p:cNvPr id="44044" name="Text Box 3"/>
          <p:cNvSpPr txBox="1">
            <a:spLocks noChangeArrowheads="1"/>
          </p:cNvSpPr>
          <p:nvPr/>
        </p:nvSpPr>
        <p:spPr bwMode="auto">
          <a:xfrm>
            <a:off x="304800" y="4503738"/>
            <a:ext cx="8534400" cy="1908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dirty="0">
                <a:solidFill>
                  <a:schemeClr val="bg1"/>
                </a:solidFill>
                <a:latin typeface="Book Antiqua" panose="02040602050305030304" pitchFamily="18" charset="0"/>
              </a:rPr>
              <a:t>Longer record indicates about 8 </a:t>
            </a:r>
            <a:r>
              <a:rPr lang="en-US" altLang="en-US" sz="2800" b="1" dirty="0" err="1">
                <a:solidFill>
                  <a:schemeClr val="bg1"/>
                </a:solidFill>
                <a:latin typeface="Book Antiqua" panose="02040602050305030304" pitchFamily="18" charset="0"/>
              </a:rPr>
              <a:t>interglacials</a:t>
            </a:r>
            <a:r>
              <a:rPr lang="en-US" altLang="en-US" sz="2800" b="1" dirty="0">
                <a:solidFill>
                  <a:schemeClr val="bg1"/>
                </a:solidFill>
                <a:latin typeface="Book Antiqua" panose="02040602050305030304" pitchFamily="18" charset="0"/>
              </a:rPr>
              <a:t> over last  800,000 years</a:t>
            </a:r>
          </a:p>
          <a:p>
            <a:pPr algn="ctr" eaLnBrk="1" hangingPunct="1">
              <a:spcBef>
                <a:spcPct val="0"/>
              </a:spcBef>
              <a:buFontTx/>
              <a:buNone/>
            </a:pPr>
            <a:endParaRPr lang="en-US" altLang="en-US" sz="2400" b="1" dirty="0">
              <a:solidFill>
                <a:schemeClr val="bg1"/>
              </a:solidFill>
              <a:latin typeface="Book Antiqua" panose="02040602050305030304" pitchFamily="18" charset="0"/>
            </a:endParaRPr>
          </a:p>
          <a:p>
            <a:pPr algn="ctr" eaLnBrk="1" hangingPunct="1">
              <a:spcBef>
                <a:spcPct val="0"/>
              </a:spcBef>
              <a:buFontTx/>
              <a:buNone/>
            </a:pPr>
            <a:endParaRPr lang="en-US" altLang="en-US" sz="2400" b="1" dirty="0">
              <a:solidFill>
                <a:schemeClr val="bg1"/>
              </a:solidFill>
              <a:latin typeface="Book Antiqua" panose="02040602050305030304" pitchFamily="18" charset="0"/>
            </a:endParaRPr>
          </a:p>
          <a:p>
            <a:pPr algn="ctr" eaLnBrk="1" hangingPunct="1">
              <a:spcBef>
                <a:spcPct val="0"/>
              </a:spcBef>
              <a:buFontTx/>
              <a:buNone/>
            </a:pPr>
            <a:r>
              <a:rPr lang="en-US" altLang="en-US" sz="1400" dirty="0">
                <a:solidFill>
                  <a:schemeClr val="bg1"/>
                </a:solidFill>
                <a:cs typeface="Arial" panose="020B0604020202020204" pitchFamily="34" charset="0"/>
              </a:rPr>
              <a:t>(European Project for Ice Coring in Antarctica - EPICA)</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6E798C8-24F4-F147-A6D9-548729D79581}"/>
              </a:ext>
            </a:extLst>
          </p:cNvPr>
          <p:cNvSpPr txBox="1"/>
          <p:nvPr/>
        </p:nvSpPr>
        <p:spPr>
          <a:xfrm>
            <a:off x="304800" y="152400"/>
            <a:ext cx="8534400" cy="6555641"/>
          </a:xfrm>
          <a:prstGeom prst="rect">
            <a:avLst/>
          </a:prstGeom>
          <a:noFill/>
        </p:spPr>
        <p:txBody>
          <a:bodyPr wrap="square" rtlCol="0">
            <a:spAutoFit/>
          </a:bodyPr>
          <a:lstStyle/>
          <a:p>
            <a:r>
              <a:rPr lang="en-US" b="1" cap="small" dirty="0">
                <a:latin typeface="Book Antiqua" panose="02040602050305030304" pitchFamily="18" charset="0"/>
              </a:rPr>
              <a:t>Selected Publications:</a:t>
            </a:r>
            <a:endParaRPr lang="en-US" dirty="0">
              <a:latin typeface="Book Antiqua" panose="02040602050305030304" pitchFamily="18" charset="0"/>
            </a:endParaRPr>
          </a:p>
          <a:p>
            <a:r>
              <a:rPr lang="en-US" dirty="0">
                <a:latin typeface="Book Antiqua" panose="02040602050305030304" pitchFamily="18" charset="0"/>
              </a:rPr>
              <a:t> </a:t>
            </a:r>
          </a:p>
          <a:p>
            <a:r>
              <a:rPr lang="en-US" sz="1600" b="1" dirty="0">
                <a:latin typeface="Book Antiqua" panose="02040602050305030304" pitchFamily="18" charset="0"/>
              </a:rPr>
              <a:t>Miller, S.T.K.</a:t>
            </a:r>
            <a:r>
              <a:rPr lang="en-US" sz="1600" dirty="0">
                <a:latin typeface="Book Antiqua" panose="02040602050305030304" pitchFamily="18" charset="0"/>
              </a:rPr>
              <a:t>, and B.D. </a:t>
            </a:r>
            <a:r>
              <a:rPr lang="en-US" sz="1600" dirty="0" err="1">
                <a:latin typeface="Book Antiqua" panose="02040602050305030304" pitchFamily="18" charset="0"/>
              </a:rPr>
              <a:t>Keim</a:t>
            </a:r>
            <a:r>
              <a:rPr lang="en-US" sz="1600" dirty="0">
                <a:latin typeface="Book Antiqua" panose="02040602050305030304" pitchFamily="18" charset="0"/>
              </a:rPr>
              <a:t>, 2003:  Synoptic-Scale Controls on the Sea Breeze of the Central New England Coast, </a:t>
            </a:r>
            <a:r>
              <a:rPr lang="en-US" sz="1600" i="1" dirty="0">
                <a:latin typeface="Book Antiqua" panose="02040602050305030304" pitchFamily="18" charset="0"/>
              </a:rPr>
              <a:t>Weather and Forecasting</a:t>
            </a:r>
            <a:r>
              <a:rPr lang="en-US" sz="1600" dirty="0">
                <a:latin typeface="Book Antiqua" panose="02040602050305030304" pitchFamily="18" charset="0"/>
              </a:rPr>
              <a:t>, </a:t>
            </a:r>
            <a:r>
              <a:rPr lang="en-US" sz="1600" b="1" dirty="0">
                <a:latin typeface="Book Antiqua" panose="02040602050305030304" pitchFamily="18" charset="0"/>
              </a:rPr>
              <a:t>18</a:t>
            </a:r>
            <a:r>
              <a:rPr lang="en-US" sz="1600" dirty="0">
                <a:latin typeface="Book Antiqua" panose="02040602050305030304" pitchFamily="18" charset="0"/>
              </a:rPr>
              <a:t>,  236 – 248.</a:t>
            </a:r>
          </a:p>
          <a:p>
            <a:r>
              <a:rPr lang="en-US" sz="1600" dirty="0">
                <a:latin typeface="Book Antiqua" panose="02040602050305030304" pitchFamily="18" charset="0"/>
              </a:rPr>
              <a:t> </a:t>
            </a:r>
          </a:p>
          <a:p>
            <a:pPr lvl="0"/>
            <a:r>
              <a:rPr lang="en-US" sz="1600" b="1" dirty="0">
                <a:latin typeface="Book Antiqua" panose="02040602050305030304" pitchFamily="18" charset="0"/>
              </a:rPr>
              <a:t>Miller, S.T.K.</a:t>
            </a:r>
            <a:r>
              <a:rPr lang="en-US" sz="1600" dirty="0">
                <a:latin typeface="Book Antiqua" panose="02040602050305030304" pitchFamily="18" charset="0"/>
              </a:rPr>
              <a:t>, B.D. </a:t>
            </a:r>
            <a:r>
              <a:rPr lang="en-US" sz="1600" dirty="0" err="1">
                <a:latin typeface="Book Antiqua" panose="02040602050305030304" pitchFamily="18" charset="0"/>
              </a:rPr>
              <a:t>Keim</a:t>
            </a:r>
            <a:r>
              <a:rPr lang="en-US" sz="1600" dirty="0">
                <a:latin typeface="Book Antiqua" panose="02040602050305030304" pitchFamily="18" charset="0"/>
              </a:rPr>
              <a:t>, R.W. Talbot, and H. Mao, 2003:  The Sea Breeze - Structure, Forecasting, and Impacts, </a:t>
            </a:r>
            <a:r>
              <a:rPr lang="en-US" sz="1600" i="1" dirty="0">
                <a:latin typeface="Book Antiqua" panose="02040602050305030304" pitchFamily="18" charset="0"/>
              </a:rPr>
              <a:t>Reviews of Geophysics</a:t>
            </a:r>
            <a:r>
              <a:rPr lang="en-US" sz="1600" dirty="0">
                <a:latin typeface="Book Antiqua" panose="02040602050305030304" pitchFamily="18" charset="0"/>
              </a:rPr>
              <a:t>, </a:t>
            </a:r>
            <a:r>
              <a:rPr lang="en-US" sz="1600" b="1" dirty="0">
                <a:latin typeface="Book Antiqua" panose="02040602050305030304" pitchFamily="18" charset="0"/>
              </a:rPr>
              <a:t>41</a:t>
            </a:r>
            <a:r>
              <a:rPr lang="en-US" sz="1600" dirty="0">
                <a:latin typeface="Book Antiqua" panose="02040602050305030304" pitchFamily="18" charset="0"/>
              </a:rPr>
              <a:t> (3), 1 - 31.</a:t>
            </a:r>
          </a:p>
          <a:p>
            <a:r>
              <a:rPr lang="en-US" sz="1600" dirty="0">
                <a:latin typeface="Book Antiqua" panose="02040602050305030304" pitchFamily="18" charset="0"/>
              </a:rPr>
              <a:t> </a:t>
            </a:r>
          </a:p>
          <a:p>
            <a:pPr lvl="0"/>
            <a:r>
              <a:rPr lang="en-US" sz="1600" dirty="0">
                <a:latin typeface="Book Antiqua" panose="02040602050305030304" pitchFamily="18" charset="0"/>
              </a:rPr>
              <a:t>Angevine, W.M., C.J. </a:t>
            </a:r>
            <a:r>
              <a:rPr lang="en-US" sz="1600" dirty="0" err="1">
                <a:latin typeface="Book Antiqua" panose="02040602050305030304" pitchFamily="18" charset="0"/>
              </a:rPr>
              <a:t>Senff</a:t>
            </a:r>
            <a:r>
              <a:rPr lang="en-US" sz="1600" dirty="0">
                <a:latin typeface="Book Antiqua" panose="02040602050305030304" pitchFamily="18" charset="0"/>
              </a:rPr>
              <a:t>, A.B. White, E.J. Williams, J. </a:t>
            </a:r>
            <a:r>
              <a:rPr lang="en-US" sz="1600" dirty="0" err="1">
                <a:latin typeface="Book Antiqua" panose="02040602050305030304" pitchFamily="18" charset="0"/>
              </a:rPr>
              <a:t>Koermer</a:t>
            </a:r>
            <a:r>
              <a:rPr lang="en-US" sz="1600" dirty="0">
                <a:latin typeface="Book Antiqua" panose="02040602050305030304" pitchFamily="18" charset="0"/>
              </a:rPr>
              <a:t>, </a:t>
            </a:r>
            <a:r>
              <a:rPr lang="en-US" sz="1600" b="1" dirty="0">
                <a:latin typeface="Book Antiqua" panose="02040602050305030304" pitchFamily="18" charset="0"/>
              </a:rPr>
              <a:t>S.T.K. Miller</a:t>
            </a:r>
            <a:r>
              <a:rPr lang="en-US" sz="1600" dirty="0">
                <a:latin typeface="Book Antiqua" panose="02040602050305030304" pitchFamily="18" charset="0"/>
              </a:rPr>
              <a:t>, R. Talbot, P.E. Johnston, S.A. McKeen, and T. Downs, 2004:  Coastal Boundary Layer Influence on Pollutant Transport in New England, </a:t>
            </a:r>
            <a:r>
              <a:rPr lang="en-US" sz="1600" i="1" dirty="0">
                <a:latin typeface="Book Antiqua" panose="02040602050305030304" pitchFamily="18" charset="0"/>
              </a:rPr>
              <a:t>Journal of Applied Meteorology</a:t>
            </a:r>
            <a:r>
              <a:rPr lang="en-US" sz="1600" dirty="0">
                <a:latin typeface="Book Antiqua" panose="02040602050305030304" pitchFamily="18" charset="0"/>
              </a:rPr>
              <a:t>, </a:t>
            </a:r>
            <a:r>
              <a:rPr lang="en-US" sz="1600" b="1" dirty="0">
                <a:latin typeface="Book Antiqua" panose="02040602050305030304" pitchFamily="18" charset="0"/>
              </a:rPr>
              <a:t>43</a:t>
            </a:r>
            <a:r>
              <a:rPr lang="en-US" sz="1600" dirty="0">
                <a:latin typeface="Book Antiqua" panose="02040602050305030304" pitchFamily="18" charset="0"/>
              </a:rPr>
              <a:t>, 1425 – 1437.</a:t>
            </a:r>
          </a:p>
          <a:p>
            <a:r>
              <a:rPr lang="en-US" sz="1600" dirty="0">
                <a:latin typeface="Book Antiqua" panose="02040602050305030304" pitchFamily="18" charset="0"/>
              </a:rPr>
              <a:t> </a:t>
            </a:r>
          </a:p>
          <a:p>
            <a:pPr lvl="0"/>
            <a:r>
              <a:rPr lang="en-US" sz="1600" dirty="0" err="1">
                <a:latin typeface="Book Antiqua" panose="02040602050305030304" pitchFamily="18" charset="0"/>
              </a:rPr>
              <a:t>Mofidi</a:t>
            </a:r>
            <a:r>
              <a:rPr lang="en-US" sz="1600" dirty="0">
                <a:latin typeface="Book Antiqua" panose="02040602050305030304" pitchFamily="18" charset="0"/>
              </a:rPr>
              <a:t>, A., I. </a:t>
            </a:r>
            <a:r>
              <a:rPr lang="en-US" sz="1600" dirty="0" err="1">
                <a:latin typeface="Book Antiqua" panose="02040602050305030304" pitchFamily="18" charset="0"/>
              </a:rPr>
              <a:t>Soltanzadeh</a:t>
            </a:r>
            <a:r>
              <a:rPr lang="en-US" sz="1600" dirty="0">
                <a:latin typeface="Book Antiqua" panose="02040602050305030304" pitchFamily="18" charset="0"/>
              </a:rPr>
              <a:t>, Y. </a:t>
            </a:r>
            <a:r>
              <a:rPr lang="en-US" sz="1600" dirty="0" err="1">
                <a:latin typeface="Book Antiqua" panose="02040602050305030304" pitchFamily="18" charset="0"/>
              </a:rPr>
              <a:t>Yousefi</a:t>
            </a:r>
            <a:r>
              <a:rPr lang="en-US" sz="1600" dirty="0">
                <a:latin typeface="Book Antiqua" panose="02040602050305030304" pitchFamily="18" charset="0"/>
              </a:rPr>
              <a:t>, A. </a:t>
            </a:r>
            <a:r>
              <a:rPr lang="en-US" sz="1600" dirty="0" err="1">
                <a:latin typeface="Book Antiqua" panose="02040602050305030304" pitchFamily="18" charset="0"/>
              </a:rPr>
              <a:t>Zarrin</a:t>
            </a:r>
            <a:r>
              <a:rPr lang="en-US" sz="1600" dirty="0">
                <a:latin typeface="Book Antiqua" panose="02040602050305030304" pitchFamily="18" charset="0"/>
              </a:rPr>
              <a:t>, M. </a:t>
            </a:r>
            <a:r>
              <a:rPr lang="en-US" sz="1600" dirty="0" err="1">
                <a:latin typeface="Book Antiqua" panose="02040602050305030304" pitchFamily="18" charset="0"/>
              </a:rPr>
              <a:t>Soltani</a:t>
            </a:r>
            <a:r>
              <a:rPr lang="en-US" sz="1600" dirty="0">
                <a:latin typeface="Book Antiqua" panose="02040602050305030304" pitchFamily="18" charset="0"/>
              </a:rPr>
              <a:t>, J.M. </a:t>
            </a:r>
            <a:r>
              <a:rPr lang="en-US" sz="1600" dirty="0" err="1">
                <a:latin typeface="Book Antiqua" panose="02040602050305030304" pitchFamily="18" charset="0"/>
              </a:rPr>
              <a:t>Samakosh</a:t>
            </a:r>
            <a:r>
              <a:rPr lang="en-US" sz="1600" dirty="0">
                <a:latin typeface="Book Antiqua" panose="02040602050305030304" pitchFamily="18" charset="0"/>
              </a:rPr>
              <a:t>, G. Azizi, and </a:t>
            </a:r>
            <a:r>
              <a:rPr lang="en-US" sz="1600" b="1" dirty="0">
                <a:latin typeface="Book Antiqua" panose="02040602050305030304" pitchFamily="18" charset="0"/>
              </a:rPr>
              <a:t>S.T.K. Miller</a:t>
            </a:r>
            <a:r>
              <a:rPr lang="en-US" sz="1600" dirty="0">
                <a:latin typeface="Book Antiqua" panose="02040602050305030304" pitchFamily="18" charset="0"/>
              </a:rPr>
              <a:t>, 2014:  Modeling the exceptional south Foehn event (</a:t>
            </a:r>
            <a:r>
              <a:rPr lang="en-US" sz="1600" i="1" dirty="0" err="1">
                <a:latin typeface="Book Antiqua" panose="02040602050305030304" pitchFamily="18" charset="0"/>
              </a:rPr>
              <a:t>Garmij</a:t>
            </a:r>
            <a:r>
              <a:rPr lang="en-US" sz="1600" dirty="0">
                <a:latin typeface="Book Antiqua" panose="02040602050305030304" pitchFamily="18" charset="0"/>
              </a:rPr>
              <a:t>) over the Alborz Mountains during the extreme forest fire of December 2005, </a:t>
            </a:r>
            <a:r>
              <a:rPr lang="en-US" sz="1600" i="1" dirty="0">
                <a:latin typeface="Book Antiqua" panose="02040602050305030304" pitchFamily="18" charset="0"/>
              </a:rPr>
              <a:t>Natural Hazards</a:t>
            </a:r>
            <a:r>
              <a:rPr lang="en-US" sz="1600" dirty="0">
                <a:latin typeface="Book Antiqua" panose="02040602050305030304" pitchFamily="18" charset="0"/>
              </a:rPr>
              <a:t>, </a:t>
            </a:r>
            <a:r>
              <a:rPr lang="en-US" sz="1600" b="1" dirty="0">
                <a:latin typeface="Book Antiqua" panose="02040602050305030304" pitchFamily="18" charset="0"/>
              </a:rPr>
              <a:t>74</a:t>
            </a:r>
            <a:r>
              <a:rPr lang="en-US" sz="1600" dirty="0">
                <a:latin typeface="Book Antiqua" panose="02040602050305030304" pitchFamily="18" charset="0"/>
              </a:rPr>
              <a:t>, </a:t>
            </a:r>
            <a:r>
              <a:rPr lang="en-US" sz="1600" dirty="0" err="1">
                <a:latin typeface="Book Antiqua" panose="02040602050305030304" pitchFamily="18" charset="0"/>
              </a:rPr>
              <a:t>doi</a:t>
            </a:r>
            <a:r>
              <a:rPr lang="en-US" sz="1600" dirty="0">
                <a:latin typeface="Book Antiqua" panose="02040602050305030304" pitchFamily="18" charset="0"/>
              </a:rPr>
              <a:t> 10.1007/s11069-014-1440-9.</a:t>
            </a:r>
          </a:p>
          <a:p>
            <a:r>
              <a:rPr lang="en-US" sz="1600" dirty="0">
                <a:latin typeface="Book Antiqua" panose="02040602050305030304" pitchFamily="18" charset="0"/>
              </a:rPr>
              <a:t> </a:t>
            </a:r>
          </a:p>
          <a:p>
            <a:pPr lvl="0"/>
            <a:r>
              <a:rPr lang="en-US" sz="1600" b="1" dirty="0">
                <a:latin typeface="Book Antiqua" panose="02040602050305030304" pitchFamily="18" charset="0"/>
              </a:rPr>
              <a:t>Miller, S.T.K.,</a:t>
            </a:r>
            <a:r>
              <a:rPr lang="en-US" sz="1600" dirty="0">
                <a:latin typeface="Book Antiqua" panose="02040602050305030304" pitchFamily="18" charset="0"/>
              </a:rPr>
              <a:t> 2015:  Applied Thermodynamics for Meteorologists, Cambridge University Press, 382 pgs.</a:t>
            </a:r>
          </a:p>
          <a:p>
            <a:r>
              <a:rPr lang="en-US" sz="1600" dirty="0">
                <a:latin typeface="Book Antiqua" panose="02040602050305030304" pitchFamily="18" charset="0"/>
              </a:rPr>
              <a:t> </a:t>
            </a:r>
          </a:p>
          <a:p>
            <a:pPr lvl="0"/>
            <a:r>
              <a:rPr lang="en-US" sz="1600" b="1" dirty="0">
                <a:latin typeface="Book Antiqua" panose="02040602050305030304" pitchFamily="18" charset="0"/>
              </a:rPr>
              <a:t>Miller, S.T.K.,</a:t>
            </a:r>
            <a:r>
              <a:rPr lang="en-US" sz="1600" dirty="0">
                <a:latin typeface="Book Antiqua" panose="02040602050305030304" pitchFamily="18" charset="0"/>
              </a:rPr>
              <a:t> 2017:  Methods for Computing the Boiling Temperature of Water at Varying Pressures, </a:t>
            </a:r>
            <a:r>
              <a:rPr lang="en-US" sz="1600" i="1" dirty="0">
                <a:latin typeface="Book Antiqua" panose="02040602050305030304" pitchFamily="18" charset="0"/>
              </a:rPr>
              <a:t>Bulletin of the American Meteorological Society</a:t>
            </a:r>
            <a:r>
              <a:rPr lang="en-US" sz="1600" dirty="0">
                <a:latin typeface="Book Antiqua" panose="02040602050305030304" pitchFamily="18" charset="0"/>
              </a:rPr>
              <a:t>, </a:t>
            </a:r>
            <a:r>
              <a:rPr lang="en-US" sz="1600" b="1" dirty="0">
                <a:latin typeface="Book Antiqua" panose="02040602050305030304" pitchFamily="18" charset="0"/>
              </a:rPr>
              <a:t>98</a:t>
            </a:r>
            <a:r>
              <a:rPr lang="en-US" sz="1600" dirty="0">
                <a:latin typeface="Book Antiqua" panose="02040602050305030304" pitchFamily="18" charset="0"/>
              </a:rPr>
              <a:t> (7), </a:t>
            </a:r>
            <a:r>
              <a:rPr lang="en-US" sz="1600" dirty="0" err="1">
                <a:latin typeface="Book Antiqua" panose="02040602050305030304" pitchFamily="18" charset="0"/>
              </a:rPr>
              <a:t>doi</a:t>
            </a:r>
            <a:r>
              <a:rPr lang="en-US" sz="1600" dirty="0">
                <a:latin typeface="Book Antiqua" panose="02040602050305030304" pitchFamily="18" charset="0"/>
              </a:rPr>
              <a:t>: 10.1175/BAMS-D-16-0174.1, 1485 - 1491.</a:t>
            </a:r>
          </a:p>
          <a:p>
            <a:pPr lvl="0"/>
            <a:endParaRPr lang="en-US" sz="1600" dirty="0">
              <a:latin typeface="Book Antiqua" panose="02040602050305030304" pitchFamily="18" charset="0"/>
            </a:endParaRPr>
          </a:p>
          <a:p>
            <a:r>
              <a:rPr lang="en-US" sz="1600" b="1" dirty="0">
                <a:latin typeface="Book Antiqua" panose="02040602050305030304" pitchFamily="18" charset="0"/>
              </a:rPr>
              <a:t>Miller, S.T.K.</a:t>
            </a:r>
            <a:r>
              <a:rPr lang="en-US" sz="1600" dirty="0">
                <a:latin typeface="Book Antiqua" panose="02040602050305030304" pitchFamily="18" charset="0"/>
              </a:rPr>
              <a:t>, J. </a:t>
            </a:r>
            <a:r>
              <a:rPr lang="en-US" sz="1600" dirty="0" err="1">
                <a:latin typeface="Book Antiqua" panose="02040602050305030304" pitchFamily="18" charset="0"/>
              </a:rPr>
              <a:t>Cordeira</a:t>
            </a:r>
            <a:r>
              <a:rPr lang="en-US" sz="1600" dirty="0">
                <a:latin typeface="Book Antiqua" panose="02040602050305030304" pitchFamily="18" charset="0"/>
              </a:rPr>
              <a:t>, C. Hohman, A. Jacques, P. Johnston, P. </a:t>
            </a:r>
            <a:r>
              <a:rPr lang="en-US" sz="1600" dirty="0" err="1">
                <a:latin typeface="Book Antiqua" panose="02040602050305030304" pitchFamily="18" charset="0"/>
              </a:rPr>
              <a:t>Poyner</a:t>
            </a:r>
            <a:r>
              <a:rPr lang="en-US" sz="1600" dirty="0">
                <a:latin typeface="Book Antiqua" panose="02040602050305030304" pitchFamily="18" charset="0"/>
              </a:rPr>
              <a:t>, B. Rand, A. Small, and D. St. Jean, 2020:  Applied Radar Meteorology, </a:t>
            </a:r>
            <a:r>
              <a:rPr lang="en-US" sz="1600" dirty="0" err="1">
                <a:latin typeface="Book Antiqua" panose="02040602050305030304" pitchFamily="18" charset="0"/>
              </a:rPr>
              <a:t>Academx</a:t>
            </a:r>
            <a:r>
              <a:rPr lang="en-US" sz="1600" dirty="0">
                <a:latin typeface="Book Antiqua" panose="02040602050305030304" pitchFamily="18" charset="0"/>
              </a:rPr>
              <a:t> (OER), 343 pgs.</a:t>
            </a:r>
          </a:p>
        </p:txBody>
      </p:sp>
    </p:spTree>
    <p:extLst>
      <p:ext uri="{BB962C8B-B14F-4D97-AF65-F5344CB8AC3E}">
        <p14:creationId xmlns:p14="http://schemas.microsoft.com/office/powerpoint/2010/main" val="22857133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Vostok_420ky_4curves_insol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990600"/>
            <a:ext cx="8126413" cy="554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Line 15"/>
          <p:cNvSpPr>
            <a:spLocks noChangeShapeType="1"/>
          </p:cNvSpPr>
          <p:nvPr/>
        </p:nvSpPr>
        <p:spPr bwMode="auto">
          <a:xfrm>
            <a:off x="5334000" y="1600200"/>
            <a:ext cx="1981200" cy="0"/>
          </a:xfrm>
          <a:prstGeom prst="line">
            <a:avLst/>
          </a:prstGeom>
          <a:noFill/>
          <a:ln w="38100">
            <a:solidFill>
              <a:schemeClr val="tx1"/>
            </a:solidFill>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a:lstStyle/>
          <a:p>
            <a:endParaRPr lang="en-US"/>
          </a:p>
        </p:txBody>
      </p:sp>
      <p:sp>
        <p:nvSpPr>
          <p:cNvPr id="45060" name="Text Box 16"/>
          <p:cNvSpPr txBox="1">
            <a:spLocks noChangeArrowheads="1"/>
          </p:cNvSpPr>
          <p:nvPr/>
        </p:nvSpPr>
        <p:spPr bwMode="auto">
          <a:xfrm>
            <a:off x="2438400" y="1752600"/>
            <a:ext cx="2498725" cy="923925"/>
          </a:xfrm>
          <a:prstGeom prst="rect">
            <a:avLst/>
          </a:prstGeom>
          <a:solidFill>
            <a:srgbClr val="FFFF00">
              <a:alpha val="95000"/>
            </a:srgbClr>
          </a:solidFill>
          <a:ln w="63500">
            <a:solidFill>
              <a:schemeClr val="tx1"/>
            </a:solidFill>
            <a:miter lim="800000"/>
            <a:headEnd/>
            <a:tailEnd/>
          </a:ln>
          <a:effectLst>
            <a:outerShdw blurRad="50800" dist="38100" dir="2700000" algn="tl" rotWithShape="0">
              <a:prstClr val="black">
                <a:alpha val="40000"/>
              </a:prstClr>
            </a:outerShdw>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t>NATURAL RANGE</a:t>
            </a:r>
          </a:p>
          <a:p>
            <a:pPr algn="ctr" eaLnBrk="1" hangingPunct="1">
              <a:spcBef>
                <a:spcPct val="0"/>
              </a:spcBef>
              <a:buFontTx/>
              <a:buNone/>
            </a:pPr>
            <a:r>
              <a:rPr lang="en-US" altLang="en-US" sz="1800" b="1"/>
              <a:t>OF CO</a:t>
            </a:r>
            <a:r>
              <a:rPr lang="en-US" altLang="en-US" sz="1800" b="1" baseline="-25000"/>
              <a:t>2</a:t>
            </a:r>
          </a:p>
          <a:p>
            <a:pPr algn="ctr" eaLnBrk="1" hangingPunct="1">
              <a:spcBef>
                <a:spcPct val="0"/>
              </a:spcBef>
              <a:buFontTx/>
              <a:buNone/>
            </a:pPr>
            <a:r>
              <a:rPr lang="en-US" altLang="en-US" sz="1800" b="1"/>
              <a:t>VARIABILITY</a:t>
            </a:r>
          </a:p>
        </p:txBody>
      </p:sp>
      <p:sp>
        <p:nvSpPr>
          <p:cNvPr id="45061" name="Line 17"/>
          <p:cNvSpPr>
            <a:spLocks noChangeShapeType="1"/>
          </p:cNvSpPr>
          <p:nvPr/>
        </p:nvSpPr>
        <p:spPr bwMode="auto">
          <a:xfrm flipV="1">
            <a:off x="4953000" y="1676400"/>
            <a:ext cx="609600" cy="228600"/>
          </a:xfrm>
          <a:prstGeom prst="line">
            <a:avLst/>
          </a:prstGeom>
          <a:noFill/>
          <a:ln w="38100">
            <a:solidFill>
              <a:schemeClr val="tx1"/>
            </a:solidFill>
            <a:round/>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a:lstStyle/>
          <a:p>
            <a:endParaRPr lang="en-US"/>
          </a:p>
        </p:txBody>
      </p:sp>
      <p:sp>
        <p:nvSpPr>
          <p:cNvPr id="45062" name="Line 15"/>
          <p:cNvSpPr>
            <a:spLocks noChangeShapeType="1"/>
          </p:cNvSpPr>
          <p:nvPr/>
        </p:nvSpPr>
        <p:spPr bwMode="auto">
          <a:xfrm>
            <a:off x="5334000" y="2971800"/>
            <a:ext cx="1981200" cy="0"/>
          </a:xfrm>
          <a:prstGeom prst="line">
            <a:avLst/>
          </a:prstGeom>
          <a:noFill/>
          <a:ln w="38100">
            <a:solidFill>
              <a:schemeClr val="tx1"/>
            </a:solidFill>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a:lstStyle/>
          <a:p>
            <a:endParaRPr lang="en-US"/>
          </a:p>
        </p:txBody>
      </p:sp>
      <p:sp>
        <p:nvSpPr>
          <p:cNvPr id="45063" name="Line 17"/>
          <p:cNvSpPr>
            <a:spLocks noChangeShapeType="1"/>
          </p:cNvSpPr>
          <p:nvPr/>
        </p:nvSpPr>
        <p:spPr bwMode="auto">
          <a:xfrm>
            <a:off x="4953000" y="2514600"/>
            <a:ext cx="762000" cy="381000"/>
          </a:xfrm>
          <a:prstGeom prst="line">
            <a:avLst/>
          </a:prstGeom>
          <a:noFill/>
          <a:ln w="38100">
            <a:solidFill>
              <a:schemeClr val="tx1"/>
            </a:solidFill>
            <a:round/>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a:lstStyle/>
          <a:p>
            <a:endParaRPr lang="en-US"/>
          </a:p>
        </p:txBody>
      </p:sp>
      <p:sp>
        <p:nvSpPr>
          <p:cNvPr id="45064" name="Text Box 3"/>
          <p:cNvSpPr txBox="1">
            <a:spLocks noChangeArrowheads="1"/>
          </p:cNvSpPr>
          <p:nvPr/>
        </p:nvSpPr>
        <p:spPr bwMode="auto">
          <a:xfrm>
            <a:off x="1981200" y="152400"/>
            <a:ext cx="52451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a:solidFill>
                  <a:schemeClr val="bg1"/>
                </a:solidFill>
                <a:latin typeface="Book Antiqua" panose="02040602050305030304" pitchFamily="18" charset="0"/>
              </a:rPr>
              <a:t>ANTARCTIC ICE CORES</a:t>
            </a:r>
          </a:p>
          <a:p>
            <a:pPr algn="ctr" eaLnBrk="1" hangingPunct="1">
              <a:spcBef>
                <a:spcPct val="0"/>
              </a:spcBef>
              <a:buFontTx/>
              <a:buNone/>
            </a:pPr>
            <a:r>
              <a:rPr lang="en-US" altLang="en-US" sz="2400" b="1">
                <a:solidFill>
                  <a:schemeClr val="bg1"/>
                </a:solidFill>
                <a:latin typeface="Book Antiqua" panose="02040602050305030304" pitchFamily="18" charset="0"/>
              </a:rPr>
              <a:t>ONE TYPE OF CLIMATE RECORD</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Vostok_420ky_4curves_insol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990600"/>
            <a:ext cx="8126413" cy="554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Text Box 5"/>
          <p:cNvSpPr txBox="1">
            <a:spLocks noChangeArrowheads="1"/>
          </p:cNvSpPr>
          <p:nvPr/>
        </p:nvSpPr>
        <p:spPr bwMode="auto">
          <a:xfrm>
            <a:off x="1828800" y="1676400"/>
            <a:ext cx="4343400" cy="923925"/>
          </a:xfrm>
          <a:prstGeom prst="rect">
            <a:avLst/>
          </a:prstGeom>
          <a:solidFill>
            <a:srgbClr val="FFFF00">
              <a:alpha val="95000"/>
            </a:srgbClr>
          </a:solidFill>
          <a:ln w="63500">
            <a:solidFill>
              <a:schemeClr val="tx1"/>
            </a:solidFill>
            <a:miter lim="800000"/>
            <a:headEnd/>
            <a:tailEnd/>
          </a:ln>
          <a:effectLst>
            <a:outerShdw blurRad="50800" dist="38100" dir="2700000" algn="tl" rotWithShape="0">
              <a:prstClr val="black">
                <a:alpha val="40000"/>
              </a:prstClr>
            </a:outerShdw>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t>WARMING AFTER LGM</a:t>
            </a:r>
          </a:p>
          <a:p>
            <a:pPr algn="ctr" eaLnBrk="1" hangingPunct="1">
              <a:spcBef>
                <a:spcPct val="0"/>
              </a:spcBef>
              <a:buFontTx/>
              <a:buNone/>
            </a:pPr>
            <a:r>
              <a:rPr lang="en-US" altLang="en-US" sz="1800" b="1"/>
              <a:t>NOT A SMOOTH TRANSITION</a:t>
            </a:r>
          </a:p>
          <a:p>
            <a:pPr algn="ctr" eaLnBrk="1" hangingPunct="1">
              <a:spcBef>
                <a:spcPct val="0"/>
              </a:spcBef>
              <a:buFontTx/>
              <a:buNone/>
            </a:pPr>
            <a:r>
              <a:rPr lang="en-US" altLang="en-US" sz="1800" b="1"/>
              <a:t>TO HOLOCENE CLIMATE</a:t>
            </a:r>
          </a:p>
        </p:txBody>
      </p:sp>
      <p:sp>
        <p:nvSpPr>
          <p:cNvPr id="46084" name="Oval 12"/>
          <p:cNvSpPr>
            <a:spLocks noChangeArrowheads="1"/>
          </p:cNvSpPr>
          <p:nvPr/>
        </p:nvSpPr>
        <p:spPr bwMode="auto">
          <a:xfrm>
            <a:off x="1066800" y="1752600"/>
            <a:ext cx="533400" cy="609600"/>
          </a:xfrm>
          <a:prstGeom prst="ellipse">
            <a:avLst/>
          </a:prstGeom>
          <a:solidFill>
            <a:schemeClr val="accent1">
              <a:alpha val="0"/>
            </a:schemeClr>
          </a:solidFill>
          <a:ln w="63500">
            <a:solidFill>
              <a:schemeClr val="tx1"/>
            </a:solidFill>
            <a:round/>
            <a:headEnd/>
            <a:tailEnd/>
          </a:ln>
          <a:effectLst>
            <a:outerShdw blurRad="50800" dist="38100" dir="2700000" algn="tl" rotWithShape="0">
              <a:prstClr val="black">
                <a:alpha val="40000"/>
              </a:prst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chemeClr val="bg1"/>
              </a:solidFill>
            </a:endParaRPr>
          </a:p>
        </p:txBody>
      </p:sp>
      <p:sp>
        <p:nvSpPr>
          <p:cNvPr id="46085" name="Line 13"/>
          <p:cNvSpPr>
            <a:spLocks noChangeShapeType="1"/>
          </p:cNvSpPr>
          <p:nvPr/>
        </p:nvSpPr>
        <p:spPr bwMode="auto">
          <a:xfrm flipV="1">
            <a:off x="1600200" y="1828800"/>
            <a:ext cx="228600" cy="152400"/>
          </a:xfrm>
          <a:prstGeom prst="line">
            <a:avLst/>
          </a:prstGeom>
          <a:noFill/>
          <a:ln w="38100">
            <a:solidFill>
              <a:schemeClr val="tx1"/>
            </a:solidFill>
            <a:round/>
            <a:headEnd type="triangle" w="med" len="me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a:lstStyle/>
          <a:p>
            <a:endParaRPr lang="en-US"/>
          </a:p>
        </p:txBody>
      </p:sp>
      <p:sp>
        <p:nvSpPr>
          <p:cNvPr id="46086" name="Text Box 3"/>
          <p:cNvSpPr txBox="1">
            <a:spLocks noChangeArrowheads="1"/>
          </p:cNvSpPr>
          <p:nvPr/>
        </p:nvSpPr>
        <p:spPr bwMode="auto">
          <a:xfrm>
            <a:off x="1981200" y="152400"/>
            <a:ext cx="52451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a:solidFill>
                  <a:schemeClr val="bg1"/>
                </a:solidFill>
                <a:latin typeface="Book Antiqua" panose="02040602050305030304" pitchFamily="18" charset="0"/>
              </a:rPr>
              <a:t>ANTARCTIC ICE CORES</a:t>
            </a:r>
          </a:p>
          <a:p>
            <a:pPr algn="ctr" eaLnBrk="1" hangingPunct="1">
              <a:spcBef>
                <a:spcPct val="0"/>
              </a:spcBef>
              <a:buFontTx/>
              <a:buNone/>
            </a:pPr>
            <a:r>
              <a:rPr lang="en-US" altLang="en-US" sz="2400" b="1">
                <a:solidFill>
                  <a:schemeClr val="bg1"/>
                </a:solidFill>
                <a:latin typeface="Book Antiqua" panose="02040602050305030304" pitchFamily="18" charset="0"/>
              </a:rPr>
              <a:t>ONE TYPE OF CLIMATE RECORD</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3" descr="panel-of-hands_wid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81000"/>
            <a:ext cx="828675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txBox="1">
            <a:spLocks noChangeArrowheads="1"/>
          </p:cNvSpPr>
          <p:nvPr/>
        </p:nvSpPr>
        <p:spPr bwMode="auto">
          <a:xfrm>
            <a:off x="762000" y="457200"/>
            <a:ext cx="7772400" cy="1470025"/>
          </a:xfrm>
          <a:prstGeom prst="rect">
            <a:avLst/>
          </a:prstGeom>
          <a:solidFill>
            <a:schemeClr val="tx1">
              <a:alpha val="25000"/>
            </a:schemeClr>
          </a:solidFill>
          <a:ln w="19050">
            <a:solidFill>
              <a:schemeClr val="bg1"/>
            </a:solidFill>
            <a:miter lim="800000"/>
            <a:headEnd/>
            <a:tailEnd/>
          </a:ln>
          <a:effectLst>
            <a:outerShdw blurRad="50800" dist="38100" dir="2700000" algn="tl" rotWithShape="0">
              <a:prstClr val="black">
                <a:alpha val="25000"/>
              </a:prstClr>
            </a:outerShdw>
          </a:effectLst>
        </p:spPr>
        <p:txBody>
          <a:bodyPr anchor="ctr"/>
          <a:lstStyle/>
          <a:p>
            <a:pPr algn="ctr" eaLnBrk="1" hangingPunct="1">
              <a:defRPr/>
            </a:pPr>
            <a:r>
              <a:rPr lang="en-US" sz="4000" b="1" kern="0" dirty="0">
                <a:latin typeface="Book Antiqua" pitchFamily="18" charset="0"/>
                <a:ea typeface="+mj-ea"/>
                <a:cs typeface="+mj-cs"/>
              </a:rPr>
              <a:t>Greenhouse effect and human-induced variations</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2"/>
          <p:cNvSpPr txBox="1">
            <a:spLocks noChangeArrowheads="1"/>
          </p:cNvSpPr>
          <p:nvPr/>
        </p:nvSpPr>
        <p:spPr bwMode="auto">
          <a:xfrm>
            <a:off x="2057400" y="228600"/>
            <a:ext cx="503713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a:solidFill>
                  <a:schemeClr val="bg1"/>
                </a:solidFill>
                <a:latin typeface="Book Antiqua" panose="02040602050305030304" pitchFamily="18" charset="0"/>
              </a:rPr>
              <a:t>GLOBAL RADIATIVE BALANCE</a:t>
            </a:r>
          </a:p>
          <a:p>
            <a:pPr algn="ctr" eaLnBrk="1" hangingPunct="1">
              <a:spcBef>
                <a:spcPct val="0"/>
              </a:spcBef>
              <a:buFontTx/>
              <a:buNone/>
            </a:pPr>
            <a:r>
              <a:rPr lang="en-US" altLang="en-US" sz="2400" b="1" i="1">
                <a:solidFill>
                  <a:schemeClr val="bg1"/>
                </a:solidFill>
                <a:latin typeface="Book Antiqua" panose="02040602050305030304" pitchFamily="18" charset="0"/>
              </a:rPr>
              <a:t>Incoming Terms</a:t>
            </a:r>
            <a:endParaRPr lang="en-US" altLang="en-US" sz="1800" b="1" i="1">
              <a:solidFill>
                <a:schemeClr val="bg1"/>
              </a:solidFill>
              <a:latin typeface="Book Antiqua" panose="02040602050305030304" pitchFamily="18" charset="0"/>
            </a:endParaRPr>
          </a:p>
        </p:txBody>
      </p:sp>
      <p:pic>
        <p:nvPicPr>
          <p:cNvPr id="48131" name="Picture 3" descr="02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143000"/>
            <a:ext cx="6499225" cy="544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2" name="Oval 4"/>
          <p:cNvSpPr>
            <a:spLocks noChangeArrowheads="1"/>
          </p:cNvSpPr>
          <p:nvPr/>
        </p:nvSpPr>
        <p:spPr bwMode="auto">
          <a:xfrm>
            <a:off x="4343400" y="1143000"/>
            <a:ext cx="1371600" cy="762000"/>
          </a:xfrm>
          <a:prstGeom prst="ellipse">
            <a:avLst/>
          </a:prstGeom>
          <a:solidFill>
            <a:schemeClr val="accent1">
              <a:alpha val="0"/>
            </a:schemeClr>
          </a:solidFill>
          <a:ln w="63500">
            <a:solidFill>
              <a:schemeClr val="tx1"/>
            </a:solidFill>
            <a:round/>
            <a:headEnd/>
            <a:tailEnd/>
          </a:ln>
          <a:effectLst>
            <a:outerShdw blurRad="50800" dist="38100" dir="2700000" algn="tl" rotWithShape="0">
              <a:prstClr val="black">
                <a:alpha val="40000"/>
              </a:prst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chemeClr val="bg1"/>
              </a:solidFill>
            </a:endParaRPr>
          </a:p>
        </p:txBody>
      </p:sp>
      <p:sp>
        <p:nvSpPr>
          <p:cNvPr id="48133" name="Oval 5"/>
          <p:cNvSpPr>
            <a:spLocks noChangeArrowheads="1"/>
          </p:cNvSpPr>
          <p:nvPr/>
        </p:nvSpPr>
        <p:spPr bwMode="auto">
          <a:xfrm>
            <a:off x="2057400" y="1524000"/>
            <a:ext cx="1371600" cy="762000"/>
          </a:xfrm>
          <a:prstGeom prst="ellipse">
            <a:avLst/>
          </a:prstGeom>
          <a:solidFill>
            <a:schemeClr val="accent1">
              <a:alpha val="0"/>
            </a:schemeClr>
          </a:solidFill>
          <a:ln w="63500">
            <a:solidFill>
              <a:schemeClr val="tx1"/>
            </a:solidFill>
            <a:round/>
            <a:headEnd/>
            <a:tailEnd/>
          </a:ln>
          <a:effectLst>
            <a:outerShdw blurRad="50800" dist="38100" dir="2700000" algn="tl" rotWithShape="0">
              <a:prstClr val="black">
                <a:alpha val="40000"/>
              </a:prst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chemeClr val="bg1"/>
              </a:solidFill>
            </a:endParaRPr>
          </a:p>
        </p:txBody>
      </p:sp>
      <p:sp>
        <p:nvSpPr>
          <p:cNvPr id="48134" name="Oval 6"/>
          <p:cNvSpPr>
            <a:spLocks noChangeArrowheads="1"/>
          </p:cNvSpPr>
          <p:nvPr/>
        </p:nvSpPr>
        <p:spPr bwMode="auto">
          <a:xfrm>
            <a:off x="4038600" y="5638800"/>
            <a:ext cx="2133600" cy="762000"/>
          </a:xfrm>
          <a:prstGeom prst="ellipse">
            <a:avLst/>
          </a:prstGeom>
          <a:solidFill>
            <a:schemeClr val="accent1">
              <a:alpha val="0"/>
            </a:schemeClr>
          </a:solidFill>
          <a:ln w="63500">
            <a:solidFill>
              <a:schemeClr val="tx1"/>
            </a:solidFill>
            <a:round/>
            <a:headEnd/>
            <a:tailEnd/>
          </a:ln>
          <a:effectLst>
            <a:outerShdw blurRad="50800" dist="38100" dir="2700000" algn="tl" rotWithShape="0">
              <a:prstClr val="black">
                <a:alpha val="40000"/>
              </a:prst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chemeClr val="bg1"/>
              </a:solidFill>
            </a:endParaRPr>
          </a:p>
        </p:txBody>
      </p:sp>
      <p:sp>
        <p:nvSpPr>
          <p:cNvPr id="48135" name="Text Box 7"/>
          <p:cNvSpPr txBox="1">
            <a:spLocks noChangeArrowheads="1"/>
          </p:cNvSpPr>
          <p:nvPr/>
        </p:nvSpPr>
        <p:spPr bwMode="auto">
          <a:xfrm>
            <a:off x="5689600" y="1797050"/>
            <a:ext cx="2000250" cy="641350"/>
          </a:xfrm>
          <a:prstGeom prst="rect">
            <a:avLst/>
          </a:prstGeom>
          <a:solidFill>
            <a:srgbClr val="FFFF00">
              <a:alpha val="95000"/>
            </a:srgbClr>
          </a:solidFill>
          <a:ln>
            <a:noFill/>
          </a:ln>
          <a:effectLst>
            <a:outerShdw blurRad="50800" dist="38100" dir="2700000" algn="tl" rotWithShape="0">
              <a:prstClr val="black">
                <a:alpha val="40000"/>
              </a:prstClr>
            </a:outerShdw>
          </a:effec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dirty="0"/>
              <a:t>Solar “constant”</a:t>
            </a:r>
          </a:p>
          <a:p>
            <a:pPr algn="ctr" eaLnBrk="1" hangingPunct="1">
              <a:spcBef>
                <a:spcPct val="0"/>
              </a:spcBef>
              <a:buFontTx/>
              <a:buNone/>
            </a:pPr>
            <a:r>
              <a:rPr lang="en-US" altLang="en-US" sz="1800" b="1" dirty="0"/>
              <a:t>≈ 1367 Wm</a:t>
            </a:r>
            <a:r>
              <a:rPr lang="en-US" altLang="en-US" sz="1800" b="1" baseline="30000" dirty="0"/>
              <a:t>-2</a:t>
            </a:r>
          </a:p>
        </p:txBody>
      </p:sp>
      <p:sp>
        <p:nvSpPr>
          <p:cNvPr id="48136" name="Text Box 8"/>
          <p:cNvSpPr txBox="1">
            <a:spLocks noChangeArrowheads="1"/>
          </p:cNvSpPr>
          <p:nvPr/>
        </p:nvSpPr>
        <p:spPr bwMode="auto">
          <a:xfrm>
            <a:off x="1676400" y="2362200"/>
            <a:ext cx="2063750" cy="366713"/>
          </a:xfrm>
          <a:prstGeom prst="rect">
            <a:avLst/>
          </a:prstGeom>
          <a:solidFill>
            <a:srgbClr val="FFFF00">
              <a:alpha val="95000"/>
            </a:srgbClr>
          </a:solidFill>
          <a:ln>
            <a:noFill/>
          </a:ln>
          <a:effectLst>
            <a:outerShdw blurRad="50800" dist="38100" dir="2700000" algn="tl" rotWithShape="0">
              <a:prstClr val="black">
                <a:alpha val="40000"/>
              </a:prstClr>
            </a:outerShdw>
          </a:effec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dirty="0"/>
              <a:t>30 % bounces off</a:t>
            </a:r>
            <a:endParaRPr lang="en-US" altLang="en-US" sz="1800" b="1" baseline="30000" dirty="0"/>
          </a:p>
        </p:txBody>
      </p:sp>
      <p:sp>
        <p:nvSpPr>
          <p:cNvPr id="48137" name="Text Box 9"/>
          <p:cNvSpPr txBox="1">
            <a:spLocks noChangeArrowheads="1"/>
          </p:cNvSpPr>
          <p:nvPr/>
        </p:nvSpPr>
        <p:spPr bwMode="auto">
          <a:xfrm>
            <a:off x="3219450" y="5181600"/>
            <a:ext cx="385445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t>About half makes it to the surface</a:t>
            </a:r>
            <a:endParaRPr lang="en-US" altLang="en-US" sz="1800" b="1" baseline="30000"/>
          </a:p>
        </p:txBody>
      </p:sp>
      <p:sp>
        <p:nvSpPr>
          <p:cNvPr id="48138" name="Oval 4"/>
          <p:cNvSpPr>
            <a:spLocks noChangeArrowheads="1"/>
          </p:cNvSpPr>
          <p:nvPr/>
        </p:nvSpPr>
        <p:spPr bwMode="auto">
          <a:xfrm>
            <a:off x="5943600" y="3962400"/>
            <a:ext cx="1371600" cy="762000"/>
          </a:xfrm>
          <a:prstGeom prst="ellipse">
            <a:avLst/>
          </a:prstGeom>
          <a:solidFill>
            <a:schemeClr val="accent1">
              <a:alpha val="0"/>
            </a:schemeClr>
          </a:solidFill>
          <a:ln w="63500">
            <a:solidFill>
              <a:schemeClr val="tx1"/>
            </a:solidFill>
            <a:round/>
            <a:headEnd/>
            <a:tailEnd/>
          </a:ln>
          <a:effectLst>
            <a:outerShdw blurRad="50800" dist="38100" dir="2700000" algn="tl" rotWithShape="0">
              <a:prstClr val="black">
                <a:alpha val="40000"/>
              </a:prst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chemeClr val="bg1"/>
              </a:solidFill>
            </a:endParaRPr>
          </a:p>
        </p:txBody>
      </p:sp>
      <p:sp>
        <p:nvSpPr>
          <p:cNvPr id="2" name="Rectangle 1">
            <a:extLst>
              <a:ext uri="{FF2B5EF4-FFF2-40B4-BE49-F238E27FC236}">
                <a16:creationId xmlns:a16="http://schemas.microsoft.com/office/drawing/2014/main" id="{9ECF3199-A603-0BB3-265C-604E0205524D}"/>
              </a:ext>
            </a:extLst>
          </p:cNvPr>
          <p:cNvSpPr/>
          <p:nvPr/>
        </p:nvSpPr>
        <p:spPr bwMode="auto">
          <a:xfrm>
            <a:off x="1214252" y="6400800"/>
            <a:ext cx="1528948" cy="304800"/>
          </a:xfrm>
          <a:prstGeom prst="rect">
            <a:avLst/>
          </a:prstGeom>
          <a:noFill/>
          <a:ln w="19050"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bg1"/>
              </a:solidFill>
              <a:effectLst/>
              <a:latin typeface="Arial"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3" descr="0212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990600"/>
            <a:ext cx="5724525" cy="560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Oval 4"/>
          <p:cNvSpPr>
            <a:spLocks noChangeArrowheads="1"/>
          </p:cNvSpPr>
          <p:nvPr/>
        </p:nvSpPr>
        <p:spPr bwMode="auto">
          <a:xfrm>
            <a:off x="3276600" y="4724400"/>
            <a:ext cx="2667000" cy="838200"/>
          </a:xfrm>
          <a:prstGeom prst="ellipse">
            <a:avLst/>
          </a:prstGeom>
          <a:solidFill>
            <a:schemeClr val="accent1">
              <a:alpha val="0"/>
            </a:schemeClr>
          </a:solidFill>
          <a:ln w="63500">
            <a:solidFill>
              <a:schemeClr val="tx1"/>
            </a:solidFill>
            <a:round/>
            <a:headEnd/>
            <a:tailEnd/>
          </a:ln>
          <a:effectLst>
            <a:outerShdw blurRad="50800" dist="38100" dir="2700000" algn="tl" rotWithShape="0">
              <a:prstClr val="black">
                <a:alpha val="40000"/>
              </a:prst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chemeClr val="bg1"/>
              </a:solidFill>
            </a:endParaRPr>
          </a:p>
        </p:txBody>
      </p:sp>
      <p:sp>
        <p:nvSpPr>
          <p:cNvPr id="49156" name="Rectangle 5"/>
          <p:cNvSpPr>
            <a:spLocks noChangeArrowheads="1"/>
          </p:cNvSpPr>
          <p:nvPr/>
        </p:nvSpPr>
        <p:spPr bwMode="auto">
          <a:xfrm>
            <a:off x="1905000" y="6096000"/>
            <a:ext cx="2590800" cy="381000"/>
          </a:xfrm>
          <a:prstGeom prst="rect">
            <a:avLst/>
          </a:prstGeom>
          <a:solidFill>
            <a:schemeClr val="accent1">
              <a:alpha val="0"/>
            </a:schemeClr>
          </a:solidFill>
          <a:ln w="63500">
            <a:solidFill>
              <a:schemeClr val="tx1"/>
            </a:solidFill>
            <a:miter lim="800000"/>
            <a:headEnd/>
            <a:tailEnd/>
          </a:ln>
          <a:effectLst>
            <a:outerShdw blurRad="50800" dist="38100" dir="2700000" algn="tl" rotWithShape="0">
              <a:prstClr val="black">
                <a:alpha val="40000"/>
              </a:prst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chemeClr val="bg1"/>
              </a:solidFill>
            </a:endParaRPr>
          </a:p>
        </p:txBody>
      </p:sp>
      <p:sp>
        <p:nvSpPr>
          <p:cNvPr id="49157" name="Text Box 2"/>
          <p:cNvSpPr txBox="1">
            <a:spLocks noChangeArrowheads="1"/>
          </p:cNvSpPr>
          <p:nvPr/>
        </p:nvSpPr>
        <p:spPr bwMode="auto">
          <a:xfrm>
            <a:off x="2057400" y="228600"/>
            <a:ext cx="503713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a:solidFill>
                  <a:schemeClr val="bg1"/>
                </a:solidFill>
                <a:latin typeface="Book Antiqua" panose="02040602050305030304" pitchFamily="18" charset="0"/>
              </a:rPr>
              <a:t>GLOBAL RADIATIVE BALANCE</a:t>
            </a:r>
          </a:p>
          <a:p>
            <a:pPr algn="ctr" eaLnBrk="1" hangingPunct="1">
              <a:spcBef>
                <a:spcPct val="0"/>
              </a:spcBef>
              <a:buFontTx/>
              <a:buNone/>
            </a:pPr>
            <a:r>
              <a:rPr lang="en-US" altLang="en-US" sz="2400" b="1" i="1">
                <a:solidFill>
                  <a:schemeClr val="bg1"/>
                </a:solidFill>
                <a:latin typeface="Book Antiqua" panose="02040602050305030304" pitchFamily="18" charset="0"/>
              </a:rPr>
              <a:t>Outgoing Terms</a:t>
            </a:r>
            <a:endParaRPr lang="en-US" altLang="en-US" sz="1800" b="1" i="1">
              <a:solidFill>
                <a:schemeClr val="bg1"/>
              </a:solidFill>
              <a:latin typeface="Book Antiqua" panose="02040602050305030304" pitchFamily="18"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5" descr="0212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0538" y="990600"/>
            <a:ext cx="5783262"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Oval 6"/>
          <p:cNvSpPr>
            <a:spLocks noChangeArrowheads="1"/>
          </p:cNvSpPr>
          <p:nvPr/>
        </p:nvSpPr>
        <p:spPr bwMode="auto">
          <a:xfrm>
            <a:off x="3352800" y="4800600"/>
            <a:ext cx="2667000" cy="838200"/>
          </a:xfrm>
          <a:prstGeom prst="ellipse">
            <a:avLst/>
          </a:prstGeom>
          <a:solidFill>
            <a:schemeClr val="accent1">
              <a:alpha val="0"/>
            </a:schemeClr>
          </a:solidFill>
          <a:ln w="63500">
            <a:solidFill>
              <a:schemeClr val="tx1"/>
            </a:solidFill>
            <a:round/>
            <a:headEnd/>
            <a:tailEnd/>
          </a:ln>
          <a:effectLst>
            <a:outerShdw blurRad="50800" dist="38100" dir="2700000" algn="tl" rotWithShape="0">
              <a:prstClr val="black">
                <a:alpha val="40000"/>
              </a:prst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chemeClr val="bg1"/>
              </a:solidFill>
            </a:endParaRPr>
          </a:p>
        </p:txBody>
      </p:sp>
      <p:sp>
        <p:nvSpPr>
          <p:cNvPr id="50180" name="Rectangle 7"/>
          <p:cNvSpPr>
            <a:spLocks noChangeArrowheads="1"/>
          </p:cNvSpPr>
          <p:nvPr/>
        </p:nvSpPr>
        <p:spPr bwMode="auto">
          <a:xfrm>
            <a:off x="1905000" y="6096000"/>
            <a:ext cx="2590800" cy="381000"/>
          </a:xfrm>
          <a:prstGeom prst="rect">
            <a:avLst/>
          </a:prstGeom>
          <a:solidFill>
            <a:schemeClr val="accent1">
              <a:alpha val="0"/>
            </a:schemeClr>
          </a:solidFill>
          <a:ln w="63500">
            <a:solidFill>
              <a:schemeClr val="tx1"/>
            </a:solidFill>
            <a:miter lim="800000"/>
            <a:headEnd/>
            <a:tailEnd/>
          </a:ln>
          <a:effectLst>
            <a:outerShdw blurRad="50800" dist="38100" dir="2700000" algn="tl" rotWithShape="0">
              <a:prstClr val="black">
                <a:alpha val="40000"/>
              </a:prst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chemeClr val="bg1"/>
              </a:solidFill>
            </a:endParaRPr>
          </a:p>
        </p:txBody>
      </p:sp>
      <p:sp>
        <p:nvSpPr>
          <p:cNvPr id="50181" name="Text Box 2"/>
          <p:cNvSpPr txBox="1">
            <a:spLocks noChangeArrowheads="1"/>
          </p:cNvSpPr>
          <p:nvPr/>
        </p:nvSpPr>
        <p:spPr bwMode="auto">
          <a:xfrm>
            <a:off x="2057400" y="228600"/>
            <a:ext cx="503713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a:solidFill>
                  <a:schemeClr val="bg1"/>
                </a:solidFill>
                <a:latin typeface="Book Antiqua" panose="02040602050305030304" pitchFamily="18" charset="0"/>
              </a:rPr>
              <a:t>GLOBAL RADIATIVE BALANCE</a:t>
            </a:r>
          </a:p>
          <a:p>
            <a:pPr algn="ctr" eaLnBrk="1" hangingPunct="1">
              <a:spcBef>
                <a:spcPct val="0"/>
              </a:spcBef>
              <a:buFontTx/>
              <a:buNone/>
            </a:pPr>
            <a:r>
              <a:rPr lang="en-US" altLang="en-US" sz="2400" b="1" i="1">
                <a:solidFill>
                  <a:schemeClr val="bg1"/>
                </a:solidFill>
                <a:latin typeface="Book Antiqua" panose="02040602050305030304" pitchFamily="18" charset="0"/>
              </a:rPr>
              <a:t>Outgoing Terms</a:t>
            </a:r>
            <a:endParaRPr lang="en-US" altLang="en-US" sz="1800" b="1" i="1">
              <a:solidFill>
                <a:schemeClr val="bg1"/>
              </a:solidFill>
              <a:latin typeface="Book Antiqua" panose="02040602050305030304" pitchFamily="18"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3"/>
          <p:cNvSpPr txBox="1">
            <a:spLocks noChangeArrowheads="1"/>
          </p:cNvSpPr>
          <p:nvPr/>
        </p:nvSpPr>
        <p:spPr bwMode="auto">
          <a:xfrm>
            <a:off x="889000" y="304800"/>
            <a:ext cx="7493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chemeClr val="bg1"/>
                </a:solidFill>
                <a:latin typeface="Book Antiqua" panose="02040602050305030304" pitchFamily="18" charset="0"/>
              </a:rPr>
              <a:t>HOW DO GREENHOUSE GASES TRAP TERRESTRIAL RADIATION?</a:t>
            </a:r>
            <a:endParaRPr lang="en-US" altLang="en-US" sz="2800" b="1" i="1">
              <a:solidFill>
                <a:schemeClr val="bg1"/>
              </a:solidFill>
              <a:latin typeface="Book Antiqua" panose="02040602050305030304" pitchFamily="18" charset="0"/>
            </a:endParaRPr>
          </a:p>
        </p:txBody>
      </p:sp>
      <p:pic>
        <p:nvPicPr>
          <p:cNvPr id="51203" name="Picture 6" descr="0211c"/>
          <p:cNvPicPr>
            <a:picLocks noChangeAspect="1" noChangeArrowheads="1"/>
          </p:cNvPicPr>
          <p:nvPr/>
        </p:nvPicPr>
        <p:blipFill>
          <a:blip r:embed="rId2">
            <a:extLst>
              <a:ext uri="{28A0092B-C50C-407E-A947-70E740481C1C}">
                <a14:useLocalDpi xmlns:a14="http://schemas.microsoft.com/office/drawing/2010/main" val="0"/>
              </a:ext>
            </a:extLst>
          </a:blip>
          <a:srcRect l="6233" t="39386"/>
          <a:stretch>
            <a:fillRect/>
          </a:stretch>
        </p:blipFill>
        <p:spPr bwMode="auto">
          <a:xfrm>
            <a:off x="1123950" y="2590800"/>
            <a:ext cx="6877050" cy="363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69954DBC-86E1-A5D5-363B-C7EDA55B3335}"/>
              </a:ext>
            </a:extLst>
          </p:cNvPr>
          <p:cNvSpPr/>
          <p:nvPr/>
        </p:nvSpPr>
        <p:spPr bwMode="auto">
          <a:xfrm>
            <a:off x="889000" y="6019800"/>
            <a:ext cx="1528948" cy="304800"/>
          </a:xfrm>
          <a:prstGeom prst="rect">
            <a:avLst/>
          </a:prstGeom>
          <a:noFill/>
          <a:ln w="19050"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bg1"/>
              </a:solidFill>
              <a:effectLst/>
              <a:latin typeface="Arial"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3" descr="0211c"/>
          <p:cNvPicPr>
            <a:picLocks noChangeAspect="1" noChangeArrowheads="1"/>
          </p:cNvPicPr>
          <p:nvPr/>
        </p:nvPicPr>
        <p:blipFill>
          <a:blip r:embed="rId2">
            <a:extLst>
              <a:ext uri="{28A0092B-C50C-407E-A947-70E740481C1C}">
                <a14:useLocalDpi xmlns:a14="http://schemas.microsoft.com/office/drawing/2010/main" val="0"/>
              </a:ext>
            </a:extLst>
          </a:blip>
          <a:srcRect l="6233" t="39386"/>
          <a:stretch>
            <a:fillRect/>
          </a:stretch>
        </p:blipFill>
        <p:spPr bwMode="auto">
          <a:xfrm>
            <a:off x="1123950" y="2590800"/>
            <a:ext cx="6877050" cy="363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Line 4"/>
          <p:cNvSpPr>
            <a:spLocks noChangeShapeType="1"/>
          </p:cNvSpPr>
          <p:nvPr/>
        </p:nvSpPr>
        <p:spPr bwMode="auto">
          <a:xfrm>
            <a:off x="3048000" y="3048000"/>
            <a:ext cx="0" cy="1600200"/>
          </a:xfrm>
          <a:prstGeom prst="line">
            <a:avLst/>
          </a:prstGeom>
          <a:noFill/>
          <a:ln w="76200">
            <a:solidFill>
              <a:schemeClr val="tx1"/>
            </a:solidFill>
            <a:round/>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a:lstStyle/>
          <a:p>
            <a:endParaRPr lang="en-US"/>
          </a:p>
        </p:txBody>
      </p:sp>
      <p:sp>
        <p:nvSpPr>
          <p:cNvPr id="52228" name="Text Box 5"/>
          <p:cNvSpPr txBox="1">
            <a:spLocks noChangeArrowheads="1"/>
          </p:cNvSpPr>
          <p:nvPr/>
        </p:nvSpPr>
        <p:spPr bwMode="auto">
          <a:xfrm>
            <a:off x="762000" y="2133600"/>
            <a:ext cx="5226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chemeClr val="bg1"/>
                </a:solidFill>
              </a:rPr>
              <a:t>Visible sunlight comes in through this window</a:t>
            </a:r>
          </a:p>
        </p:txBody>
      </p:sp>
      <p:sp>
        <p:nvSpPr>
          <p:cNvPr id="52229" name="Text Box 3"/>
          <p:cNvSpPr txBox="1">
            <a:spLocks noChangeArrowheads="1"/>
          </p:cNvSpPr>
          <p:nvPr/>
        </p:nvSpPr>
        <p:spPr bwMode="auto">
          <a:xfrm>
            <a:off x="889000" y="304800"/>
            <a:ext cx="7493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chemeClr val="bg1"/>
                </a:solidFill>
                <a:latin typeface="Book Antiqua" panose="02040602050305030304" pitchFamily="18" charset="0"/>
              </a:rPr>
              <a:t>HOW DO GREENHOUSE GASES TRAP TERRESTRIAL RADIATION?</a:t>
            </a:r>
            <a:endParaRPr lang="en-US" altLang="en-US" sz="2800" b="1" i="1">
              <a:solidFill>
                <a:schemeClr val="bg1"/>
              </a:solidFill>
              <a:latin typeface="Book Antiqua" panose="02040602050305030304" pitchFamily="18" charset="0"/>
            </a:endParaRPr>
          </a:p>
        </p:txBody>
      </p:sp>
      <p:sp>
        <p:nvSpPr>
          <p:cNvPr id="2" name="Rectangle 1">
            <a:extLst>
              <a:ext uri="{FF2B5EF4-FFF2-40B4-BE49-F238E27FC236}">
                <a16:creationId xmlns:a16="http://schemas.microsoft.com/office/drawing/2014/main" id="{93CDF737-0B4D-7184-B39A-139EFC7F3178}"/>
              </a:ext>
            </a:extLst>
          </p:cNvPr>
          <p:cNvSpPr/>
          <p:nvPr/>
        </p:nvSpPr>
        <p:spPr bwMode="auto">
          <a:xfrm>
            <a:off x="889000" y="6019800"/>
            <a:ext cx="1528948" cy="304800"/>
          </a:xfrm>
          <a:prstGeom prst="rect">
            <a:avLst/>
          </a:prstGeom>
          <a:noFill/>
          <a:ln w="19050"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bg1"/>
              </a:solidFill>
              <a:effectLst/>
              <a:latin typeface="Arial"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3" descr="0211c"/>
          <p:cNvPicPr>
            <a:picLocks noChangeAspect="1" noChangeArrowheads="1"/>
          </p:cNvPicPr>
          <p:nvPr/>
        </p:nvPicPr>
        <p:blipFill>
          <a:blip r:embed="rId2">
            <a:extLst>
              <a:ext uri="{28A0092B-C50C-407E-A947-70E740481C1C}">
                <a14:useLocalDpi xmlns:a14="http://schemas.microsoft.com/office/drawing/2010/main" val="0"/>
              </a:ext>
            </a:extLst>
          </a:blip>
          <a:srcRect l="6233" t="39386"/>
          <a:stretch>
            <a:fillRect/>
          </a:stretch>
        </p:blipFill>
        <p:spPr bwMode="auto">
          <a:xfrm>
            <a:off x="1123950" y="2590800"/>
            <a:ext cx="6877050" cy="363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Line 4"/>
          <p:cNvSpPr>
            <a:spLocks noChangeShapeType="1"/>
          </p:cNvSpPr>
          <p:nvPr/>
        </p:nvSpPr>
        <p:spPr bwMode="auto">
          <a:xfrm>
            <a:off x="5791200" y="3048000"/>
            <a:ext cx="0" cy="1600200"/>
          </a:xfrm>
          <a:prstGeom prst="line">
            <a:avLst/>
          </a:prstGeom>
          <a:noFill/>
          <a:ln w="76200">
            <a:solidFill>
              <a:schemeClr val="tx1"/>
            </a:solidFill>
            <a:round/>
            <a:headEnd type="triangle" w="med" len="me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a:lstStyle/>
          <a:p>
            <a:endParaRPr lang="en-US"/>
          </a:p>
        </p:txBody>
      </p:sp>
      <p:sp>
        <p:nvSpPr>
          <p:cNvPr id="53252" name="Text Box 5"/>
          <p:cNvSpPr txBox="1">
            <a:spLocks noChangeArrowheads="1"/>
          </p:cNvSpPr>
          <p:nvPr/>
        </p:nvSpPr>
        <p:spPr bwMode="auto">
          <a:xfrm>
            <a:off x="2952750" y="2133600"/>
            <a:ext cx="59642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chemeClr val="bg1"/>
                </a:solidFill>
              </a:rPr>
              <a:t>Infrared terrestrial light escapes through this window</a:t>
            </a:r>
          </a:p>
        </p:txBody>
      </p:sp>
      <p:sp>
        <p:nvSpPr>
          <p:cNvPr id="53253" name="Text Box 3"/>
          <p:cNvSpPr txBox="1">
            <a:spLocks noChangeArrowheads="1"/>
          </p:cNvSpPr>
          <p:nvPr/>
        </p:nvSpPr>
        <p:spPr bwMode="auto">
          <a:xfrm>
            <a:off x="889000" y="304800"/>
            <a:ext cx="7493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chemeClr val="bg1"/>
                </a:solidFill>
                <a:latin typeface="Book Antiqua" panose="02040602050305030304" pitchFamily="18" charset="0"/>
              </a:rPr>
              <a:t>HOW DO GREENHOUSE GASES TRAP TERRESTRIAL RADIATION?</a:t>
            </a:r>
            <a:endParaRPr lang="en-US" altLang="en-US" sz="2800" b="1" i="1">
              <a:solidFill>
                <a:schemeClr val="bg1"/>
              </a:solidFill>
              <a:latin typeface="Book Antiqua" panose="02040602050305030304" pitchFamily="18" charset="0"/>
            </a:endParaRPr>
          </a:p>
        </p:txBody>
      </p:sp>
      <p:sp>
        <p:nvSpPr>
          <p:cNvPr id="2" name="Rectangle 1">
            <a:extLst>
              <a:ext uri="{FF2B5EF4-FFF2-40B4-BE49-F238E27FC236}">
                <a16:creationId xmlns:a16="http://schemas.microsoft.com/office/drawing/2014/main" id="{2E28775C-405A-9415-7B4B-7F1818602FAA}"/>
              </a:ext>
            </a:extLst>
          </p:cNvPr>
          <p:cNvSpPr/>
          <p:nvPr/>
        </p:nvSpPr>
        <p:spPr bwMode="auto">
          <a:xfrm>
            <a:off x="889000" y="6019800"/>
            <a:ext cx="1528948" cy="304800"/>
          </a:xfrm>
          <a:prstGeom prst="rect">
            <a:avLst/>
          </a:prstGeom>
          <a:noFill/>
          <a:ln w="19050"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bg1"/>
              </a:solidFill>
              <a:effectLst/>
              <a:latin typeface="Arial"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2"/>
          <p:cNvSpPr txBox="1">
            <a:spLocks noChangeArrowheads="1"/>
          </p:cNvSpPr>
          <p:nvPr/>
        </p:nvSpPr>
        <p:spPr bwMode="auto">
          <a:xfrm>
            <a:off x="304800" y="152400"/>
            <a:ext cx="84582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chemeClr val="bg1"/>
                </a:solidFill>
                <a:latin typeface="Book Antiqua" panose="02040602050305030304" pitchFamily="18" charset="0"/>
              </a:rPr>
              <a:t>HUMAN BEINGS ARE ADDING MORE GREENHOUSE GASES TO THE ATMOSPHERE</a:t>
            </a:r>
            <a:endParaRPr lang="en-US" altLang="en-US" sz="2800" b="1" i="1">
              <a:solidFill>
                <a:schemeClr val="bg1"/>
              </a:solidFill>
              <a:latin typeface="Book Antiqua" panose="02040602050305030304" pitchFamily="18" charset="0"/>
            </a:endParaRPr>
          </a:p>
        </p:txBody>
      </p:sp>
      <p:pic>
        <p:nvPicPr>
          <p:cNvPr id="54275" name="Picture 3" descr="MaunaLoaCO2Recor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295400"/>
            <a:ext cx="7162800" cy="519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Text Box 4"/>
          <p:cNvSpPr txBox="1">
            <a:spLocks noChangeArrowheads="1"/>
          </p:cNvSpPr>
          <p:nvPr/>
        </p:nvSpPr>
        <p:spPr bwMode="auto">
          <a:xfrm>
            <a:off x="4403725" y="5065713"/>
            <a:ext cx="3435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t>RECORD FROM MAUNA LOA</a:t>
            </a:r>
            <a:r>
              <a:rPr lang="en-US" altLang="en-US" sz="1800"/>
              <a:t>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Box 4"/>
          <p:cNvSpPr txBox="1">
            <a:spLocks noChangeArrowheads="1"/>
          </p:cNvSpPr>
          <p:nvPr/>
        </p:nvSpPr>
        <p:spPr bwMode="auto">
          <a:xfrm>
            <a:off x="304800" y="152400"/>
            <a:ext cx="8077200" cy="6186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cap="small" dirty="0">
                <a:solidFill>
                  <a:schemeClr val="bg1"/>
                </a:solidFill>
                <a:latin typeface="Book Antiqua" panose="02040602050305030304" pitchFamily="18" charset="0"/>
              </a:rPr>
              <a:t>Sources for this presentation:</a:t>
            </a:r>
          </a:p>
          <a:p>
            <a:pPr eaLnBrk="1" hangingPunct="1">
              <a:spcBef>
                <a:spcPct val="0"/>
              </a:spcBef>
              <a:buFontTx/>
              <a:buNone/>
            </a:pPr>
            <a:endParaRPr lang="en-US" altLang="en-US" sz="1800" b="1" dirty="0">
              <a:solidFill>
                <a:schemeClr val="bg1"/>
              </a:solidFill>
              <a:latin typeface="Book Antiqua" panose="02040602050305030304" pitchFamily="18" charset="0"/>
            </a:endParaRPr>
          </a:p>
          <a:p>
            <a:pPr marL="342900" indent="-342900" eaLnBrk="1" hangingPunct="1">
              <a:spcBef>
                <a:spcPct val="0"/>
              </a:spcBef>
            </a:pPr>
            <a:r>
              <a:rPr lang="en-US" altLang="en-US" sz="1800" b="1" dirty="0">
                <a:solidFill>
                  <a:schemeClr val="bg1"/>
                </a:solidFill>
                <a:latin typeface="Book Antiqua" panose="02040602050305030304" pitchFamily="18" charset="0"/>
              </a:rPr>
              <a:t>Intergovernmental Panel on Climate Change (IPCC), American Meteorological Society (AMS), American Geophysical Union (AGU), National Academy of Sciences (NAS), and other professional organizations</a:t>
            </a:r>
          </a:p>
          <a:p>
            <a:pPr marL="342900" indent="-342900" eaLnBrk="1" hangingPunct="1">
              <a:spcBef>
                <a:spcPct val="0"/>
              </a:spcBef>
            </a:pPr>
            <a:endParaRPr lang="en-US" altLang="en-US" sz="1800" b="1" dirty="0">
              <a:solidFill>
                <a:schemeClr val="bg1"/>
              </a:solidFill>
              <a:latin typeface="Book Antiqua" panose="02040602050305030304" pitchFamily="18" charset="0"/>
            </a:endParaRPr>
          </a:p>
          <a:p>
            <a:pPr marL="342900" indent="-342900" eaLnBrk="1" hangingPunct="1">
              <a:spcBef>
                <a:spcPct val="0"/>
              </a:spcBef>
            </a:pPr>
            <a:r>
              <a:rPr lang="en-US" altLang="en-US" sz="1800" b="1" dirty="0">
                <a:solidFill>
                  <a:schemeClr val="bg1"/>
                </a:solidFill>
                <a:latin typeface="Book Antiqua" panose="02040602050305030304" pitchFamily="18" charset="0"/>
              </a:rPr>
              <a:t>Other peer-reviewed papers</a:t>
            </a:r>
          </a:p>
          <a:p>
            <a:pPr marL="342900" indent="-342900" eaLnBrk="1" hangingPunct="1">
              <a:spcBef>
                <a:spcPct val="0"/>
              </a:spcBef>
            </a:pPr>
            <a:endParaRPr lang="en-US" altLang="en-US" sz="1800" b="1" dirty="0">
              <a:solidFill>
                <a:schemeClr val="bg1"/>
              </a:solidFill>
              <a:latin typeface="Book Antiqua" panose="02040602050305030304" pitchFamily="18" charset="0"/>
            </a:endParaRPr>
          </a:p>
          <a:p>
            <a:pPr marL="342900" indent="-342900" eaLnBrk="1" hangingPunct="1">
              <a:spcBef>
                <a:spcPct val="0"/>
              </a:spcBef>
            </a:pPr>
            <a:r>
              <a:rPr lang="en-US" altLang="en-US" sz="1800" b="1" dirty="0">
                <a:solidFill>
                  <a:schemeClr val="bg1"/>
                </a:solidFill>
                <a:latin typeface="Book Antiqua" panose="02040602050305030304" pitchFamily="18" charset="0"/>
              </a:rPr>
              <a:t>U.S. Government agencies (NOAA, NASA, etc.)</a:t>
            </a:r>
          </a:p>
          <a:p>
            <a:pPr marL="342900" indent="-342900" eaLnBrk="1" hangingPunct="1">
              <a:spcBef>
                <a:spcPct val="0"/>
              </a:spcBef>
            </a:pPr>
            <a:endParaRPr lang="en-US" altLang="en-US" sz="1800" b="1" dirty="0">
              <a:solidFill>
                <a:schemeClr val="bg1"/>
              </a:solidFill>
              <a:latin typeface="Book Antiqua" panose="02040602050305030304" pitchFamily="18" charset="0"/>
            </a:endParaRPr>
          </a:p>
          <a:p>
            <a:pPr marL="342900" indent="-342900" eaLnBrk="1" hangingPunct="1">
              <a:spcBef>
                <a:spcPct val="0"/>
              </a:spcBef>
            </a:pPr>
            <a:r>
              <a:rPr lang="en-US" altLang="en-US" sz="1800" b="1" dirty="0">
                <a:solidFill>
                  <a:schemeClr val="bg1"/>
                </a:solidFill>
                <a:latin typeface="Book Antiqua" panose="02040602050305030304" pitchFamily="18" charset="0"/>
              </a:rPr>
              <a:t>Mainstream news articles derived from peer-reviewed scientific papers</a:t>
            </a:r>
            <a:endParaRPr lang="en-US" altLang="en-US" sz="2800" b="1" dirty="0">
              <a:solidFill>
                <a:schemeClr val="bg1"/>
              </a:solidFill>
              <a:latin typeface="Book Antiqua" panose="02040602050305030304" pitchFamily="18" charset="0"/>
            </a:endParaRPr>
          </a:p>
          <a:p>
            <a:pPr marL="342900" indent="-342900" eaLnBrk="1" hangingPunct="1">
              <a:spcBef>
                <a:spcPct val="0"/>
              </a:spcBef>
            </a:pPr>
            <a:endParaRPr lang="en-US" altLang="en-US" sz="1800" b="1" dirty="0">
              <a:solidFill>
                <a:schemeClr val="bg1"/>
              </a:solidFill>
              <a:latin typeface="Book Antiqua" panose="02040602050305030304" pitchFamily="18" charset="0"/>
            </a:endParaRPr>
          </a:p>
          <a:p>
            <a:pPr marL="342900" indent="-342900" eaLnBrk="1" hangingPunct="1">
              <a:spcBef>
                <a:spcPct val="0"/>
              </a:spcBef>
            </a:pPr>
            <a:r>
              <a:rPr lang="en-US" altLang="en-US" sz="1800" b="1" dirty="0">
                <a:solidFill>
                  <a:schemeClr val="bg1"/>
                </a:solidFill>
                <a:latin typeface="Book Antiqua" panose="02040602050305030304" pitchFamily="18" charset="0"/>
              </a:rPr>
              <a:t>Paul </a:t>
            </a:r>
            <a:r>
              <a:rPr lang="en-US" altLang="en-US" sz="1800" b="1" dirty="0" err="1">
                <a:solidFill>
                  <a:schemeClr val="bg1"/>
                </a:solidFill>
                <a:latin typeface="Book Antiqua" panose="02040602050305030304" pitchFamily="18" charset="0"/>
              </a:rPr>
              <a:t>Mayewski</a:t>
            </a:r>
            <a:r>
              <a:rPr lang="en-US" altLang="en-US" sz="1800" b="1" dirty="0">
                <a:solidFill>
                  <a:schemeClr val="bg1"/>
                </a:solidFill>
                <a:latin typeface="Book Antiqua" panose="02040602050305030304" pitchFamily="18" charset="0"/>
              </a:rPr>
              <a:t> – UNH Climate Change Research Center</a:t>
            </a:r>
          </a:p>
          <a:p>
            <a:pPr marL="342900" indent="-342900" eaLnBrk="1" hangingPunct="1">
              <a:spcBef>
                <a:spcPct val="0"/>
              </a:spcBef>
            </a:pPr>
            <a:endParaRPr lang="en-US" altLang="en-US" sz="1800" b="1" dirty="0">
              <a:solidFill>
                <a:schemeClr val="bg1"/>
              </a:solidFill>
              <a:latin typeface="Book Antiqua" panose="02040602050305030304" pitchFamily="18" charset="0"/>
            </a:endParaRPr>
          </a:p>
          <a:p>
            <a:pPr marL="342900" indent="-342900" eaLnBrk="1" hangingPunct="1">
              <a:spcBef>
                <a:spcPct val="0"/>
              </a:spcBef>
            </a:pPr>
            <a:r>
              <a:rPr lang="en-US" altLang="en-US" sz="1800" b="1" dirty="0">
                <a:solidFill>
                  <a:schemeClr val="bg1"/>
                </a:solidFill>
                <a:latin typeface="Book Antiqua" panose="02040602050305030304" pitchFamily="18" charset="0"/>
              </a:rPr>
              <a:t>“The Glacial World According to Wally” (Wallace S. </a:t>
            </a:r>
            <a:r>
              <a:rPr lang="en-US" altLang="en-US" sz="1800" b="1" dirty="0" err="1">
                <a:solidFill>
                  <a:schemeClr val="bg1"/>
                </a:solidFill>
                <a:latin typeface="Book Antiqua" panose="02040602050305030304" pitchFamily="18" charset="0"/>
              </a:rPr>
              <a:t>Broecker</a:t>
            </a:r>
            <a:r>
              <a:rPr lang="en-US" altLang="en-US" sz="1800" b="1" dirty="0">
                <a:solidFill>
                  <a:schemeClr val="bg1"/>
                </a:solidFill>
                <a:latin typeface="Book Antiqua" panose="02040602050305030304" pitchFamily="18" charset="0"/>
              </a:rPr>
              <a:t>)</a:t>
            </a:r>
          </a:p>
          <a:p>
            <a:pPr marL="342900" indent="-342900" eaLnBrk="1" hangingPunct="1">
              <a:spcBef>
                <a:spcPct val="0"/>
              </a:spcBef>
            </a:pPr>
            <a:endParaRPr lang="en-US" altLang="en-US" sz="1800" b="1" dirty="0">
              <a:solidFill>
                <a:schemeClr val="bg1"/>
              </a:solidFill>
              <a:latin typeface="Book Antiqua" panose="02040602050305030304" pitchFamily="18" charset="0"/>
            </a:endParaRPr>
          </a:p>
          <a:p>
            <a:pPr marL="342900" indent="-342900" eaLnBrk="1" hangingPunct="1">
              <a:spcBef>
                <a:spcPct val="0"/>
              </a:spcBef>
            </a:pPr>
            <a:r>
              <a:rPr lang="en-US" altLang="en-US" sz="1800" b="1" dirty="0">
                <a:solidFill>
                  <a:schemeClr val="bg1"/>
                </a:solidFill>
                <a:latin typeface="Book Antiqua" panose="02040602050305030304" pitchFamily="18" charset="0"/>
              </a:rPr>
              <a:t>“A Brain for All Seasons” (William H. Calvin)</a:t>
            </a:r>
          </a:p>
          <a:p>
            <a:pPr marL="342900" indent="-342900" eaLnBrk="1" hangingPunct="1">
              <a:spcBef>
                <a:spcPct val="0"/>
              </a:spcBef>
            </a:pPr>
            <a:endParaRPr lang="en-US" altLang="en-US" sz="1800" b="1" dirty="0">
              <a:solidFill>
                <a:schemeClr val="bg1"/>
              </a:solidFill>
              <a:latin typeface="Book Antiqua" panose="02040602050305030304" pitchFamily="18" charset="0"/>
            </a:endParaRPr>
          </a:p>
          <a:p>
            <a:pPr marL="342900" indent="-342900" eaLnBrk="1" hangingPunct="1">
              <a:spcBef>
                <a:spcPct val="0"/>
              </a:spcBef>
            </a:pPr>
            <a:r>
              <a:rPr lang="en-US" altLang="en-US" sz="1800" b="1" dirty="0">
                <a:solidFill>
                  <a:schemeClr val="bg1"/>
                </a:solidFill>
                <a:latin typeface="Book Antiqua" panose="02040602050305030304" pitchFamily="18" charset="0"/>
              </a:rPr>
              <a:t>“The Long Summer” (Brian Fagan)</a:t>
            </a:r>
          </a:p>
          <a:p>
            <a:pPr marL="342900" indent="-342900" eaLnBrk="1" hangingPunct="1">
              <a:spcBef>
                <a:spcPct val="0"/>
              </a:spcBef>
            </a:pPr>
            <a:endParaRPr lang="en-US" altLang="en-US" sz="1800" b="1" dirty="0">
              <a:solidFill>
                <a:schemeClr val="bg1"/>
              </a:solidFill>
              <a:latin typeface="Book Antiqua" panose="02040602050305030304" pitchFamily="18" charset="0"/>
            </a:endParaRPr>
          </a:p>
          <a:p>
            <a:pPr marL="342900" indent="-342900" eaLnBrk="1" hangingPunct="1">
              <a:spcBef>
                <a:spcPct val="0"/>
              </a:spcBef>
            </a:pPr>
            <a:r>
              <a:rPr lang="en-US" altLang="en-US" sz="1800" b="1" dirty="0">
                <a:solidFill>
                  <a:schemeClr val="bg1"/>
                </a:solidFill>
                <a:latin typeface="Book Antiqua" panose="02040602050305030304" pitchFamily="18" charset="0"/>
              </a:rPr>
              <a:t>”Runaway Climate” (Steven Earle)</a:t>
            </a:r>
          </a:p>
        </p:txBody>
      </p:sp>
    </p:spTree>
    <p:extLst>
      <p:ext uri="{BB962C8B-B14F-4D97-AF65-F5344CB8AC3E}">
        <p14:creationId xmlns:p14="http://schemas.microsoft.com/office/powerpoint/2010/main" val="1473977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3" descr="MaunaLoaCO2Recor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295400"/>
            <a:ext cx="7162800" cy="519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Text Box 4"/>
          <p:cNvSpPr txBox="1">
            <a:spLocks noChangeArrowheads="1"/>
          </p:cNvSpPr>
          <p:nvPr/>
        </p:nvSpPr>
        <p:spPr bwMode="auto">
          <a:xfrm>
            <a:off x="4403725" y="5065713"/>
            <a:ext cx="3435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t>RECORD FROM MAUNA LOA</a:t>
            </a:r>
            <a:r>
              <a:rPr lang="en-US" altLang="en-US" sz="1800"/>
              <a:t> </a:t>
            </a:r>
          </a:p>
        </p:txBody>
      </p:sp>
      <p:sp>
        <p:nvSpPr>
          <p:cNvPr id="55300" name="Line 5"/>
          <p:cNvSpPr>
            <a:spLocks noChangeShapeType="1"/>
          </p:cNvSpPr>
          <p:nvPr/>
        </p:nvSpPr>
        <p:spPr bwMode="auto">
          <a:xfrm>
            <a:off x="5029200" y="2057400"/>
            <a:ext cx="2438400" cy="0"/>
          </a:xfrm>
          <a:prstGeom prst="line">
            <a:avLst/>
          </a:prstGeom>
          <a:noFill/>
          <a:ln w="38100">
            <a:solidFill>
              <a:schemeClr val="tx1"/>
            </a:solidFill>
            <a:round/>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a:lstStyle/>
          <a:p>
            <a:endParaRPr lang="en-US"/>
          </a:p>
        </p:txBody>
      </p:sp>
      <p:sp>
        <p:nvSpPr>
          <p:cNvPr id="55301" name="Freeform 7"/>
          <p:cNvSpPr>
            <a:spLocks/>
          </p:cNvSpPr>
          <p:nvPr/>
        </p:nvSpPr>
        <p:spPr bwMode="auto">
          <a:xfrm>
            <a:off x="4495800" y="1905000"/>
            <a:ext cx="3276600" cy="2514600"/>
          </a:xfrm>
          <a:custGeom>
            <a:avLst/>
            <a:gdLst>
              <a:gd name="T0" fmla="*/ 0 w 2016"/>
              <a:gd name="T1" fmla="*/ 2147483646 h 1584"/>
              <a:gd name="T2" fmla="*/ 2147483646 w 2016"/>
              <a:gd name="T3" fmla="*/ 2147483646 h 1584"/>
              <a:gd name="T4" fmla="*/ 2147483646 w 2016"/>
              <a:gd name="T5" fmla="*/ 2147483646 h 1584"/>
              <a:gd name="T6" fmla="*/ 2147483646 w 2016"/>
              <a:gd name="T7" fmla="*/ 2147483646 h 1584"/>
              <a:gd name="T8" fmla="*/ 2147483646 w 2016"/>
              <a:gd name="T9" fmla="*/ 2147483646 h 1584"/>
              <a:gd name="T10" fmla="*/ 2147483646 w 2016"/>
              <a:gd name="T11" fmla="*/ 0 h 1584"/>
              <a:gd name="T12" fmla="*/ 0 60000 65536"/>
              <a:gd name="T13" fmla="*/ 0 60000 65536"/>
              <a:gd name="T14" fmla="*/ 0 60000 65536"/>
              <a:gd name="T15" fmla="*/ 0 60000 65536"/>
              <a:gd name="T16" fmla="*/ 0 60000 65536"/>
              <a:gd name="T17" fmla="*/ 0 60000 65536"/>
              <a:gd name="T18" fmla="*/ 0 w 2016"/>
              <a:gd name="T19" fmla="*/ 0 h 1584"/>
              <a:gd name="T20" fmla="*/ 2016 w 2016"/>
              <a:gd name="T21" fmla="*/ 1584 h 1584"/>
            </a:gdLst>
            <a:ahLst/>
            <a:cxnLst>
              <a:cxn ang="T12">
                <a:pos x="T0" y="T1"/>
              </a:cxn>
              <a:cxn ang="T13">
                <a:pos x="T2" y="T3"/>
              </a:cxn>
              <a:cxn ang="T14">
                <a:pos x="T4" y="T5"/>
              </a:cxn>
              <a:cxn ang="T15">
                <a:pos x="T6" y="T7"/>
              </a:cxn>
              <a:cxn ang="T16">
                <a:pos x="T8" y="T9"/>
              </a:cxn>
              <a:cxn ang="T17">
                <a:pos x="T10" y="T11"/>
              </a:cxn>
            </a:cxnLst>
            <a:rect l="T18" t="T19" r="T20" b="T21"/>
            <a:pathLst>
              <a:path w="2016" h="1584">
                <a:moveTo>
                  <a:pt x="0" y="1584"/>
                </a:moveTo>
                <a:cubicBezTo>
                  <a:pt x="244" y="1432"/>
                  <a:pt x="488" y="1280"/>
                  <a:pt x="672" y="1152"/>
                </a:cubicBezTo>
                <a:cubicBezTo>
                  <a:pt x="856" y="1024"/>
                  <a:pt x="960" y="936"/>
                  <a:pt x="1104" y="816"/>
                </a:cubicBezTo>
                <a:cubicBezTo>
                  <a:pt x="1248" y="696"/>
                  <a:pt x="1400" y="552"/>
                  <a:pt x="1536" y="432"/>
                </a:cubicBezTo>
                <a:cubicBezTo>
                  <a:pt x="1672" y="312"/>
                  <a:pt x="1840" y="168"/>
                  <a:pt x="1920" y="96"/>
                </a:cubicBezTo>
                <a:cubicBezTo>
                  <a:pt x="2000" y="24"/>
                  <a:pt x="2008" y="12"/>
                  <a:pt x="2016" y="0"/>
                </a:cubicBez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5302" name="Text Box 8"/>
          <p:cNvSpPr txBox="1">
            <a:spLocks noChangeArrowheads="1"/>
          </p:cNvSpPr>
          <p:nvPr/>
        </p:nvSpPr>
        <p:spPr bwMode="auto">
          <a:xfrm>
            <a:off x="2206625" y="1524000"/>
            <a:ext cx="2835275" cy="2308225"/>
          </a:xfrm>
          <a:prstGeom prst="rect">
            <a:avLst/>
          </a:prstGeom>
          <a:solidFill>
            <a:srgbClr val="FFFF00">
              <a:alpha val="95000"/>
            </a:srgbClr>
          </a:solidFill>
          <a:ln w="63500">
            <a:solidFill>
              <a:schemeClr val="tx1"/>
            </a:solidFill>
            <a:miter lim="800000"/>
            <a:headEnd/>
            <a:tailEnd/>
          </a:ln>
          <a:effectLst>
            <a:outerShdw blurRad="50800" dist="38100" dir="2700000" algn="tl" rotWithShape="0">
              <a:prstClr val="black">
                <a:alpha val="40000"/>
              </a:prstClr>
            </a:outerShdw>
          </a:effec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dirty="0"/>
              <a:t>1998 CO</a:t>
            </a:r>
            <a:r>
              <a:rPr lang="en-US" altLang="en-US" sz="1800" b="1" baseline="-25000" dirty="0"/>
              <a:t>2</a:t>
            </a:r>
          </a:p>
          <a:p>
            <a:pPr algn="ctr" eaLnBrk="1" hangingPunct="1">
              <a:spcBef>
                <a:spcPct val="0"/>
              </a:spcBef>
              <a:buFontTx/>
              <a:buNone/>
            </a:pPr>
            <a:r>
              <a:rPr lang="en-US" altLang="en-US" sz="1800" b="1" dirty="0"/>
              <a:t>LEVEL WAS HIGHER</a:t>
            </a:r>
          </a:p>
          <a:p>
            <a:pPr algn="ctr" eaLnBrk="1" hangingPunct="1">
              <a:spcBef>
                <a:spcPct val="0"/>
              </a:spcBef>
              <a:buFontTx/>
              <a:buNone/>
            </a:pPr>
            <a:r>
              <a:rPr lang="en-US" altLang="en-US" sz="1800" b="1" dirty="0"/>
              <a:t>THAN AT ANY TIME</a:t>
            </a:r>
          </a:p>
          <a:p>
            <a:pPr algn="ctr" eaLnBrk="1" hangingPunct="1">
              <a:spcBef>
                <a:spcPct val="0"/>
              </a:spcBef>
              <a:buFontTx/>
              <a:buNone/>
            </a:pPr>
            <a:r>
              <a:rPr lang="en-US" altLang="en-US" sz="1800" b="1" dirty="0"/>
              <a:t>IN LAST 800,000 YEARS</a:t>
            </a:r>
          </a:p>
          <a:p>
            <a:pPr algn="ctr" eaLnBrk="1" hangingPunct="1">
              <a:spcBef>
                <a:spcPct val="0"/>
              </a:spcBef>
              <a:buFontTx/>
              <a:buNone/>
            </a:pPr>
            <a:endParaRPr lang="en-US" altLang="en-US" sz="1800" b="1" dirty="0"/>
          </a:p>
          <a:p>
            <a:pPr algn="ctr" eaLnBrk="1" hangingPunct="1">
              <a:spcBef>
                <a:spcPct val="0"/>
              </a:spcBef>
              <a:buFontTx/>
              <a:buNone/>
            </a:pPr>
            <a:r>
              <a:rPr lang="en-US" altLang="en-US" sz="1800" b="1" i="1" dirty="0"/>
              <a:t>WELL BEYOND</a:t>
            </a:r>
          </a:p>
          <a:p>
            <a:pPr algn="ctr" eaLnBrk="1" hangingPunct="1">
              <a:spcBef>
                <a:spcPct val="0"/>
              </a:spcBef>
              <a:buFontTx/>
              <a:buNone/>
            </a:pPr>
            <a:r>
              <a:rPr lang="en-US" altLang="en-US" sz="1800" b="1" i="1" dirty="0"/>
              <a:t>RANGE OF NATURAL</a:t>
            </a:r>
          </a:p>
          <a:p>
            <a:pPr algn="ctr" eaLnBrk="1" hangingPunct="1">
              <a:spcBef>
                <a:spcPct val="0"/>
              </a:spcBef>
              <a:buFontTx/>
              <a:buNone/>
            </a:pPr>
            <a:r>
              <a:rPr lang="en-US" altLang="en-US" sz="1800" b="1" i="1" dirty="0"/>
              <a:t>VARIABILITY</a:t>
            </a:r>
          </a:p>
        </p:txBody>
      </p:sp>
      <p:sp>
        <p:nvSpPr>
          <p:cNvPr id="55303" name="Line 5"/>
          <p:cNvSpPr>
            <a:spLocks noChangeShapeType="1"/>
          </p:cNvSpPr>
          <p:nvPr/>
        </p:nvSpPr>
        <p:spPr bwMode="auto">
          <a:xfrm flipH="1">
            <a:off x="1371600" y="3886200"/>
            <a:ext cx="2133600" cy="1828800"/>
          </a:xfrm>
          <a:prstGeom prst="line">
            <a:avLst/>
          </a:prstGeom>
          <a:noFill/>
          <a:ln w="38100">
            <a:solidFill>
              <a:schemeClr val="tx1"/>
            </a:solidFill>
            <a:round/>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a:lstStyle/>
          <a:p>
            <a:endParaRPr lang="en-US"/>
          </a:p>
        </p:txBody>
      </p:sp>
      <p:sp>
        <p:nvSpPr>
          <p:cNvPr id="55304" name="Text Box 2"/>
          <p:cNvSpPr txBox="1">
            <a:spLocks noChangeArrowheads="1"/>
          </p:cNvSpPr>
          <p:nvPr/>
        </p:nvSpPr>
        <p:spPr bwMode="auto">
          <a:xfrm>
            <a:off x="304800" y="152400"/>
            <a:ext cx="84582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chemeClr val="bg1"/>
                </a:solidFill>
                <a:latin typeface="Book Antiqua" panose="02040602050305030304" pitchFamily="18" charset="0"/>
              </a:rPr>
              <a:t>HUMAN BEINGS ARE ADDING MORE GREENHOUSE GASES TO THE ATMOSPHERE</a:t>
            </a:r>
            <a:endParaRPr lang="en-US" altLang="en-US" sz="2800" b="1" i="1">
              <a:solidFill>
                <a:schemeClr val="bg1"/>
              </a:solidFill>
              <a:latin typeface="Book Antiqua" panose="02040602050305030304" pitchFamily="18"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3" descr="MaunaLoaCO2Recor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295400"/>
            <a:ext cx="7162800" cy="519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Text Box 4"/>
          <p:cNvSpPr txBox="1">
            <a:spLocks noChangeArrowheads="1"/>
          </p:cNvSpPr>
          <p:nvPr/>
        </p:nvSpPr>
        <p:spPr bwMode="auto">
          <a:xfrm>
            <a:off x="4403725" y="5065713"/>
            <a:ext cx="3435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t>RECORD FROM MAUNA LOA</a:t>
            </a:r>
            <a:r>
              <a:rPr lang="en-US" altLang="en-US" sz="1800"/>
              <a:t> </a:t>
            </a:r>
          </a:p>
        </p:txBody>
      </p:sp>
      <p:sp>
        <p:nvSpPr>
          <p:cNvPr id="56326" name="Text Box 7"/>
          <p:cNvSpPr txBox="1">
            <a:spLocks noChangeArrowheads="1"/>
          </p:cNvSpPr>
          <p:nvPr/>
        </p:nvSpPr>
        <p:spPr bwMode="auto">
          <a:xfrm>
            <a:off x="381000" y="1439430"/>
            <a:ext cx="8077200" cy="4924425"/>
          </a:xfrm>
          <a:prstGeom prst="rect">
            <a:avLst/>
          </a:prstGeom>
          <a:solidFill>
            <a:srgbClr val="FFFF00">
              <a:alpha val="95000"/>
            </a:srgbClr>
          </a:solidFill>
          <a:ln w="63500">
            <a:solidFill>
              <a:schemeClr val="tx1"/>
            </a:solidFill>
            <a:miter lim="800000"/>
            <a:headEnd/>
            <a:tailEnd/>
          </a:ln>
          <a:effectLst>
            <a:outerShdw blurRad="50800" dist="38100" dir="2700000" algn="tl" rotWithShape="0">
              <a:prstClr val="black">
                <a:alpha val="40000"/>
              </a:prstClr>
            </a:outerShdw>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dirty="0"/>
              <a:t>November, 2020:</a:t>
            </a:r>
          </a:p>
          <a:p>
            <a:pPr algn="ctr" eaLnBrk="1" hangingPunct="1">
              <a:spcBef>
                <a:spcPct val="0"/>
              </a:spcBef>
              <a:buFontTx/>
              <a:buNone/>
            </a:pPr>
            <a:endParaRPr lang="en-US" altLang="en-US" sz="1800" b="1" dirty="0"/>
          </a:p>
          <a:p>
            <a:pPr>
              <a:buNone/>
            </a:pPr>
            <a:r>
              <a:rPr lang="en-US" altLang="en-US" sz="1800" b="1" dirty="0"/>
              <a:t>NOAA:  “</a:t>
            </a:r>
            <a:r>
              <a:rPr lang="en-US" sz="2000" b="1" dirty="0"/>
              <a:t>The increase between the year 1800 and today is 70% larger than the increase that occurred when Earth climbed out of the last ice age between 17,500 and 11,500 years ago, and it occurred 100-200 times faster.</a:t>
            </a:r>
          </a:p>
          <a:p>
            <a:pPr>
              <a:buNone/>
            </a:pPr>
            <a:endParaRPr lang="en-US" sz="2000" dirty="0"/>
          </a:p>
          <a:p>
            <a:pPr>
              <a:buNone/>
            </a:pPr>
            <a:r>
              <a:rPr lang="en-US" sz="2000" dirty="0"/>
              <a:t>In addition, fossil fuels are the only source of carbon consistent with the </a:t>
            </a:r>
            <a:r>
              <a:rPr lang="en-US" sz="2000" dirty="0">
                <a:hlinkClick r:id="rId3">
                  <a:extLst>
                    <a:ext uri="{A12FA001-AC4F-418D-AE19-62706E023703}">
                      <ahyp:hlinkClr xmlns:ahyp="http://schemas.microsoft.com/office/drawing/2018/hyperlinkcolor" val="tx"/>
                    </a:ext>
                  </a:extLst>
                </a:hlinkClick>
              </a:rPr>
              <a:t>isotopic fingerprint</a:t>
            </a:r>
            <a:r>
              <a:rPr lang="en-US" sz="2000" dirty="0"/>
              <a:t> of the carbon present in today’s atmosphere. That analysis indicates it must be coming from terrestrial plant matter, and it must be very, very old. </a:t>
            </a:r>
            <a:r>
              <a:rPr lang="en-US" sz="2000" b="1" dirty="0"/>
              <a:t>These and other lines of evidence leave no doubt that fossil fuels are the primary source of the carbon dioxide building up in Earth’s atmosphere</a:t>
            </a:r>
            <a:r>
              <a:rPr lang="en-US" sz="2000" dirty="0"/>
              <a:t>.”</a:t>
            </a:r>
            <a:endParaRPr lang="en-US" altLang="en-US" sz="1800" b="1" dirty="0"/>
          </a:p>
          <a:p>
            <a:pPr algn="ctr" eaLnBrk="1" hangingPunct="1">
              <a:spcBef>
                <a:spcPct val="0"/>
              </a:spcBef>
              <a:buFontTx/>
              <a:buNone/>
            </a:pPr>
            <a:endParaRPr lang="en-US" altLang="en-US" sz="1800" b="1" dirty="0"/>
          </a:p>
          <a:p>
            <a:pPr algn="ctr" eaLnBrk="1" hangingPunct="1">
              <a:spcBef>
                <a:spcPct val="0"/>
              </a:spcBef>
              <a:buFontTx/>
              <a:buNone/>
            </a:pPr>
            <a:r>
              <a:rPr lang="en-US" altLang="en-US" sz="1400" dirty="0"/>
              <a:t>(</a:t>
            </a:r>
            <a:r>
              <a:rPr lang="en-US" altLang="en-US" sz="1400" dirty="0">
                <a:hlinkClick r:id="rId4">
                  <a:extLst>
                    <a:ext uri="{A12FA001-AC4F-418D-AE19-62706E023703}">
                      <ahyp:hlinkClr xmlns:ahyp="http://schemas.microsoft.com/office/drawing/2018/hyperlinkcolor" val="tx"/>
                    </a:ext>
                  </a:extLst>
                </a:hlinkClick>
              </a:rPr>
              <a:t>https://climate.gov/news-features/climate-qa/how-do-we-know-build-carbon-dioxide-atmosphere-caused-humans</a:t>
            </a:r>
            <a:r>
              <a:rPr lang="en-US" altLang="en-US" sz="1400" dirty="0"/>
              <a:t>)</a:t>
            </a:r>
          </a:p>
        </p:txBody>
      </p:sp>
      <p:sp>
        <p:nvSpPr>
          <p:cNvPr id="56327" name="Text Box 2"/>
          <p:cNvSpPr txBox="1">
            <a:spLocks noChangeArrowheads="1"/>
          </p:cNvSpPr>
          <p:nvPr/>
        </p:nvSpPr>
        <p:spPr bwMode="auto">
          <a:xfrm>
            <a:off x="304800" y="152400"/>
            <a:ext cx="84582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chemeClr val="bg1"/>
                </a:solidFill>
                <a:latin typeface="Book Antiqua" panose="02040602050305030304" pitchFamily="18" charset="0"/>
              </a:rPr>
              <a:t>HUMAN BEINGS ARE ADDING MORE GREENHOUSE GASES TO THE ATMOSPHERE</a:t>
            </a:r>
            <a:endParaRPr lang="en-US" altLang="en-US" sz="2800" b="1" i="1">
              <a:solidFill>
                <a:schemeClr val="bg1"/>
              </a:solidFill>
              <a:latin typeface="Book Antiqua" panose="02040602050305030304" pitchFamily="18" charset="0"/>
            </a:endParaRPr>
          </a:p>
        </p:txBody>
      </p:sp>
    </p:spTree>
    <p:extLst>
      <p:ext uri="{BB962C8B-B14F-4D97-AF65-F5344CB8AC3E}">
        <p14:creationId xmlns:p14="http://schemas.microsoft.com/office/powerpoint/2010/main" val="221500821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3" descr="MaunaLoaCO2Recor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295400"/>
            <a:ext cx="7162800" cy="519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Text Box 4"/>
          <p:cNvSpPr txBox="1">
            <a:spLocks noChangeArrowheads="1"/>
          </p:cNvSpPr>
          <p:nvPr/>
        </p:nvSpPr>
        <p:spPr bwMode="auto">
          <a:xfrm>
            <a:off x="4403725" y="5065713"/>
            <a:ext cx="3435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t>RECORD FROM MAUNA LOA</a:t>
            </a:r>
            <a:r>
              <a:rPr lang="en-US" altLang="en-US" sz="1800"/>
              <a:t> </a:t>
            </a:r>
          </a:p>
        </p:txBody>
      </p:sp>
      <p:sp>
        <p:nvSpPr>
          <p:cNvPr id="56326" name="Text Box 7"/>
          <p:cNvSpPr txBox="1">
            <a:spLocks noChangeArrowheads="1"/>
          </p:cNvSpPr>
          <p:nvPr/>
        </p:nvSpPr>
        <p:spPr bwMode="auto">
          <a:xfrm>
            <a:off x="381000" y="1439430"/>
            <a:ext cx="8077200" cy="4924425"/>
          </a:xfrm>
          <a:prstGeom prst="rect">
            <a:avLst/>
          </a:prstGeom>
          <a:solidFill>
            <a:srgbClr val="FFFF00">
              <a:alpha val="95000"/>
            </a:srgbClr>
          </a:solidFill>
          <a:ln w="63500">
            <a:solidFill>
              <a:schemeClr val="tx1"/>
            </a:solidFill>
            <a:miter lim="800000"/>
            <a:headEnd/>
            <a:tailEnd/>
          </a:ln>
          <a:effectLst>
            <a:outerShdw blurRad="50800" dist="38100" dir="2700000" algn="tl" rotWithShape="0">
              <a:prstClr val="black">
                <a:alpha val="40000"/>
              </a:prstClr>
            </a:outerShdw>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dirty="0"/>
              <a:t>November, 2020:</a:t>
            </a:r>
          </a:p>
          <a:p>
            <a:pPr algn="ctr" eaLnBrk="1" hangingPunct="1">
              <a:spcBef>
                <a:spcPct val="0"/>
              </a:spcBef>
              <a:buFontTx/>
              <a:buNone/>
            </a:pPr>
            <a:endParaRPr lang="en-US" altLang="en-US" sz="1800" b="1" dirty="0"/>
          </a:p>
          <a:p>
            <a:pPr>
              <a:buNone/>
            </a:pPr>
            <a:r>
              <a:rPr lang="en-US" altLang="en-US" sz="1800" b="1" dirty="0"/>
              <a:t>NOAA:  “</a:t>
            </a:r>
            <a:r>
              <a:rPr lang="en-US" sz="2000" b="1" dirty="0"/>
              <a:t>The increase between the year 1800 and today is 70% larger than the increase that occurred when Earth climbed out of the last ice age between 17,500 and 11,500 years ago, and it occurred 100-200 times faster.</a:t>
            </a:r>
          </a:p>
          <a:p>
            <a:pPr>
              <a:buNone/>
            </a:pPr>
            <a:endParaRPr lang="en-US" sz="2000" dirty="0"/>
          </a:p>
          <a:p>
            <a:pPr>
              <a:buNone/>
            </a:pPr>
            <a:r>
              <a:rPr lang="en-US" sz="2000" dirty="0"/>
              <a:t>In addition, fossil fuels are the only source of carbon consistent with the </a:t>
            </a:r>
            <a:r>
              <a:rPr lang="en-US" sz="2000" dirty="0">
                <a:hlinkClick r:id="rId3">
                  <a:extLst>
                    <a:ext uri="{A12FA001-AC4F-418D-AE19-62706E023703}">
                      <ahyp:hlinkClr xmlns:ahyp="http://schemas.microsoft.com/office/drawing/2018/hyperlinkcolor" val="tx"/>
                    </a:ext>
                  </a:extLst>
                </a:hlinkClick>
              </a:rPr>
              <a:t>isotopic fingerprint</a:t>
            </a:r>
            <a:r>
              <a:rPr lang="en-US" sz="2000" dirty="0"/>
              <a:t> of the carbon present in today’s atmosphere. That analysis indicates it must be coming from terrestrial plant matter, and it must be very, very old. </a:t>
            </a:r>
            <a:r>
              <a:rPr lang="en-US" sz="2000" b="1" dirty="0"/>
              <a:t>These and other lines of evidence leave no doubt that fossil fuels are the primary source of the carbon dioxide building up in Earth’s atmosphere</a:t>
            </a:r>
            <a:r>
              <a:rPr lang="en-US" sz="2000" dirty="0"/>
              <a:t>.”</a:t>
            </a:r>
            <a:endParaRPr lang="en-US" altLang="en-US" sz="1800" b="1" dirty="0"/>
          </a:p>
          <a:p>
            <a:pPr algn="ctr" eaLnBrk="1" hangingPunct="1">
              <a:spcBef>
                <a:spcPct val="0"/>
              </a:spcBef>
              <a:buFontTx/>
              <a:buNone/>
            </a:pPr>
            <a:endParaRPr lang="en-US" altLang="en-US" sz="1800" b="1" dirty="0"/>
          </a:p>
          <a:p>
            <a:pPr algn="ctr" eaLnBrk="1" hangingPunct="1">
              <a:spcBef>
                <a:spcPct val="0"/>
              </a:spcBef>
              <a:buFontTx/>
              <a:buNone/>
            </a:pPr>
            <a:r>
              <a:rPr lang="en-US" altLang="en-US" sz="1400" dirty="0"/>
              <a:t>(</a:t>
            </a:r>
            <a:r>
              <a:rPr lang="en-US" altLang="en-US" sz="1400" dirty="0">
                <a:hlinkClick r:id="rId4">
                  <a:extLst>
                    <a:ext uri="{A12FA001-AC4F-418D-AE19-62706E023703}">
                      <ahyp:hlinkClr xmlns:ahyp="http://schemas.microsoft.com/office/drawing/2018/hyperlinkcolor" val="tx"/>
                    </a:ext>
                  </a:extLst>
                </a:hlinkClick>
              </a:rPr>
              <a:t>https://climate.gov/news-features/climate-qa/how-do-we-know-build-carbon-dioxide-atmosphere-caused-humans</a:t>
            </a:r>
            <a:r>
              <a:rPr lang="en-US" altLang="en-US" sz="1400" dirty="0"/>
              <a:t>)</a:t>
            </a:r>
          </a:p>
        </p:txBody>
      </p:sp>
      <p:sp>
        <p:nvSpPr>
          <p:cNvPr id="56327" name="Text Box 2"/>
          <p:cNvSpPr txBox="1">
            <a:spLocks noChangeArrowheads="1"/>
          </p:cNvSpPr>
          <p:nvPr/>
        </p:nvSpPr>
        <p:spPr bwMode="auto">
          <a:xfrm>
            <a:off x="304800" y="152400"/>
            <a:ext cx="84582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chemeClr val="bg1"/>
                </a:solidFill>
                <a:latin typeface="Book Antiqua" panose="02040602050305030304" pitchFamily="18" charset="0"/>
              </a:rPr>
              <a:t>HUMAN BEINGS ARE ADDING MORE GREENHOUSE GASES TO THE ATMOSPHERE</a:t>
            </a:r>
            <a:endParaRPr lang="en-US" altLang="en-US" sz="2800" b="1" i="1">
              <a:solidFill>
                <a:schemeClr val="bg1"/>
              </a:solidFill>
              <a:latin typeface="Book Antiqua" panose="02040602050305030304" pitchFamily="18" charset="0"/>
            </a:endParaRPr>
          </a:p>
        </p:txBody>
      </p:sp>
      <p:pic>
        <p:nvPicPr>
          <p:cNvPr id="3" name="Picture 2" descr="A diagram of carbon isotopes&#10;&#10;Description automatically generated">
            <a:extLst>
              <a:ext uri="{FF2B5EF4-FFF2-40B4-BE49-F238E27FC236}">
                <a16:creationId xmlns:a16="http://schemas.microsoft.com/office/drawing/2014/main" id="{9CBB97FB-EF18-D262-9FA6-402234CA35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38300" y="228600"/>
            <a:ext cx="5867400" cy="3212741"/>
          </a:xfrm>
          <a:prstGeom prst="rect">
            <a:avLst/>
          </a:prstGeom>
          <a:ln w="19050">
            <a:solidFill>
              <a:schemeClr val="tx1"/>
            </a:solidFill>
          </a:ln>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5FDCCF6E-5A65-5F70-919A-A82F712EDD1F}"/>
              </a:ext>
            </a:extLst>
          </p:cNvPr>
          <p:cNvSpPr txBox="1"/>
          <p:nvPr/>
        </p:nvSpPr>
        <p:spPr>
          <a:xfrm>
            <a:off x="190500" y="3352800"/>
            <a:ext cx="8458200" cy="523220"/>
          </a:xfrm>
          <a:prstGeom prst="rect">
            <a:avLst/>
          </a:prstGeom>
          <a:solidFill>
            <a:schemeClr val="tx1"/>
          </a:solidFill>
        </p:spPr>
        <p:txBody>
          <a:bodyPr wrap="square">
            <a:spAutoFit/>
          </a:bodyPr>
          <a:lstStyle/>
          <a:p>
            <a:pPr algn="ctr" eaLnBrk="1" hangingPunct="1">
              <a:spcBef>
                <a:spcPct val="0"/>
              </a:spcBef>
              <a:buFontTx/>
              <a:buNone/>
            </a:pPr>
            <a:r>
              <a:rPr lang="en-US" altLang="en-US" sz="1400" dirty="0">
                <a:solidFill>
                  <a:schemeClr val="bg1"/>
                </a:solidFill>
                <a:cs typeface="Arial" panose="020B0604020202020204" pitchFamily="34" charset="0"/>
              </a:rPr>
              <a:t>(Earle, S. 2024:  Runaway Climate – What the geological past can tell us about the coming climate change catastrophe, New Society Publishers, 207 pgs.: ISBN 9780865719897)</a:t>
            </a:r>
          </a:p>
        </p:txBody>
      </p:sp>
      <p:sp>
        <p:nvSpPr>
          <p:cNvPr id="6" name="TextBox 5">
            <a:extLst>
              <a:ext uri="{FF2B5EF4-FFF2-40B4-BE49-F238E27FC236}">
                <a16:creationId xmlns:a16="http://schemas.microsoft.com/office/drawing/2014/main" id="{B56A8C34-980D-11FF-1069-A269BB16F89C}"/>
              </a:ext>
            </a:extLst>
          </p:cNvPr>
          <p:cNvSpPr txBox="1"/>
          <p:nvPr/>
        </p:nvSpPr>
        <p:spPr>
          <a:xfrm>
            <a:off x="304800" y="4382631"/>
            <a:ext cx="8458200" cy="2246769"/>
          </a:xfrm>
          <a:prstGeom prst="rect">
            <a:avLst/>
          </a:prstGeom>
          <a:solidFill>
            <a:schemeClr val="tx1"/>
          </a:solidFill>
          <a:ln w="63500">
            <a:solidFill>
              <a:schemeClr val="bg1"/>
            </a:solidFill>
          </a:ln>
          <a:effectLst>
            <a:outerShdw blurRad="50800" dist="38100" dir="2700000" algn="tl" rotWithShape="0">
              <a:prstClr val="black">
                <a:alpha val="40000"/>
              </a:prstClr>
            </a:outerShdw>
          </a:effectLst>
        </p:spPr>
        <p:txBody>
          <a:bodyPr wrap="square">
            <a:spAutoFit/>
          </a:bodyPr>
          <a:lstStyle/>
          <a:p>
            <a:pPr algn="ctr" eaLnBrk="1" hangingPunct="1">
              <a:spcBef>
                <a:spcPct val="0"/>
              </a:spcBef>
              <a:buFontTx/>
              <a:buNone/>
            </a:pPr>
            <a:endParaRPr lang="en-US" altLang="en-US" sz="2000" dirty="0">
              <a:solidFill>
                <a:schemeClr val="bg1"/>
              </a:solidFill>
              <a:latin typeface="Book Antiqua" panose="02040602050305030304" pitchFamily="18" charset="0"/>
            </a:endParaRPr>
          </a:p>
          <a:p>
            <a:pPr algn="ctr" eaLnBrk="1" hangingPunct="1">
              <a:spcBef>
                <a:spcPct val="0"/>
              </a:spcBef>
              <a:buFontTx/>
              <a:buNone/>
            </a:pPr>
            <a:r>
              <a:rPr lang="en-US" altLang="en-US" sz="2000" dirty="0">
                <a:solidFill>
                  <a:schemeClr val="bg1"/>
                </a:solidFill>
                <a:cs typeface="Arial" panose="020B0604020202020204" pitchFamily="34" charset="0"/>
              </a:rPr>
              <a:t>Carbon-14 is incorporated into living matter only while it is alive.  It is a radioactive element with a half-life of 5,730 years, and breaks down into Nitrogen-14.  After ten half-lives it is almost entirely gone.</a:t>
            </a:r>
          </a:p>
          <a:p>
            <a:pPr algn="ctr" eaLnBrk="1" hangingPunct="1">
              <a:spcBef>
                <a:spcPct val="0"/>
              </a:spcBef>
              <a:buFontTx/>
              <a:buNone/>
            </a:pPr>
            <a:endParaRPr lang="en-US" altLang="en-US" sz="2000" dirty="0">
              <a:cs typeface="Arial" panose="020B0604020202020204" pitchFamily="34" charset="0"/>
            </a:endParaRPr>
          </a:p>
          <a:p>
            <a:pPr algn="ctr" eaLnBrk="1" hangingPunct="1">
              <a:spcBef>
                <a:spcPct val="0"/>
              </a:spcBef>
              <a:buFontTx/>
              <a:buNone/>
            </a:pPr>
            <a:r>
              <a:rPr lang="en-US" altLang="en-US" sz="2000" b="1" dirty="0">
                <a:solidFill>
                  <a:schemeClr val="bg1"/>
                </a:solidFill>
                <a:cs typeface="Arial" panose="020B0604020202020204" pitchFamily="34" charset="0"/>
              </a:rPr>
              <a:t>Very old dead matter has no Carbon-14 in it. </a:t>
            </a:r>
          </a:p>
          <a:p>
            <a:pPr algn="ctr" eaLnBrk="1" hangingPunct="1">
              <a:spcBef>
                <a:spcPct val="0"/>
              </a:spcBef>
              <a:buFontTx/>
              <a:buNone/>
            </a:pPr>
            <a:endParaRPr lang="en-US" altLang="en-US" sz="2000" dirty="0">
              <a:solidFill>
                <a:schemeClr val="bg1"/>
              </a:solidFill>
              <a:latin typeface="Book Antiqua" panose="02040602050305030304" pitchFamily="18" charset="0"/>
            </a:endParaRPr>
          </a:p>
        </p:txBody>
      </p:sp>
    </p:spTree>
    <p:extLst>
      <p:ext uri="{BB962C8B-B14F-4D97-AF65-F5344CB8AC3E}">
        <p14:creationId xmlns:p14="http://schemas.microsoft.com/office/powerpoint/2010/main" val="283277628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aph of the global monitoring laboratory&#10;&#10;AI-generated content may be incorrect.">
            <a:extLst>
              <a:ext uri="{FF2B5EF4-FFF2-40B4-BE49-F238E27FC236}">
                <a16:creationId xmlns:a16="http://schemas.microsoft.com/office/drawing/2014/main" id="{8A81ADA5-296F-0996-E0FA-DDB583A9C6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748785"/>
            <a:ext cx="7696200" cy="5772150"/>
          </a:xfrm>
          <a:prstGeom prst="rect">
            <a:avLst/>
          </a:prstGeom>
        </p:spPr>
      </p:pic>
      <p:sp>
        <p:nvSpPr>
          <p:cNvPr id="57346" name="Text Box 2"/>
          <p:cNvSpPr txBox="1">
            <a:spLocks noChangeArrowheads="1"/>
          </p:cNvSpPr>
          <p:nvPr/>
        </p:nvSpPr>
        <p:spPr bwMode="auto">
          <a:xfrm>
            <a:off x="304800" y="152400"/>
            <a:ext cx="8458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chemeClr val="bg1"/>
                </a:solidFill>
                <a:latin typeface="Book Antiqua" panose="02040602050305030304" pitchFamily="18" charset="0"/>
              </a:rPr>
              <a:t>AND THE UPWARD TREND CONTINUES</a:t>
            </a:r>
            <a:endParaRPr lang="en-US" altLang="en-US" sz="2800" b="1" i="1">
              <a:solidFill>
                <a:schemeClr val="bg1"/>
              </a:solidFill>
              <a:latin typeface="Book Antiqua" panose="02040602050305030304" pitchFamily="18" charset="0"/>
            </a:endParaRPr>
          </a:p>
        </p:txBody>
      </p:sp>
      <p:sp>
        <p:nvSpPr>
          <p:cNvPr id="57347" name="Oval 12"/>
          <p:cNvSpPr>
            <a:spLocks noChangeArrowheads="1"/>
          </p:cNvSpPr>
          <p:nvPr/>
        </p:nvSpPr>
        <p:spPr bwMode="auto">
          <a:xfrm>
            <a:off x="7315200" y="1307842"/>
            <a:ext cx="1143000" cy="762000"/>
          </a:xfrm>
          <a:prstGeom prst="ellipse">
            <a:avLst/>
          </a:prstGeom>
          <a:solidFill>
            <a:schemeClr val="accent1">
              <a:alpha val="0"/>
            </a:schemeClr>
          </a:solidFill>
          <a:ln w="63500">
            <a:solidFill>
              <a:schemeClr val="tx1"/>
            </a:solidFill>
            <a:round/>
            <a:headEnd/>
            <a:tailEnd/>
          </a:ln>
          <a:effectLst>
            <a:outerShdw blurRad="50800" dist="38100" dir="2700000" algn="tl" rotWithShape="0">
              <a:prstClr val="black">
                <a:alpha val="40000"/>
              </a:prst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chemeClr val="bg1"/>
              </a:solidFill>
            </a:endParaRPr>
          </a:p>
        </p:txBody>
      </p:sp>
      <p:cxnSp>
        <p:nvCxnSpPr>
          <p:cNvPr id="3" name="Straight Connector 2">
            <a:extLst>
              <a:ext uri="{FF2B5EF4-FFF2-40B4-BE49-F238E27FC236}">
                <a16:creationId xmlns:a16="http://schemas.microsoft.com/office/drawing/2014/main" id="{A108CD84-EA53-BB47-B994-179A5320EA16}"/>
              </a:ext>
            </a:extLst>
          </p:cNvPr>
          <p:cNvCxnSpPr/>
          <p:nvPr/>
        </p:nvCxnSpPr>
        <p:spPr bwMode="auto">
          <a:xfrm>
            <a:off x="1676400" y="3733800"/>
            <a:ext cx="6400800" cy="0"/>
          </a:xfrm>
          <a:prstGeom prst="line">
            <a:avLst/>
          </a:prstGeom>
          <a:solidFill>
            <a:schemeClr val="accent1"/>
          </a:solidFill>
          <a:ln w="4445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cxnSp>
      <p:sp>
        <p:nvSpPr>
          <p:cNvPr id="8" name="Text Box 8">
            <a:extLst>
              <a:ext uri="{FF2B5EF4-FFF2-40B4-BE49-F238E27FC236}">
                <a16:creationId xmlns:a16="http://schemas.microsoft.com/office/drawing/2014/main" id="{561C3B2F-0575-DD45-A5BF-93D7C5D555D5}"/>
              </a:ext>
            </a:extLst>
          </p:cNvPr>
          <p:cNvSpPr txBox="1">
            <a:spLocks noChangeArrowheads="1"/>
          </p:cNvSpPr>
          <p:nvPr/>
        </p:nvSpPr>
        <p:spPr bwMode="auto">
          <a:xfrm>
            <a:off x="1828800" y="3787260"/>
            <a:ext cx="1351652" cy="369332"/>
          </a:xfrm>
          <a:prstGeom prst="rect">
            <a:avLst/>
          </a:prstGeom>
          <a:solidFill>
            <a:srgbClr val="FFFF00"/>
          </a:solidFill>
          <a:ln w="19050">
            <a:solidFill>
              <a:schemeClr val="tx1"/>
            </a:solidFill>
            <a:miter lim="800000"/>
            <a:headEnd/>
            <a:tailEnd/>
          </a:ln>
          <a:effectLst>
            <a:outerShdw blurRad="50800" dist="38100" dir="2700000" algn="tl" rotWithShape="0">
              <a:prstClr val="black">
                <a:alpha val="40000"/>
              </a:prstClr>
            </a:outerShdw>
          </a:effec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dirty="0"/>
              <a:t>1998 Level</a:t>
            </a:r>
          </a:p>
        </p:txBody>
      </p:sp>
      <p:sp>
        <p:nvSpPr>
          <p:cNvPr id="5" name="Rectangle 4">
            <a:extLst>
              <a:ext uri="{FF2B5EF4-FFF2-40B4-BE49-F238E27FC236}">
                <a16:creationId xmlns:a16="http://schemas.microsoft.com/office/drawing/2014/main" id="{877F7628-DDFF-A51A-09F8-9B610F422ECB}"/>
              </a:ext>
            </a:extLst>
          </p:cNvPr>
          <p:cNvSpPr/>
          <p:nvPr/>
        </p:nvSpPr>
        <p:spPr bwMode="auto">
          <a:xfrm>
            <a:off x="6019800" y="5105405"/>
            <a:ext cx="2209800" cy="761995"/>
          </a:xfrm>
          <a:prstGeom prst="rect">
            <a:avLst/>
          </a:prstGeom>
          <a:noFill/>
          <a:ln w="19050"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bg1"/>
              </a:solidFill>
              <a:effectLst/>
              <a:latin typeface="Arial"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2"/>
          <p:cNvSpPr txBox="1">
            <a:spLocks noChangeArrowheads="1"/>
          </p:cNvSpPr>
          <p:nvPr/>
        </p:nvSpPr>
        <p:spPr bwMode="auto">
          <a:xfrm>
            <a:off x="533400" y="152400"/>
            <a:ext cx="80867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chemeClr val="bg1"/>
                </a:solidFill>
                <a:latin typeface="Book Antiqua" panose="02040602050305030304" pitchFamily="18" charset="0"/>
              </a:rPr>
              <a:t>THE MAUNA LOA RECORD IS NOT UNIQUE</a:t>
            </a:r>
            <a:endParaRPr lang="en-US" altLang="en-US" sz="2800" b="1" i="1">
              <a:solidFill>
                <a:schemeClr val="bg1"/>
              </a:solidFill>
              <a:latin typeface="Book Antiqua" panose="02040602050305030304" pitchFamily="18" charset="0"/>
            </a:endParaRPr>
          </a:p>
        </p:txBody>
      </p:sp>
      <p:pic>
        <p:nvPicPr>
          <p:cNvPr id="58371" name="Picture 3" descr="GlobalCO2Recor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762000"/>
            <a:ext cx="7239000" cy="582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2" name="Oval 4"/>
          <p:cNvSpPr>
            <a:spLocks noChangeArrowheads="1"/>
          </p:cNvSpPr>
          <p:nvPr/>
        </p:nvSpPr>
        <p:spPr bwMode="auto">
          <a:xfrm>
            <a:off x="1447800" y="762000"/>
            <a:ext cx="1143000" cy="762000"/>
          </a:xfrm>
          <a:prstGeom prst="ellipse">
            <a:avLst/>
          </a:prstGeom>
          <a:solidFill>
            <a:schemeClr val="accent1">
              <a:alpha val="0"/>
            </a:schemeClr>
          </a:solidFill>
          <a:ln w="63500">
            <a:solidFill>
              <a:schemeClr val="tx1"/>
            </a:solidFill>
            <a:round/>
            <a:headEnd/>
            <a:tailEnd/>
          </a:ln>
          <a:effectLst>
            <a:outerShdw blurRad="50800" dist="38100" dir="2700000" algn="tl" rotWithShape="0">
              <a:prstClr val="black">
                <a:alpha val="40000"/>
              </a:prst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chemeClr val="bg1"/>
              </a:solidFill>
            </a:endParaRPr>
          </a:p>
        </p:txBody>
      </p:sp>
      <p:sp>
        <p:nvSpPr>
          <p:cNvPr id="58373" name="Oval 5"/>
          <p:cNvSpPr>
            <a:spLocks noChangeArrowheads="1"/>
          </p:cNvSpPr>
          <p:nvPr/>
        </p:nvSpPr>
        <p:spPr bwMode="auto">
          <a:xfrm>
            <a:off x="4648200" y="3505200"/>
            <a:ext cx="1143000" cy="762000"/>
          </a:xfrm>
          <a:prstGeom prst="ellipse">
            <a:avLst/>
          </a:prstGeom>
          <a:solidFill>
            <a:schemeClr val="accent1">
              <a:alpha val="0"/>
            </a:schemeClr>
          </a:solidFill>
          <a:ln w="63500">
            <a:solidFill>
              <a:schemeClr val="tx1"/>
            </a:solidFill>
            <a:round/>
            <a:headEnd/>
            <a:tailEnd/>
          </a:ln>
          <a:effectLst>
            <a:outerShdw blurRad="50800" dist="38100" dir="2700000" algn="tl" rotWithShape="0">
              <a:prstClr val="black">
                <a:alpha val="40000"/>
              </a:prst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chemeClr val="bg1"/>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Box 2"/>
          <p:cNvSpPr txBox="1">
            <a:spLocks noChangeArrowheads="1"/>
          </p:cNvSpPr>
          <p:nvPr/>
        </p:nvSpPr>
        <p:spPr bwMode="auto">
          <a:xfrm>
            <a:off x="533400" y="152400"/>
            <a:ext cx="80867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chemeClr val="bg1"/>
                </a:solidFill>
                <a:latin typeface="Book Antiqua" panose="02040602050305030304" pitchFamily="18" charset="0"/>
              </a:rPr>
              <a:t>THE MAUNA LOA RECORD IS NOT UNIQUE</a:t>
            </a:r>
            <a:endParaRPr lang="en-US" altLang="en-US" sz="2800" b="1" i="1">
              <a:solidFill>
                <a:schemeClr val="bg1"/>
              </a:solidFill>
              <a:latin typeface="Book Antiqua" panose="02040602050305030304" pitchFamily="18" charset="0"/>
            </a:endParaRPr>
          </a:p>
        </p:txBody>
      </p:sp>
      <p:pic>
        <p:nvPicPr>
          <p:cNvPr id="59395" name="Picture 3" descr="GlobalCO2Record"/>
          <p:cNvPicPr>
            <a:picLocks noChangeAspect="1" noChangeArrowheads="1"/>
          </p:cNvPicPr>
          <p:nvPr/>
        </p:nvPicPr>
        <p:blipFill>
          <a:blip r:embed="rId2">
            <a:lum bright="-80000"/>
            <a:extLst>
              <a:ext uri="{28A0092B-C50C-407E-A947-70E740481C1C}">
                <a14:useLocalDpi xmlns:a14="http://schemas.microsoft.com/office/drawing/2010/main" val="0"/>
              </a:ext>
            </a:extLst>
          </a:blip>
          <a:srcRect/>
          <a:stretch>
            <a:fillRect/>
          </a:stretch>
        </p:blipFill>
        <p:spPr bwMode="auto">
          <a:xfrm>
            <a:off x="914400" y="762000"/>
            <a:ext cx="7239000" cy="582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6" name="Oval 4"/>
          <p:cNvSpPr>
            <a:spLocks noChangeArrowheads="1"/>
          </p:cNvSpPr>
          <p:nvPr/>
        </p:nvSpPr>
        <p:spPr bwMode="auto">
          <a:xfrm>
            <a:off x="1447800" y="762000"/>
            <a:ext cx="1143000" cy="762000"/>
          </a:xfrm>
          <a:prstGeom prst="ellipse">
            <a:avLst/>
          </a:prstGeom>
          <a:solidFill>
            <a:schemeClr val="accent1">
              <a:alpha val="0"/>
            </a:schemeClr>
          </a:solidFill>
          <a:ln w="635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chemeClr val="bg1"/>
              </a:solidFill>
            </a:endParaRPr>
          </a:p>
        </p:txBody>
      </p:sp>
      <p:sp>
        <p:nvSpPr>
          <p:cNvPr id="59397" name="Oval 5"/>
          <p:cNvSpPr>
            <a:spLocks noChangeArrowheads="1"/>
          </p:cNvSpPr>
          <p:nvPr/>
        </p:nvSpPr>
        <p:spPr bwMode="auto">
          <a:xfrm>
            <a:off x="4648200" y="3505200"/>
            <a:ext cx="1143000" cy="762000"/>
          </a:xfrm>
          <a:prstGeom prst="ellipse">
            <a:avLst/>
          </a:prstGeom>
          <a:solidFill>
            <a:schemeClr val="accent1">
              <a:alpha val="0"/>
            </a:schemeClr>
          </a:solidFill>
          <a:ln w="635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chemeClr val="bg1"/>
              </a:solidFill>
            </a:endParaRPr>
          </a:p>
        </p:txBody>
      </p:sp>
      <p:sp>
        <p:nvSpPr>
          <p:cNvPr id="59398" name="Text Box 8"/>
          <p:cNvSpPr txBox="1">
            <a:spLocks noChangeArrowheads="1"/>
          </p:cNvSpPr>
          <p:nvPr/>
        </p:nvSpPr>
        <p:spPr bwMode="auto">
          <a:xfrm>
            <a:off x="2052881" y="381000"/>
            <a:ext cx="5260975" cy="5909310"/>
          </a:xfrm>
          <a:prstGeom prst="rect">
            <a:avLst/>
          </a:prstGeom>
          <a:solidFill>
            <a:srgbClr val="FFFF00">
              <a:alpha val="95000"/>
            </a:srgbClr>
          </a:solidFill>
          <a:ln w="63500">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b="1" dirty="0"/>
          </a:p>
          <a:p>
            <a:pPr algn="ctr" eaLnBrk="1" hangingPunct="1">
              <a:spcBef>
                <a:spcPct val="0"/>
              </a:spcBef>
              <a:buFontTx/>
              <a:buNone/>
            </a:pPr>
            <a:endParaRPr lang="en-US" altLang="en-US" sz="1800" b="1" dirty="0"/>
          </a:p>
          <a:p>
            <a:pPr algn="ctr" eaLnBrk="1" hangingPunct="1">
              <a:spcBef>
                <a:spcPct val="0"/>
              </a:spcBef>
              <a:buFontTx/>
              <a:buNone/>
            </a:pPr>
            <a:r>
              <a:rPr lang="en-US" altLang="en-US" sz="1800" b="1" dirty="0"/>
              <a:t>AS OF APRIL 2025, MEAN ANNUAL GLOBAL CO2 LEVEL EXCEEDS 428 PPM,</a:t>
            </a:r>
          </a:p>
          <a:p>
            <a:pPr algn="ctr" eaLnBrk="1" hangingPunct="1">
              <a:spcBef>
                <a:spcPct val="0"/>
              </a:spcBef>
              <a:buFontTx/>
              <a:buNone/>
            </a:pPr>
            <a:r>
              <a:rPr lang="en-US" altLang="en-US" sz="1800" b="1" dirty="0"/>
              <a:t>AND IS STILL RISING.</a:t>
            </a:r>
          </a:p>
          <a:p>
            <a:pPr algn="ctr" eaLnBrk="1" hangingPunct="1">
              <a:spcBef>
                <a:spcPct val="0"/>
              </a:spcBef>
              <a:buFontTx/>
              <a:buNone/>
            </a:pPr>
            <a:endParaRPr lang="en-US" altLang="en-US" sz="1800" b="1" dirty="0"/>
          </a:p>
          <a:p>
            <a:pPr algn="ctr" eaLnBrk="1" hangingPunct="1">
              <a:spcBef>
                <a:spcPct val="0"/>
              </a:spcBef>
              <a:buFontTx/>
              <a:buNone/>
            </a:pPr>
            <a:endParaRPr lang="en-US" altLang="en-US" sz="1800" b="1" dirty="0"/>
          </a:p>
          <a:p>
            <a:pPr algn="ctr" eaLnBrk="1" hangingPunct="1">
              <a:spcBef>
                <a:spcPct val="0"/>
              </a:spcBef>
              <a:buFontTx/>
              <a:buNone/>
            </a:pPr>
            <a:endParaRPr lang="en-US" altLang="en-US" sz="1800" b="1" dirty="0"/>
          </a:p>
          <a:p>
            <a:pPr algn="ctr" eaLnBrk="1" hangingPunct="1">
              <a:spcBef>
                <a:spcPct val="0"/>
              </a:spcBef>
              <a:buFontTx/>
              <a:buNone/>
            </a:pPr>
            <a:endParaRPr lang="en-US" altLang="en-US" sz="1800" b="1" dirty="0"/>
          </a:p>
          <a:p>
            <a:pPr algn="ctr" eaLnBrk="1" hangingPunct="1">
              <a:spcBef>
                <a:spcPct val="0"/>
              </a:spcBef>
              <a:buFontTx/>
              <a:buNone/>
            </a:pPr>
            <a:endParaRPr lang="en-US" altLang="en-US" sz="1800" b="1" dirty="0"/>
          </a:p>
          <a:p>
            <a:pPr algn="ctr" eaLnBrk="1" hangingPunct="1">
              <a:spcBef>
                <a:spcPct val="0"/>
              </a:spcBef>
              <a:buFontTx/>
              <a:buNone/>
            </a:pPr>
            <a:endParaRPr lang="en-US" altLang="en-US" sz="1800" b="1" dirty="0"/>
          </a:p>
          <a:p>
            <a:pPr algn="ctr" eaLnBrk="1" hangingPunct="1">
              <a:spcBef>
                <a:spcPct val="0"/>
              </a:spcBef>
              <a:buFontTx/>
              <a:buNone/>
            </a:pPr>
            <a:endParaRPr lang="en-US" altLang="en-US" sz="1800" b="1" dirty="0"/>
          </a:p>
          <a:p>
            <a:pPr algn="ctr" eaLnBrk="1" hangingPunct="1">
              <a:spcBef>
                <a:spcPct val="0"/>
              </a:spcBef>
              <a:buFontTx/>
              <a:buNone/>
            </a:pPr>
            <a:endParaRPr lang="en-US" altLang="en-US" sz="1800" b="1" dirty="0"/>
          </a:p>
          <a:p>
            <a:pPr algn="ctr" eaLnBrk="1" hangingPunct="1">
              <a:spcBef>
                <a:spcPct val="0"/>
              </a:spcBef>
              <a:buFontTx/>
              <a:buNone/>
            </a:pPr>
            <a:endParaRPr lang="en-US" altLang="en-US" sz="1800" b="1" dirty="0"/>
          </a:p>
          <a:p>
            <a:pPr algn="ctr" eaLnBrk="1" hangingPunct="1">
              <a:spcBef>
                <a:spcPct val="0"/>
              </a:spcBef>
              <a:buFontTx/>
              <a:buNone/>
            </a:pPr>
            <a:endParaRPr lang="en-US" altLang="en-US" sz="1800" b="1" dirty="0"/>
          </a:p>
          <a:p>
            <a:pPr algn="ctr" eaLnBrk="1" hangingPunct="1">
              <a:spcBef>
                <a:spcPct val="0"/>
              </a:spcBef>
              <a:buFontTx/>
              <a:buNone/>
            </a:pPr>
            <a:endParaRPr lang="en-US" altLang="en-US" sz="1800" b="1" dirty="0"/>
          </a:p>
          <a:p>
            <a:pPr algn="ctr" eaLnBrk="1" hangingPunct="1">
              <a:spcBef>
                <a:spcPct val="0"/>
              </a:spcBef>
              <a:buFontTx/>
              <a:buNone/>
            </a:pPr>
            <a:endParaRPr lang="en-US" altLang="en-US" sz="1800" b="1" dirty="0"/>
          </a:p>
          <a:p>
            <a:pPr algn="ctr" eaLnBrk="1" hangingPunct="1">
              <a:spcBef>
                <a:spcPct val="0"/>
              </a:spcBef>
              <a:buFontTx/>
              <a:buNone/>
            </a:pPr>
            <a:endParaRPr lang="en-US" altLang="en-US" sz="1800" b="1" dirty="0"/>
          </a:p>
          <a:p>
            <a:pPr algn="ctr" eaLnBrk="1" hangingPunct="1">
              <a:spcBef>
                <a:spcPct val="0"/>
              </a:spcBef>
              <a:buFontTx/>
              <a:buNone/>
            </a:pPr>
            <a:endParaRPr lang="en-US" altLang="en-US" sz="1800" b="1" dirty="0"/>
          </a:p>
          <a:p>
            <a:pPr algn="ctr" eaLnBrk="1" hangingPunct="1">
              <a:spcBef>
                <a:spcPct val="0"/>
              </a:spcBef>
              <a:buFontTx/>
              <a:buNone/>
            </a:pPr>
            <a:endParaRPr lang="en-US" altLang="en-US" sz="1800" b="1" dirty="0"/>
          </a:p>
          <a:p>
            <a:pPr algn="ctr" eaLnBrk="1" hangingPunct="1">
              <a:spcBef>
                <a:spcPct val="0"/>
              </a:spcBef>
              <a:buFontTx/>
              <a:buNone/>
            </a:pPr>
            <a:endParaRPr lang="en-US" altLang="en-US" sz="1800" b="1" dirty="0"/>
          </a:p>
        </p:txBody>
      </p:sp>
      <p:pic>
        <p:nvPicPr>
          <p:cNvPr id="3" name="Picture 2" descr="A graph of the global monitoring laboratory&#10;&#10;AI-generated content may be incorrect.">
            <a:extLst>
              <a:ext uri="{FF2B5EF4-FFF2-40B4-BE49-F238E27FC236}">
                <a16:creationId xmlns:a16="http://schemas.microsoft.com/office/drawing/2014/main" id="{293337D9-A210-D69C-EB67-D3803A40F1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7879" y="2209800"/>
            <a:ext cx="4854576" cy="3640932"/>
          </a:xfrm>
          <a:prstGeom prst="rect">
            <a:avLst/>
          </a:prstGeom>
          <a:ln w="19050">
            <a:solidFill>
              <a:schemeClr val="tx1"/>
            </a:solidFill>
          </a:ln>
          <a:effectLst>
            <a:outerShdw blurRad="50800" dist="38100" dir="2700000" algn="tl" rotWithShape="0">
              <a:prstClr val="black">
                <a:alpha val="40000"/>
              </a:prstClr>
            </a:outerShdw>
          </a:effectLst>
        </p:spPr>
      </p:pic>
      <p:sp>
        <p:nvSpPr>
          <p:cNvPr id="2" name="Rectangle 1">
            <a:extLst>
              <a:ext uri="{FF2B5EF4-FFF2-40B4-BE49-F238E27FC236}">
                <a16:creationId xmlns:a16="http://schemas.microsoft.com/office/drawing/2014/main" id="{2FD144C8-63D7-9666-E06B-4ACC493745E3}"/>
              </a:ext>
            </a:extLst>
          </p:cNvPr>
          <p:cNvSpPr/>
          <p:nvPr/>
        </p:nvSpPr>
        <p:spPr bwMode="auto">
          <a:xfrm>
            <a:off x="5456209" y="4926539"/>
            <a:ext cx="1429912" cy="636061"/>
          </a:xfrm>
          <a:prstGeom prst="rect">
            <a:avLst/>
          </a:prstGeom>
          <a:noFill/>
          <a:ln w="19050"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bg1"/>
              </a:solidFill>
              <a:effectLst/>
              <a:latin typeface="Arial"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Box 2"/>
          <p:cNvSpPr txBox="1">
            <a:spLocks noChangeArrowheads="1"/>
          </p:cNvSpPr>
          <p:nvPr/>
        </p:nvSpPr>
        <p:spPr bwMode="auto">
          <a:xfrm>
            <a:off x="533400" y="152400"/>
            <a:ext cx="80867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chemeClr val="bg1"/>
                </a:solidFill>
                <a:latin typeface="Book Antiqua" panose="02040602050305030304" pitchFamily="18" charset="0"/>
              </a:rPr>
              <a:t>THE MAUNA LOA RECORD IS NOT UNIQUE</a:t>
            </a:r>
            <a:endParaRPr lang="en-US" altLang="en-US" sz="2800" b="1" i="1">
              <a:solidFill>
                <a:schemeClr val="bg1"/>
              </a:solidFill>
              <a:latin typeface="Book Antiqua" panose="02040602050305030304" pitchFamily="18" charset="0"/>
            </a:endParaRPr>
          </a:p>
        </p:txBody>
      </p:sp>
      <p:pic>
        <p:nvPicPr>
          <p:cNvPr id="59395" name="Picture 3" descr="GlobalCO2Record"/>
          <p:cNvPicPr>
            <a:picLocks noChangeAspect="1" noChangeArrowheads="1"/>
          </p:cNvPicPr>
          <p:nvPr/>
        </p:nvPicPr>
        <p:blipFill>
          <a:blip r:embed="rId2">
            <a:lum bright="-80000"/>
            <a:extLst>
              <a:ext uri="{28A0092B-C50C-407E-A947-70E740481C1C}">
                <a14:useLocalDpi xmlns:a14="http://schemas.microsoft.com/office/drawing/2010/main" val="0"/>
              </a:ext>
            </a:extLst>
          </a:blip>
          <a:srcRect/>
          <a:stretch>
            <a:fillRect/>
          </a:stretch>
        </p:blipFill>
        <p:spPr bwMode="auto">
          <a:xfrm>
            <a:off x="914400" y="762000"/>
            <a:ext cx="7239000" cy="582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6" name="Oval 4"/>
          <p:cNvSpPr>
            <a:spLocks noChangeArrowheads="1"/>
          </p:cNvSpPr>
          <p:nvPr/>
        </p:nvSpPr>
        <p:spPr bwMode="auto">
          <a:xfrm>
            <a:off x="1447800" y="762000"/>
            <a:ext cx="1143000" cy="762000"/>
          </a:xfrm>
          <a:prstGeom prst="ellipse">
            <a:avLst/>
          </a:prstGeom>
          <a:solidFill>
            <a:schemeClr val="accent1">
              <a:alpha val="0"/>
            </a:schemeClr>
          </a:solidFill>
          <a:ln w="635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chemeClr val="bg1"/>
              </a:solidFill>
            </a:endParaRPr>
          </a:p>
        </p:txBody>
      </p:sp>
      <p:sp>
        <p:nvSpPr>
          <p:cNvPr id="59397" name="Oval 5"/>
          <p:cNvSpPr>
            <a:spLocks noChangeArrowheads="1"/>
          </p:cNvSpPr>
          <p:nvPr/>
        </p:nvSpPr>
        <p:spPr bwMode="auto">
          <a:xfrm>
            <a:off x="4648200" y="3505200"/>
            <a:ext cx="1143000" cy="762000"/>
          </a:xfrm>
          <a:prstGeom prst="ellipse">
            <a:avLst/>
          </a:prstGeom>
          <a:solidFill>
            <a:schemeClr val="accent1">
              <a:alpha val="0"/>
            </a:schemeClr>
          </a:solidFill>
          <a:ln w="635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chemeClr val="bg1"/>
              </a:solidFill>
            </a:endParaRPr>
          </a:p>
        </p:txBody>
      </p:sp>
      <p:sp>
        <p:nvSpPr>
          <p:cNvPr id="59398" name="Text Box 8"/>
          <p:cNvSpPr txBox="1">
            <a:spLocks noChangeArrowheads="1"/>
          </p:cNvSpPr>
          <p:nvPr/>
        </p:nvSpPr>
        <p:spPr bwMode="auto">
          <a:xfrm>
            <a:off x="2019300" y="1859339"/>
            <a:ext cx="5260975" cy="3416320"/>
          </a:xfrm>
          <a:prstGeom prst="rect">
            <a:avLst/>
          </a:prstGeom>
          <a:solidFill>
            <a:srgbClr val="FFFF00">
              <a:alpha val="95000"/>
            </a:srgbClr>
          </a:solidFill>
          <a:ln w="63500">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b="1" dirty="0"/>
          </a:p>
          <a:p>
            <a:pPr algn="ctr" eaLnBrk="1" hangingPunct="1">
              <a:spcBef>
                <a:spcPct val="0"/>
              </a:spcBef>
              <a:buFontTx/>
              <a:buNone/>
            </a:pPr>
            <a:endParaRPr lang="en-US" altLang="en-US" sz="1800" b="1" dirty="0"/>
          </a:p>
          <a:p>
            <a:pPr algn="ctr" eaLnBrk="1" hangingPunct="1">
              <a:spcBef>
                <a:spcPct val="0"/>
              </a:spcBef>
              <a:buFontTx/>
              <a:buNone/>
            </a:pPr>
            <a:r>
              <a:rPr lang="en-US" altLang="en-US" sz="1800" b="1" dirty="0"/>
              <a:t>WE HAVE ADDED ABOUT 1,400 BILLION TONS OF CARBON DIOXIDE TO THE ATMOSPHERE SINCE 1850.</a:t>
            </a:r>
          </a:p>
          <a:p>
            <a:pPr algn="ctr" eaLnBrk="1" hangingPunct="1">
              <a:spcBef>
                <a:spcPct val="0"/>
              </a:spcBef>
              <a:buFontTx/>
              <a:buNone/>
            </a:pPr>
            <a:endParaRPr lang="en-US" altLang="en-US" sz="1800" b="1" dirty="0"/>
          </a:p>
          <a:p>
            <a:pPr algn="ctr" eaLnBrk="1" hangingPunct="1">
              <a:spcBef>
                <a:spcPct val="0"/>
              </a:spcBef>
              <a:buFontTx/>
              <a:buNone/>
            </a:pPr>
            <a:r>
              <a:rPr lang="en-US" altLang="en-US" sz="1800" b="1" dirty="0"/>
              <a:t>THERE ARE ABOUT ABOUT 2,800 BILLION TONS OF CARBON DIOXIDE IN THE REMAINING UNTAPPED FOSSIL FUELS</a:t>
            </a:r>
          </a:p>
          <a:p>
            <a:pPr algn="ctr" eaLnBrk="1" hangingPunct="1">
              <a:spcBef>
                <a:spcPct val="0"/>
              </a:spcBef>
              <a:buFontTx/>
              <a:buNone/>
            </a:pPr>
            <a:r>
              <a:rPr lang="en-US" altLang="en-US" sz="1400" dirty="0"/>
              <a:t>(World Meteorological Organization)</a:t>
            </a:r>
          </a:p>
          <a:p>
            <a:pPr algn="ctr" eaLnBrk="1" hangingPunct="1">
              <a:spcBef>
                <a:spcPct val="0"/>
              </a:spcBef>
              <a:buFontTx/>
              <a:buNone/>
            </a:pPr>
            <a:endParaRPr lang="en-US" altLang="en-US" sz="1800" b="1" dirty="0"/>
          </a:p>
          <a:p>
            <a:pPr algn="ctr" eaLnBrk="1" hangingPunct="1">
              <a:spcBef>
                <a:spcPct val="0"/>
              </a:spcBef>
              <a:buFontTx/>
              <a:buNone/>
            </a:pPr>
            <a:endParaRPr lang="en-US" altLang="en-US" sz="1800" b="1" dirty="0"/>
          </a:p>
        </p:txBody>
      </p:sp>
    </p:spTree>
    <p:extLst>
      <p:ext uri="{BB962C8B-B14F-4D97-AF65-F5344CB8AC3E}">
        <p14:creationId xmlns:p14="http://schemas.microsoft.com/office/powerpoint/2010/main" val="142420411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02"/>
          <p:cNvPicPr>
            <a:picLocks noChangeAspect="1" noChangeArrowheads="1"/>
          </p:cNvPicPr>
          <p:nvPr/>
        </p:nvPicPr>
        <p:blipFill>
          <a:blip r:embed="rId2">
            <a:extLst>
              <a:ext uri="{28A0092B-C50C-407E-A947-70E740481C1C}">
                <a14:useLocalDpi xmlns:a14="http://schemas.microsoft.com/office/drawing/2010/main" val="0"/>
              </a:ext>
            </a:extLst>
          </a:blip>
          <a:srcRect l="10081" t="4640" r="13660" b="20769"/>
          <a:stretch>
            <a:fillRect/>
          </a:stretch>
        </p:blipFill>
        <p:spPr bwMode="auto">
          <a:xfrm>
            <a:off x="533400" y="1066800"/>
            <a:ext cx="81534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Text Box 3"/>
          <p:cNvSpPr txBox="1">
            <a:spLocks noChangeArrowheads="1"/>
          </p:cNvSpPr>
          <p:nvPr/>
        </p:nvSpPr>
        <p:spPr bwMode="auto">
          <a:xfrm>
            <a:off x="323850" y="152400"/>
            <a:ext cx="851535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chemeClr val="bg1"/>
                </a:solidFill>
                <a:latin typeface="Book Antiqua" panose="02040602050305030304" pitchFamily="18" charset="0"/>
              </a:rPr>
              <a:t>CARBON DIOXIDE IS NOT THE ONLY GREENHOUSE GAS ON THE INCREASE</a:t>
            </a:r>
            <a:endParaRPr lang="en-US" altLang="en-US" sz="2800" b="1" i="1">
              <a:solidFill>
                <a:schemeClr val="bg1"/>
              </a:solidFill>
              <a:latin typeface="Book Antiqua" panose="02040602050305030304" pitchFamily="18" charset="0"/>
            </a:endParaRPr>
          </a:p>
        </p:txBody>
      </p:sp>
      <p:sp>
        <p:nvSpPr>
          <p:cNvPr id="60420" name="Rectangle 4"/>
          <p:cNvSpPr>
            <a:spLocks noChangeArrowheads="1"/>
          </p:cNvSpPr>
          <p:nvPr/>
        </p:nvSpPr>
        <p:spPr bwMode="auto">
          <a:xfrm>
            <a:off x="1295400" y="2133600"/>
            <a:ext cx="2590800" cy="381000"/>
          </a:xfrm>
          <a:prstGeom prst="rect">
            <a:avLst/>
          </a:prstGeom>
          <a:solidFill>
            <a:schemeClr val="accent1">
              <a:alpha val="0"/>
            </a:schemeClr>
          </a:solidFill>
          <a:ln w="63500">
            <a:solidFill>
              <a:schemeClr val="tx1"/>
            </a:solidFill>
            <a:miter lim="800000"/>
            <a:headEnd/>
            <a:tailEnd/>
          </a:ln>
          <a:effectLst>
            <a:outerShdw blurRad="50800" dist="38100" dir="2700000" algn="tl" rotWithShape="0">
              <a:prstClr val="black">
                <a:alpha val="40000"/>
              </a:prst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chemeClr val="bg1"/>
              </a:solidFill>
            </a:endParaRPr>
          </a:p>
        </p:txBody>
      </p:sp>
      <p:sp>
        <p:nvSpPr>
          <p:cNvPr id="60421" name="Rectangle 5"/>
          <p:cNvSpPr>
            <a:spLocks noChangeArrowheads="1"/>
          </p:cNvSpPr>
          <p:nvPr/>
        </p:nvSpPr>
        <p:spPr bwMode="auto">
          <a:xfrm>
            <a:off x="1295400" y="4572000"/>
            <a:ext cx="2590800" cy="381000"/>
          </a:xfrm>
          <a:prstGeom prst="rect">
            <a:avLst/>
          </a:prstGeom>
          <a:solidFill>
            <a:schemeClr val="accent1">
              <a:alpha val="0"/>
            </a:schemeClr>
          </a:solidFill>
          <a:ln w="63500">
            <a:solidFill>
              <a:schemeClr val="tx1"/>
            </a:solidFill>
            <a:miter lim="800000"/>
            <a:headEnd/>
            <a:tailEnd/>
          </a:ln>
          <a:effectLst>
            <a:outerShdw blurRad="50800" dist="38100" dir="2700000" algn="tl" rotWithShape="0">
              <a:prstClr val="black">
                <a:alpha val="40000"/>
              </a:prst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chemeClr val="bg1"/>
              </a:solidFill>
            </a:endParaRPr>
          </a:p>
        </p:txBody>
      </p:sp>
      <p:sp>
        <p:nvSpPr>
          <p:cNvPr id="60422" name="Rectangle 6"/>
          <p:cNvSpPr>
            <a:spLocks noChangeArrowheads="1"/>
          </p:cNvSpPr>
          <p:nvPr/>
        </p:nvSpPr>
        <p:spPr bwMode="auto">
          <a:xfrm>
            <a:off x="5029200" y="2133600"/>
            <a:ext cx="2590800" cy="381000"/>
          </a:xfrm>
          <a:prstGeom prst="rect">
            <a:avLst/>
          </a:prstGeom>
          <a:solidFill>
            <a:schemeClr val="accent1">
              <a:alpha val="0"/>
            </a:schemeClr>
          </a:solidFill>
          <a:ln w="63500">
            <a:solidFill>
              <a:schemeClr val="tx1"/>
            </a:solidFill>
            <a:miter lim="800000"/>
            <a:headEnd/>
            <a:tailEnd/>
          </a:ln>
          <a:effectLst>
            <a:outerShdw blurRad="50800" dist="38100" dir="2700000" algn="tl" rotWithShape="0">
              <a:prstClr val="black">
                <a:alpha val="40000"/>
              </a:prst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chemeClr val="bg1"/>
              </a:solidFil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02"/>
          <p:cNvPicPr>
            <a:picLocks noChangeAspect="1" noChangeArrowheads="1"/>
          </p:cNvPicPr>
          <p:nvPr/>
        </p:nvPicPr>
        <p:blipFill>
          <a:blip r:embed="rId2">
            <a:extLst>
              <a:ext uri="{28A0092B-C50C-407E-A947-70E740481C1C}">
                <a14:useLocalDpi xmlns:a14="http://schemas.microsoft.com/office/drawing/2010/main" val="0"/>
              </a:ext>
            </a:extLst>
          </a:blip>
          <a:srcRect l="10081" t="4640" r="13660" b="20769"/>
          <a:stretch>
            <a:fillRect/>
          </a:stretch>
        </p:blipFill>
        <p:spPr bwMode="auto">
          <a:xfrm>
            <a:off x="533400" y="1066800"/>
            <a:ext cx="81534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Rectangle 4"/>
          <p:cNvSpPr>
            <a:spLocks noChangeArrowheads="1"/>
          </p:cNvSpPr>
          <p:nvPr/>
        </p:nvSpPr>
        <p:spPr bwMode="auto">
          <a:xfrm>
            <a:off x="1295400" y="2133600"/>
            <a:ext cx="2590800" cy="381000"/>
          </a:xfrm>
          <a:prstGeom prst="rect">
            <a:avLst/>
          </a:prstGeom>
          <a:solidFill>
            <a:schemeClr val="accent1">
              <a:alpha val="0"/>
            </a:schemeClr>
          </a:solidFill>
          <a:ln w="63500">
            <a:solidFill>
              <a:schemeClr val="tx1"/>
            </a:solidFill>
            <a:miter lim="800000"/>
            <a:headEnd/>
            <a:tailEnd/>
          </a:ln>
          <a:effectLst>
            <a:outerShdw blurRad="50800" dist="38100" dir="2700000" algn="tl" rotWithShape="0">
              <a:prstClr val="black">
                <a:alpha val="40000"/>
              </a:prst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chemeClr val="bg1"/>
              </a:solidFill>
            </a:endParaRPr>
          </a:p>
        </p:txBody>
      </p:sp>
      <p:sp>
        <p:nvSpPr>
          <p:cNvPr id="62468" name="Rectangle 5"/>
          <p:cNvSpPr>
            <a:spLocks noChangeArrowheads="1"/>
          </p:cNvSpPr>
          <p:nvPr/>
        </p:nvSpPr>
        <p:spPr bwMode="auto">
          <a:xfrm>
            <a:off x="1295400" y="4572000"/>
            <a:ext cx="2590800" cy="381000"/>
          </a:xfrm>
          <a:prstGeom prst="rect">
            <a:avLst/>
          </a:prstGeom>
          <a:solidFill>
            <a:schemeClr val="accent1">
              <a:alpha val="0"/>
            </a:schemeClr>
          </a:solidFill>
          <a:ln w="63500">
            <a:solidFill>
              <a:schemeClr val="tx1"/>
            </a:solidFill>
            <a:miter lim="800000"/>
            <a:headEnd/>
            <a:tailEnd/>
          </a:ln>
          <a:effectLst>
            <a:outerShdw blurRad="50800" dist="38100" dir="2700000" algn="tl" rotWithShape="0">
              <a:prstClr val="black">
                <a:alpha val="40000"/>
              </a:prst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chemeClr val="bg1"/>
              </a:solidFill>
            </a:endParaRPr>
          </a:p>
        </p:txBody>
      </p:sp>
      <p:sp>
        <p:nvSpPr>
          <p:cNvPr id="62469" name="Text Box 7"/>
          <p:cNvSpPr txBox="1">
            <a:spLocks noChangeArrowheads="1"/>
          </p:cNvSpPr>
          <p:nvPr/>
        </p:nvSpPr>
        <p:spPr bwMode="auto">
          <a:xfrm>
            <a:off x="4648200" y="2457271"/>
            <a:ext cx="3321165" cy="1200329"/>
          </a:xfrm>
          <a:prstGeom prst="rect">
            <a:avLst/>
          </a:prstGeom>
          <a:solidFill>
            <a:srgbClr val="FFFF00">
              <a:alpha val="95000"/>
            </a:srgbClr>
          </a:solidFill>
          <a:ln w="63500">
            <a:solidFill>
              <a:schemeClr val="tx1"/>
            </a:solidFill>
            <a:miter lim="800000"/>
            <a:headEnd/>
            <a:tailEnd/>
          </a:ln>
          <a:effectLst>
            <a:outerShdw blurRad="50800" dist="38100" dir="2700000" algn="tl" rotWithShape="0">
              <a:prstClr val="black">
                <a:alpha val="40000"/>
              </a:prstClr>
            </a:outerShdw>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dirty="0"/>
              <a:t>METHANE IS ABOUT 80 TIMES MORE POWERFUL THAN CO2 AS A GREENHOUSE GAS</a:t>
            </a:r>
          </a:p>
        </p:txBody>
      </p:sp>
      <p:sp>
        <p:nvSpPr>
          <p:cNvPr id="62470" name="Line 9"/>
          <p:cNvSpPr>
            <a:spLocks noChangeShapeType="1"/>
          </p:cNvSpPr>
          <p:nvPr/>
        </p:nvSpPr>
        <p:spPr bwMode="auto">
          <a:xfrm flipH="1" flipV="1">
            <a:off x="4343400" y="2286000"/>
            <a:ext cx="381000" cy="152400"/>
          </a:xfrm>
          <a:prstGeom prst="line">
            <a:avLst/>
          </a:prstGeom>
          <a:noFill/>
          <a:ln w="38100">
            <a:solidFill>
              <a:schemeClr val="tx1"/>
            </a:solidFill>
            <a:round/>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a:lstStyle/>
          <a:p>
            <a:endParaRPr lang="en-US"/>
          </a:p>
        </p:txBody>
      </p:sp>
      <p:sp>
        <p:nvSpPr>
          <p:cNvPr id="62471" name="Line 10"/>
          <p:cNvSpPr>
            <a:spLocks noChangeShapeType="1"/>
          </p:cNvSpPr>
          <p:nvPr/>
        </p:nvSpPr>
        <p:spPr bwMode="auto">
          <a:xfrm flipH="1">
            <a:off x="4343400" y="3657600"/>
            <a:ext cx="381000" cy="990600"/>
          </a:xfrm>
          <a:prstGeom prst="line">
            <a:avLst/>
          </a:prstGeom>
          <a:noFill/>
          <a:ln w="38100">
            <a:solidFill>
              <a:schemeClr val="tx1"/>
            </a:solidFill>
            <a:round/>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a:lstStyle/>
          <a:p>
            <a:endParaRPr lang="en-US"/>
          </a:p>
        </p:txBody>
      </p:sp>
      <p:sp>
        <p:nvSpPr>
          <p:cNvPr id="62472" name="Text Box 3"/>
          <p:cNvSpPr txBox="1">
            <a:spLocks noChangeArrowheads="1"/>
          </p:cNvSpPr>
          <p:nvPr/>
        </p:nvSpPr>
        <p:spPr bwMode="auto">
          <a:xfrm>
            <a:off x="323850" y="152400"/>
            <a:ext cx="851535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chemeClr val="bg1"/>
                </a:solidFill>
                <a:latin typeface="Book Antiqua" panose="02040602050305030304" pitchFamily="18" charset="0"/>
              </a:rPr>
              <a:t>CARBON DIOXIDE IS NOT THE ONLY GREENHOUSE GAS ON THE INCREASE</a:t>
            </a:r>
            <a:endParaRPr lang="en-US" altLang="en-US" sz="2800" b="1" i="1">
              <a:solidFill>
                <a:schemeClr val="bg1"/>
              </a:solidFill>
              <a:latin typeface="Book Antiqua" panose="02040602050305030304" pitchFamily="18"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02"/>
          <p:cNvPicPr>
            <a:picLocks noChangeAspect="1" noChangeArrowheads="1"/>
          </p:cNvPicPr>
          <p:nvPr/>
        </p:nvPicPr>
        <p:blipFill>
          <a:blip r:embed="rId2">
            <a:extLst>
              <a:ext uri="{28A0092B-C50C-407E-A947-70E740481C1C}">
                <a14:useLocalDpi xmlns:a14="http://schemas.microsoft.com/office/drawing/2010/main" val="0"/>
              </a:ext>
            </a:extLst>
          </a:blip>
          <a:srcRect l="10081" t="4640" r="13660" b="20769"/>
          <a:stretch>
            <a:fillRect/>
          </a:stretch>
        </p:blipFill>
        <p:spPr bwMode="auto">
          <a:xfrm>
            <a:off x="533400" y="1066800"/>
            <a:ext cx="81534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Rectangle 4"/>
          <p:cNvSpPr>
            <a:spLocks noChangeArrowheads="1"/>
          </p:cNvSpPr>
          <p:nvPr/>
        </p:nvSpPr>
        <p:spPr bwMode="auto">
          <a:xfrm>
            <a:off x="1295400" y="2133600"/>
            <a:ext cx="2590800" cy="381000"/>
          </a:xfrm>
          <a:prstGeom prst="rect">
            <a:avLst/>
          </a:prstGeom>
          <a:solidFill>
            <a:schemeClr val="accent1">
              <a:alpha val="0"/>
            </a:schemeClr>
          </a:solidFill>
          <a:ln w="6350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chemeClr val="bg1"/>
              </a:solidFill>
            </a:endParaRPr>
          </a:p>
        </p:txBody>
      </p:sp>
      <p:sp>
        <p:nvSpPr>
          <p:cNvPr id="63492" name="Rectangle 5"/>
          <p:cNvSpPr>
            <a:spLocks noChangeArrowheads="1"/>
          </p:cNvSpPr>
          <p:nvPr/>
        </p:nvSpPr>
        <p:spPr bwMode="auto">
          <a:xfrm>
            <a:off x="1295400" y="4572000"/>
            <a:ext cx="2590800" cy="381000"/>
          </a:xfrm>
          <a:prstGeom prst="rect">
            <a:avLst/>
          </a:prstGeom>
          <a:solidFill>
            <a:schemeClr val="accent1">
              <a:alpha val="0"/>
            </a:schemeClr>
          </a:solidFill>
          <a:ln w="6350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chemeClr val="bg1"/>
              </a:solidFill>
            </a:endParaRPr>
          </a:p>
        </p:txBody>
      </p:sp>
      <p:sp>
        <p:nvSpPr>
          <p:cNvPr id="63493" name="Text Box 7"/>
          <p:cNvSpPr txBox="1">
            <a:spLocks noChangeArrowheads="1"/>
          </p:cNvSpPr>
          <p:nvPr/>
        </p:nvSpPr>
        <p:spPr bwMode="auto">
          <a:xfrm>
            <a:off x="4419600" y="2590800"/>
            <a:ext cx="3660775" cy="925513"/>
          </a:xfrm>
          <a:prstGeom prst="rect">
            <a:avLst/>
          </a:prstGeom>
          <a:solidFill>
            <a:schemeClr val="bg1"/>
          </a:solidFill>
          <a:ln w="63500">
            <a:solidFill>
              <a:schemeClr val="tx1"/>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t>Therefore even a </a:t>
            </a:r>
            <a:r>
              <a:rPr lang="en-US" altLang="en-US" sz="1800" b="1" i="1"/>
              <a:t>small</a:t>
            </a:r>
            <a:r>
              <a:rPr lang="en-US" altLang="en-US" sz="1800" b="1"/>
              <a:t> increase</a:t>
            </a:r>
          </a:p>
          <a:p>
            <a:pPr algn="ctr" eaLnBrk="1" hangingPunct="1">
              <a:spcBef>
                <a:spcPct val="0"/>
              </a:spcBef>
              <a:buFontTx/>
              <a:buNone/>
            </a:pPr>
            <a:r>
              <a:rPr lang="en-US" altLang="en-US" sz="1800" b="1"/>
              <a:t>in METHANE concentration will</a:t>
            </a:r>
          </a:p>
          <a:p>
            <a:pPr algn="ctr" eaLnBrk="1" hangingPunct="1">
              <a:spcBef>
                <a:spcPct val="0"/>
              </a:spcBef>
              <a:buFontTx/>
              <a:buNone/>
            </a:pPr>
            <a:r>
              <a:rPr lang="en-US" altLang="en-US" sz="1800" b="1"/>
              <a:t>have a </a:t>
            </a:r>
            <a:r>
              <a:rPr lang="en-US" altLang="en-US" sz="1800" b="1" i="1"/>
              <a:t>large</a:t>
            </a:r>
            <a:r>
              <a:rPr lang="en-US" altLang="en-US" sz="1800" b="1"/>
              <a:t> warming effect</a:t>
            </a:r>
          </a:p>
        </p:txBody>
      </p:sp>
      <p:sp>
        <p:nvSpPr>
          <p:cNvPr id="63494" name="Line 8"/>
          <p:cNvSpPr>
            <a:spLocks noChangeShapeType="1"/>
          </p:cNvSpPr>
          <p:nvPr/>
        </p:nvSpPr>
        <p:spPr bwMode="auto">
          <a:xfrm flipH="1" flipV="1">
            <a:off x="4343400" y="2286000"/>
            <a:ext cx="381000" cy="1524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3495" name="Line 9"/>
          <p:cNvSpPr>
            <a:spLocks noChangeShapeType="1"/>
          </p:cNvSpPr>
          <p:nvPr/>
        </p:nvSpPr>
        <p:spPr bwMode="auto">
          <a:xfrm flipH="1">
            <a:off x="4343400" y="3657600"/>
            <a:ext cx="381000" cy="9906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3496" name="Text Box 3"/>
          <p:cNvSpPr txBox="1">
            <a:spLocks noChangeArrowheads="1"/>
          </p:cNvSpPr>
          <p:nvPr/>
        </p:nvSpPr>
        <p:spPr bwMode="auto">
          <a:xfrm>
            <a:off x="323850" y="152400"/>
            <a:ext cx="851535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chemeClr val="bg1"/>
                </a:solidFill>
                <a:latin typeface="Book Antiqua" panose="02040602050305030304" pitchFamily="18" charset="0"/>
              </a:rPr>
              <a:t>CARBON DIOXIDE IS NOT THE ONLY GREENHOUSE GAS ON THE INCREASE</a:t>
            </a:r>
            <a:endParaRPr lang="en-US" altLang="en-US" sz="2800" b="1" i="1">
              <a:solidFill>
                <a:schemeClr val="bg1"/>
              </a:solidFill>
              <a:latin typeface="Book Antiqua" panose="02040602050305030304" pitchFamily="18" charset="0"/>
            </a:endParaRPr>
          </a:p>
        </p:txBody>
      </p:sp>
      <p:sp>
        <p:nvSpPr>
          <p:cNvPr id="9" name="Text Box 8"/>
          <p:cNvSpPr txBox="1">
            <a:spLocks noChangeArrowheads="1"/>
          </p:cNvSpPr>
          <p:nvPr/>
        </p:nvSpPr>
        <p:spPr bwMode="auto">
          <a:xfrm>
            <a:off x="2052881" y="381000"/>
            <a:ext cx="5260975" cy="5632311"/>
          </a:xfrm>
          <a:prstGeom prst="rect">
            <a:avLst/>
          </a:prstGeom>
          <a:solidFill>
            <a:srgbClr val="FFFF00">
              <a:alpha val="95000"/>
            </a:srgbClr>
          </a:solidFill>
          <a:ln w="63500">
            <a:solidFill>
              <a:schemeClr val="tx1"/>
            </a:solidFill>
            <a:miter lim="800000"/>
            <a:headEnd/>
            <a:tailEnd/>
          </a:ln>
          <a:effectLst>
            <a:outerShdw blurRad="50800" dist="38100" dir="2700000" algn="tl" rotWithShape="0">
              <a:prstClr val="black">
                <a:alpha val="40000"/>
              </a:prstClr>
            </a:outerShdw>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b="1" dirty="0"/>
          </a:p>
          <a:p>
            <a:pPr algn="ctr" eaLnBrk="1" hangingPunct="1">
              <a:spcBef>
                <a:spcPct val="0"/>
              </a:spcBef>
              <a:buFontTx/>
              <a:buNone/>
            </a:pPr>
            <a:r>
              <a:rPr lang="en-US" altLang="en-US" sz="1800" b="1" dirty="0"/>
              <a:t>AS OF DECEMBER 2024, GLOBAL CH4 LEVEL</a:t>
            </a:r>
          </a:p>
          <a:p>
            <a:pPr algn="ctr" eaLnBrk="1" hangingPunct="1">
              <a:spcBef>
                <a:spcPct val="0"/>
              </a:spcBef>
              <a:buFontTx/>
              <a:buNone/>
            </a:pPr>
            <a:r>
              <a:rPr lang="en-US" altLang="en-US" sz="1800" b="1" dirty="0"/>
              <a:t>EXCEEDS 1938 PPB AND IS STILL RISING. </a:t>
            </a:r>
          </a:p>
          <a:p>
            <a:pPr algn="ctr" eaLnBrk="1" hangingPunct="1">
              <a:spcBef>
                <a:spcPct val="0"/>
              </a:spcBef>
              <a:buFontTx/>
              <a:buNone/>
            </a:pPr>
            <a:endParaRPr lang="en-US" altLang="en-US" sz="1800" b="1" dirty="0"/>
          </a:p>
          <a:p>
            <a:pPr algn="ctr" eaLnBrk="1" hangingPunct="1">
              <a:spcBef>
                <a:spcPct val="0"/>
              </a:spcBef>
              <a:buFontTx/>
              <a:buNone/>
            </a:pPr>
            <a:r>
              <a:rPr lang="en-US" altLang="en-US" sz="1800" b="1" dirty="0"/>
              <a:t>THE RATE OF INCREASE IS ACCELERATING.</a:t>
            </a:r>
          </a:p>
          <a:p>
            <a:pPr algn="ctr" eaLnBrk="1" hangingPunct="1">
              <a:spcBef>
                <a:spcPct val="0"/>
              </a:spcBef>
              <a:buFontTx/>
              <a:buNone/>
            </a:pPr>
            <a:endParaRPr lang="en-US" altLang="en-US" sz="1800" b="1" dirty="0"/>
          </a:p>
          <a:p>
            <a:pPr algn="ctr" eaLnBrk="1" hangingPunct="1">
              <a:spcBef>
                <a:spcPct val="0"/>
              </a:spcBef>
              <a:buFontTx/>
              <a:buNone/>
            </a:pPr>
            <a:endParaRPr lang="en-US" altLang="en-US" sz="1800" b="1" dirty="0"/>
          </a:p>
          <a:p>
            <a:pPr algn="ctr" eaLnBrk="1" hangingPunct="1">
              <a:spcBef>
                <a:spcPct val="0"/>
              </a:spcBef>
              <a:buFontTx/>
              <a:buNone/>
            </a:pPr>
            <a:endParaRPr lang="en-US" altLang="en-US" sz="1800" b="1" dirty="0"/>
          </a:p>
          <a:p>
            <a:pPr algn="ctr" eaLnBrk="1" hangingPunct="1">
              <a:spcBef>
                <a:spcPct val="0"/>
              </a:spcBef>
              <a:buFontTx/>
              <a:buNone/>
            </a:pPr>
            <a:endParaRPr lang="en-US" altLang="en-US" sz="1800" b="1" dirty="0"/>
          </a:p>
          <a:p>
            <a:pPr algn="ctr" eaLnBrk="1" hangingPunct="1">
              <a:spcBef>
                <a:spcPct val="0"/>
              </a:spcBef>
              <a:buFontTx/>
              <a:buNone/>
            </a:pPr>
            <a:endParaRPr lang="en-US" altLang="en-US" sz="1800" b="1" dirty="0"/>
          </a:p>
          <a:p>
            <a:pPr algn="ctr" eaLnBrk="1" hangingPunct="1">
              <a:spcBef>
                <a:spcPct val="0"/>
              </a:spcBef>
              <a:buFontTx/>
              <a:buNone/>
            </a:pPr>
            <a:endParaRPr lang="en-US" altLang="en-US" sz="1800" b="1" dirty="0"/>
          </a:p>
          <a:p>
            <a:pPr algn="ctr" eaLnBrk="1" hangingPunct="1">
              <a:spcBef>
                <a:spcPct val="0"/>
              </a:spcBef>
              <a:buFontTx/>
              <a:buNone/>
            </a:pPr>
            <a:endParaRPr lang="en-US" altLang="en-US" sz="1800" b="1" dirty="0"/>
          </a:p>
          <a:p>
            <a:pPr algn="ctr" eaLnBrk="1" hangingPunct="1">
              <a:spcBef>
                <a:spcPct val="0"/>
              </a:spcBef>
              <a:buFontTx/>
              <a:buNone/>
            </a:pPr>
            <a:endParaRPr lang="en-US" altLang="en-US" sz="1800" b="1" dirty="0"/>
          </a:p>
          <a:p>
            <a:pPr algn="ctr" eaLnBrk="1" hangingPunct="1">
              <a:spcBef>
                <a:spcPct val="0"/>
              </a:spcBef>
              <a:buFontTx/>
              <a:buNone/>
            </a:pPr>
            <a:endParaRPr lang="en-US" altLang="en-US" sz="1800" b="1" dirty="0"/>
          </a:p>
          <a:p>
            <a:pPr algn="ctr" eaLnBrk="1" hangingPunct="1">
              <a:spcBef>
                <a:spcPct val="0"/>
              </a:spcBef>
              <a:buFontTx/>
              <a:buNone/>
            </a:pPr>
            <a:endParaRPr lang="en-US" altLang="en-US" sz="1800" b="1" dirty="0"/>
          </a:p>
          <a:p>
            <a:pPr algn="ctr" eaLnBrk="1" hangingPunct="1">
              <a:spcBef>
                <a:spcPct val="0"/>
              </a:spcBef>
              <a:buFontTx/>
              <a:buNone/>
            </a:pPr>
            <a:endParaRPr lang="en-US" altLang="en-US" sz="1800" b="1" dirty="0"/>
          </a:p>
          <a:p>
            <a:pPr algn="ctr" eaLnBrk="1" hangingPunct="1">
              <a:spcBef>
                <a:spcPct val="0"/>
              </a:spcBef>
              <a:buFontTx/>
              <a:buNone/>
            </a:pPr>
            <a:endParaRPr lang="en-US" altLang="en-US" sz="1800" b="1" dirty="0"/>
          </a:p>
          <a:p>
            <a:pPr algn="ctr" eaLnBrk="1" hangingPunct="1">
              <a:spcBef>
                <a:spcPct val="0"/>
              </a:spcBef>
              <a:buFontTx/>
              <a:buNone/>
            </a:pPr>
            <a:endParaRPr lang="en-US" altLang="en-US" sz="1800" b="1" dirty="0"/>
          </a:p>
          <a:p>
            <a:pPr algn="ctr" eaLnBrk="1" hangingPunct="1">
              <a:spcBef>
                <a:spcPct val="0"/>
              </a:spcBef>
              <a:buFontTx/>
              <a:buNone/>
            </a:pPr>
            <a:endParaRPr lang="en-US" altLang="en-US" sz="1800" b="1" dirty="0"/>
          </a:p>
          <a:p>
            <a:pPr algn="ctr" eaLnBrk="1" hangingPunct="1">
              <a:spcBef>
                <a:spcPct val="0"/>
              </a:spcBef>
              <a:buFontTx/>
              <a:buNone/>
            </a:pPr>
            <a:endParaRPr lang="en-US" altLang="en-US" sz="1800" b="1" dirty="0"/>
          </a:p>
        </p:txBody>
      </p:sp>
      <p:pic>
        <p:nvPicPr>
          <p:cNvPr id="3" name="Picture 2" descr="A graph of a global monthly mean&#10;&#10;AI-generated content may be incorrect.">
            <a:extLst>
              <a:ext uri="{FF2B5EF4-FFF2-40B4-BE49-F238E27FC236}">
                <a16:creationId xmlns:a16="http://schemas.microsoft.com/office/drawing/2014/main" id="{B92AD8B4-3F06-1F5F-384A-5A583485D1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1857" y="2133600"/>
            <a:ext cx="4803648" cy="3602736"/>
          </a:xfrm>
          <a:prstGeom prst="rect">
            <a:avLst/>
          </a:prstGeom>
          <a:ln w="19050">
            <a:solidFill>
              <a:schemeClr val="tx1"/>
            </a:solidFill>
          </a:ln>
          <a:effectLst>
            <a:outerShdw blurRad="50800" dist="38100" dir="2700000" algn="tl" rotWithShape="0">
              <a:prstClr val="black">
                <a:alpha val="40000"/>
              </a:prstClr>
            </a:outerShdw>
          </a:effectLst>
        </p:spPr>
      </p:pic>
      <p:sp>
        <p:nvSpPr>
          <p:cNvPr id="2" name="Rectangle 1">
            <a:extLst>
              <a:ext uri="{FF2B5EF4-FFF2-40B4-BE49-F238E27FC236}">
                <a16:creationId xmlns:a16="http://schemas.microsoft.com/office/drawing/2014/main" id="{CC13FDBF-E3CF-7C09-55AE-71D2F643AA16}"/>
              </a:ext>
            </a:extLst>
          </p:cNvPr>
          <p:cNvSpPr/>
          <p:nvPr/>
        </p:nvSpPr>
        <p:spPr bwMode="auto">
          <a:xfrm>
            <a:off x="6248400" y="4800601"/>
            <a:ext cx="637720" cy="685799"/>
          </a:xfrm>
          <a:prstGeom prst="rect">
            <a:avLst/>
          </a:prstGeom>
          <a:noFill/>
          <a:ln w="19050"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bg1"/>
              </a:solidFill>
              <a:effectLst/>
              <a:latin typeface="Arial" charset="0"/>
            </a:endParaRPr>
          </a:p>
        </p:txBody>
      </p:sp>
    </p:spTree>
    <p:extLst>
      <p:ext uri="{BB962C8B-B14F-4D97-AF65-F5344CB8AC3E}">
        <p14:creationId xmlns:p14="http://schemas.microsoft.com/office/powerpoint/2010/main" val="23700598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3" descr="panel-of-hands_wid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81000"/>
            <a:ext cx="828675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txBox="1">
            <a:spLocks noChangeArrowheads="1"/>
          </p:cNvSpPr>
          <p:nvPr/>
        </p:nvSpPr>
        <p:spPr bwMode="auto">
          <a:xfrm>
            <a:off x="762000" y="457200"/>
            <a:ext cx="7772400" cy="1470025"/>
          </a:xfrm>
          <a:prstGeom prst="rect">
            <a:avLst/>
          </a:prstGeom>
          <a:solidFill>
            <a:schemeClr val="tx1">
              <a:alpha val="25000"/>
            </a:schemeClr>
          </a:solidFill>
          <a:ln w="19050">
            <a:solidFill>
              <a:schemeClr val="bg1"/>
            </a:solidFill>
            <a:miter lim="800000"/>
            <a:headEnd/>
            <a:tailEnd/>
          </a:ln>
          <a:effectLst>
            <a:outerShdw blurRad="50800" dist="38100" dir="2700000" algn="tl" rotWithShape="0">
              <a:prstClr val="black">
                <a:alpha val="40000"/>
              </a:prstClr>
            </a:outerShdw>
          </a:effectLst>
        </p:spPr>
        <p:txBody>
          <a:bodyPr anchor="ctr"/>
          <a:lstStyle/>
          <a:p>
            <a:pPr algn="ctr" eaLnBrk="1" hangingPunct="1">
              <a:defRPr/>
            </a:pPr>
            <a:r>
              <a:rPr lang="en-US" sz="4000" b="1" kern="0" dirty="0">
                <a:effectLst>
                  <a:outerShdw blurRad="50800" dist="38100" dir="2700000" algn="tl" rotWithShape="0">
                    <a:prstClr val="black">
                      <a:alpha val="40000"/>
                    </a:prstClr>
                  </a:outerShdw>
                </a:effectLst>
                <a:latin typeface="Book Antiqua" pitchFamily="18" charset="0"/>
                <a:ea typeface="+mj-ea"/>
                <a:cs typeface="+mj-cs"/>
              </a:rPr>
              <a:t>A matter of belief?</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223991-6371-2CF9-8B6A-79CAAFD4D4E5}"/>
            </a:ext>
          </a:extLst>
        </p:cNvPr>
        <p:cNvGrpSpPr/>
        <p:nvPr/>
      </p:nvGrpSpPr>
      <p:grpSpPr>
        <a:xfrm>
          <a:off x="0" y="0"/>
          <a:ext cx="0" cy="0"/>
          <a:chOff x="0" y="0"/>
          <a:chExt cx="0" cy="0"/>
        </a:xfrm>
      </p:grpSpPr>
      <p:pic>
        <p:nvPicPr>
          <p:cNvPr id="62466" name="Picture 2" descr="02">
            <a:extLst>
              <a:ext uri="{FF2B5EF4-FFF2-40B4-BE49-F238E27FC236}">
                <a16:creationId xmlns:a16="http://schemas.microsoft.com/office/drawing/2014/main" id="{2FB4E99A-178D-4620-951E-2FB3C4BE05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0081" t="4640" r="13660" b="20769"/>
          <a:stretch>
            <a:fillRect/>
          </a:stretch>
        </p:blipFill>
        <p:spPr bwMode="auto">
          <a:xfrm>
            <a:off x="533400" y="1066800"/>
            <a:ext cx="81534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Rectangle 4">
            <a:extLst>
              <a:ext uri="{FF2B5EF4-FFF2-40B4-BE49-F238E27FC236}">
                <a16:creationId xmlns:a16="http://schemas.microsoft.com/office/drawing/2014/main" id="{2ECE2BD6-A743-F344-48DE-39A7ED7C88BA}"/>
              </a:ext>
            </a:extLst>
          </p:cNvPr>
          <p:cNvSpPr>
            <a:spLocks noChangeArrowheads="1"/>
          </p:cNvSpPr>
          <p:nvPr/>
        </p:nvSpPr>
        <p:spPr bwMode="auto">
          <a:xfrm>
            <a:off x="1295400" y="2133600"/>
            <a:ext cx="2590800" cy="381000"/>
          </a:xfrm>
          <a:prstGeom prst="rect">
            <a:avLst/>
          </a:prstGeom>
          <a:solidFill>
            <a:schemeClr val="accent1">
              <a:alpha val="0"/>
            </a:schemeClr>
          </a:solidFill>
          <a:ln w="63500">
            <a:solidFill>
              <a:schemeClr val="tx1"/>
            </a:solidFill>
            <a:miter lim="800000"/>
            <a:headEnd/>
            <a:tailEnd/>
          </a:ln>
          <a:effectLst>
            <a:outerShdw blurRad="50800" dist="38100" dir="2700000" algn="tl" rotWithShape="0">
              <a:prstClr val="black">
                <a:alpha val="40000"/>
              </a:prst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chemeClr val="bg1"/>
              </a:solidFill>
            </a:endParaRPr>
          </a:p>
        </p:txBody>
      </p:sp>
      <p:sp>
        <p:nvSpPr>
          <p:cNvPr id="62468" name="Rectangle 5">
            <a:extLst>
              <a:ext uri="{FF2B5EF4-FFF2-40B4-BE49-F238E27FC236}">
                <a16:creationId xmlns:a16="http://schemas.microsoft.com/office/drawing/2014/main" id="{64A4B468-4396-834E-16C1-FBE965AB270D}"/>
              </a:ext>
            </a:extLst>
          </p:cNvPr>
          <p:cNvSpPr>
            <a:spLocks noChangeArrowheads="1"/>
          </p:cNvSpPr>
          <p:nvPr/>
        </p:nvSpPr>
        <p:spPr bwMode="auto">
          <a:xfrm>
            <a:off x="4876800" y="2133600"/>
            <a:ext cx="2590800" cy="381000"/>
          </a:xfrm>
          <a:prstGeom prst="rect">
            <a:avLst/>
          </a:prstGeom>
          <a:solidFill>
            <a:schemeClr val="accent1">
              <a:alpha val="0"/>
            </a:schemeClr>
          </a:solidFill>
          <a:ln w="63500">
            <a:solidFill>
              <a:schemeClr val="tx1"/>
            </a:solidFill>
            <a:miter lim="800000"/>
            <a:headEnd/>
            <a:tailEnd/>
          </a:ln>
          <a:effectLst>
            <a:outerShdw blurRad="50800" dist="38100" dir="2700000" algn="tl" rotWithShape="0">
              <a:prstClr val="black">
                <a:alpha val="40000"/>
              </a:prst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chemeClr val="bg1"/>
              </a:solidFill>
            </a:endParaRPr>
          </a:p>
        </p:txBody>
      </p:sp>
      <p:sp>
        <p:nvSpPr>
          <p:cNvPr id="62469" name="Text Box 7">
            <a:extLst>
              <a:ext uri="{FF2B5EF4-FFF2-40B4-BE49-F238E27FC236}">
                <a16:creationId xmlns:a16="http://schemas.microsoft.com/office/drawing/2014/main" id="{F0F055ED-FEF3-EA13-7B7A-6370F0D01E72}"/>
              </a:ext>
            </a:extLst>
          </p:cNvPr>
          <p:cNvSpPr txBox="1">
            <a:spLocks noChangeArrowheads="1"/>
          </p:cNvSpPr>
          <p:nvPr/>
        </p:nvSpPr>
        <p:spPr bwMode="auto">
          <a:xfrm>
            <a:off x="2858078" y="3432340"/>
            <a:ext cx="3321165" cy="1200329"/>
          </a:xfrm>
          <a:prstGeom prst="rect">
            <a:avLst/>
          </a:prstGeom>
          <a:solidFill>
            <a:srgbClr val="FFFF00">
              <a:alpha val="95000"/>
            </a:srgbClr>
          </a:solidFill>
          <a:ln w="63500">
            <a:solidFill>
              <a:schemeClr val="tx1"/>
            </a:solidFill>
            <a:miter lim="800000"/>
            <a:headEnd/>
            <a:tailEnd/>
          </a:ln>
          <a:effectLst>
            <a:outerShdw blurRad="50800" dist="38100" dir="2700000" algn="tl" rotWithShape="0">
              <a:prstClr val="black">
                <a:alpha val="40000"/>
              </a:prstClr>
            </a:outerShdw>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dirty="0"/>
              <a:t>NITROUS OXIDE IS ABOUT 300 TIMES MORE POWERFUL THAN CO2 AS A GREENHOUSE GAS</a:t>
            </a:r>
          </a:p>
        </p:txBody>
      </p:sp>
      <p:sp>
        <p:nvSpPr>
          <p:cNvPr id="62470" name="Line 9">
            <a:extLst>
              <a:ext uri="{FF2B5EF4-FFF2-40B4-BE49-F238E27FC236}">
                <a16:creationId xmlns:a16="http://schemas.microsoft.com/office/drawing/2014/main" id="{8F1DB4A3-1120-FAB1-D515-2F8D58476252}"/>
              </a:ext>
            </a:extLst>
          </p:cNvPr>
          <p:cNvSpPr>
            <a:spLocks noChangeShapeType="1"/>
          </p:cNvSpPr>
          <p:nvPr/>
        </p:nvSpPr>
        <p:spPr bwMode="auto">
          <a:xfrm flipH="1" flipV="1">
            <a:off x="2499360" y="2590800"/>
            <a:ext cx="929640" cy="838200"/>
          </a:xfrm>
          <a:prstGeom prst="line">
            <a:avLst/>
          </a:prstGeom>
          <a:noFill/>
          <a:ln w="38100">
            <a:solidFill>
              <a:schemeClr val="tx1"/>
            </a:solidFill>
            <a:round/>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a:lstStyle/>
          <a:p>
            <a:endParaRPr lang="en-US"/>
          </a:p>
        </p:txBody>
      </p:sp>
      <p:sp>
        <p:nvSpPr>
          <p:cNvPr id="62471" name="Line 10">
            <a:extLst>
              <a:ext uri="{FF2B5EF4-FFF2-40B4-BE49-F238E27FC236}">
                <a16:creationId xmlns:a16="http://schemas.microsoft.com/office/drawing/2014/main" id="{172AE9B4-2F35-5259-B513-921D05FCBEE2}"/>
              </a:ext>
            </a:extLst>
          </p:cNvPr>
          <p:cNvSpPr>
            <a:spLocks noChangeShapeType="1"/>
          </p:cNvSpPr>
          <p:nvPr/>
        </p:nvSpPr>
        <p:spPr bwMode="auto">
          <a:xfrm flipV="1">
            <a:off x="5608320" y="2590800"/>
            <a:ext cx="533400" cy="838200"/>
          </a:xfrm>
          <a:prstGeom prst="line">
            <a:avLst/>
          </a:prstGeom>
          <a:noFill/>
          <a:ln w="38100">
            <a:solidFill>
              <a:schemeClr val="tx1"/>
            </a:solidFill>
            <a:round/>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a:lstStyle/>
          <a:p>
            <a:endParaRPr lang="en-US"/>
          </a:p>
        </p:txBody>
      </p:sp>
      <p:sp>
        <p:nvSpPr>
          <p:cNvPr id="62472" name="Text Box 3">
            <a:extLst>
              <a:ext uri="{FF2B5EF4-FFF2-40B4-BE49-F238E27FC236}">
                <a16:creationId xmlns:a16="http://schemas.microsoft.com/office/drawing/2014/main" id="{AC66168B-02CA-1D30-F418-F9EA012A2C35}"/>
              </a:ext>
            </a:extLst>
          </p:cNvPr>
          <p:cNvSpPr txBox="1">
            <a:spLocks noChangeArrowheads="1"/>
          </p:cNvSpPr>
          <p:nvPr/>
        </p:nvSpPr>
        <p:spPr bwMode="auto">
          <a:xfrm>
            <a:off x="323850" y="152400"/>
            <a:ext cx="851535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chemeClr val="bg1"/>
                </a:solidFill>
                <a:latin typeface="Book Antiqua" panose="02040602050305030304" pitchFamily="18" charset="0"/>
              </a:rPr>
              <a:t>CARBON DIOXIDE IS NOT THE ONLY GREENHOUSE GAS ON THE INCREASE</a:t>
            </a:r>
            <a:endParaRPr lang="en-US" altLang="en-US" sz="2800" b="1" i="1">
              <a:solidFill>
                <a:schemeClr val="bg1"/>
              </a:solidFill>
              <a:latin typeface="Book Antiqua" panose="02040602050305030304" pitchFamily="18" charset="0"/>
            </a:endParaRPr>
          </a:p>
        </p:txBody>
      </p:sp>
    </p:spTree>
    <p:extLst>
      <p:ext uri="{BB962C8B-B14F-4D97-AF65-F5344CB8AC3E}">
        <p14:creationId xmlns:p14="http://schemas.microsoft.com/office/powerpoint/2010/main" val="369631038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2753E-7A22-29CF-0A92-D29322B92024}"/>
            </a:ext>
          </a:extLst>
        </p:cNvPr>
        <p:cNvGrpSpPr/>
        <p:nvPr/>
      </p:nvGrpSpPr>
      <p:grpSpPr>
        <a:xfrm>
          <a:off x="0" y="0"/>
          <a:ext cx="0" cy="0"/>
          <a:chOff x="0" y="0"/>
          <a:chExt cx="0" cy="0"/>
        </a:xfrm>
      </p:grpSpPr>
      <p:pic>
        <p:nvPicPr>
          <p:cNvPr id="63490" name="Picture 2" descr="02">
            <a:extLst>
              <a:ext uri="{FF2B5EF4-FFF2-40B4-BE49-F238E27FC236}">
                <a16:creationId xmlns:a16="http://schemas.microsoft.com/office/drawing/2014/main" id="{6FB59E58-51C7-E7A1-22DE-F8EFF27399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0081" t="4640" r="13660" b="20769"/>
          <a:stretch>
            <a:fillRect/>
          </a:stretch>
        </p:blipFill>
        <p:spPr bwMode="auto">
          <a:xfrm>
            <a:off x="533400" y="1066800"/>
            <a:ext cx="81534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Rectangle 4">
            <a:extLst>
              <a:ext uri="{FF2B5EF4-FFF2-40B4-BE49-F238E27FC236}">
                <a16:creationId xmlns:a16="http://schemas.microsoft.com/office/drawing/2014/main" id="{8F598711-97C8-137A-2C2F-DAA66787A8A1}"/>
              </a:ext>
            </a:extLst>
          </p:cNvPr>
          <p:cNvSpPr>
            <a:spLocks noChangeArrowheads="1"/>
          </p:cNvSpPr>
          <p:nvPr/>
        </p:nvSpPr>
        <p:spPr bwMode="auto">
          <a:xfrm>
            <a:off x="1295400" y="2133600"/>
            <a:ext cx="2590800" cy="381000"/>
          </a:xfrm>
          <a:prstGeom prst="rect">
            <a:avLst/>
          </a:prstGeom>
          <a:solidFill>
            <a:schemeClr val="accent1">
              <a:alpha val="0"/>
            </a:schemeClr>
          </a:solidFill>
          <a:ln w="6350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chemeClr val="bg1"/>
              </a:solidFill>
            </a:endParaRPr>
          </a:p>
        </p:txBody>
      </p:sp>
      <p:sp>
        <p:nvSpPr>
          <p:cNvPr id="63492" name="Rectangle 5">
            <a:extLst>
              <a:ext uri="{FF2B5EF4-FFF2-40B4-BE49-F238E27FC236}">
                <a16:creationId xmlns:a16="http://schemas.microsoft.com/office/drawing/2014/main" id="{1D09A26B-EE8C-15E7-5DBF-368962E73546}"/>
              </a:ext>
            </a:extLst>
          </p:cNvPr>
          <p:cNvSpPr>
            <a:spLocks noChangeArrowheads="1"/>
          </p:cNvSpPr>
          <p:nvPr/>
        </p:nvSpPr>
        <p:spPr bwMode="auto">
          <a:xfrm>
            <a:off x="1295400" y="4572000"/>
            <a:ext cx="2590800" cy="381000"/>
          </a:xfrm>
          <a:prstGeom prst="rect">
            <a:avLst/>
          </a:prstGeom>
          <a:solidFill>
            <a:schemeClr val="accent1">
              <a:alpha val="0"/>
            </a:schemeClr>
          </a:solidFill>
          <a:ln w="6350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chemeClr val="bg1"/>
              </a:solidFill>
            </a:endParaRPr>
          </a:p>
        </p:txBody>
      </p:sp>
      <p:sp>
        <p:nvSpPr>
          <p:cNvPr id="63493" name="Text Box 7">
            <a:extLst>
              <a:ext uri="{FF2B5EF4-FFF2-40B4-BE49-F238E27FC236}">
                <a16:creationId xmlns:a16="http://schemas.microsoft.com/office/drawing/2014/main" id="{CD0F2D99-E4F5-15DC-E82F-CC4B48CA845A}"/>
              </a:ext>
            </a:extLst>
          </p:cNvPr>
          <p:cNvSpPr txBox="1">
            <a:spLocks noChangeArrowheads="1"/>
          </p:cNvSpPr>
          <p:nvPr/>
        </p:nvSpPr>
        <p:spPr bwMode="auto">
          <a:xfrm>
            <a:off x="4419600" y="2590800"/>
            <a:ext cx="3660775" cy="925513"/>
          </a:xfrm>
          <a:prstGeom prst="rect">
            <a:avLst/>
          </a:prstGeom>
          <a:solidFill>
            <a:schemeClr val="bg1"/>
          </a:solidFill>
          <a:ln w="63500">
            <a:solidFill>
              <a:schemeClr val="tx1"/>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t>Therefore even a </a:t>
            </a:r>
            <a:r>
              <a:rPr lang="en-US" altLang="en-US" sz="1800" b="1" i="1"/>
              <a:t>small</a:t>
            </a:r>
            <a:r>
              <a:rPr lang="en-US" altLang="en-US" sz="1800" b="1"/>
              <a:t> increase</a:t>
            </a:r>
          </a:p>
          <a:p>
            <a:pPr algn="ctr" eaLnBrk="1" hangingPunct="1">
              <a:spcBef>
                <a:spcPct val="0"/>
              </a:spcBef>
              <a:buFontTx/>
              <a:buNone/>
            </a:pPr>
            <a:r>
              <a:rPr lang="en-US" altLang="en-US" sz="1800" b="1"/>
              <a:t>in METHANE concentration will</a:t>
            </a:r>
          </a:p>
          <a:p>
            <a:pPr algn="ctr" eaLnBrk="1" hangingPunct="1">
              <a:spcBef>
                <a:spcPct val="0"/>
              </a:spcBef>
              <a:buFontTx/>
              <a:buNone/>
            </a:pPr>
            <a:r>
              <a:rPr lang="en-US" altLang="en-US" sz="1800" b="1"/>
              <a:t>have a </a:t>
            </a:r>
            <a:r>
              <a:rPr lang="en-US" altLang="en-US" sz="1800" b="1" i="1"/>
              <a:t>large</a:t>
            </a:r>
            <a:r>
              <a:rPr lang="en-US" altLang="en-US" sz="1800" b="1"/>
              <a:t> warming effect</a:t>
            </a:r>
          </a:p>
        </p:txBody>
      </p:sp>
      <p:sp>
        <p:nvSpPr>
          <p:cNvPr id="63494" name="Line 8">
            <a:extLst>
              <a:ext uri="{FF2B5EF4-FFF2-40B4-BE49-F238E27FC236}">
                <a16:creationId xmlns:a16="http://schemas.microsoft.com/office/drawing/2014/main" id="{4F17BEE0-AE98-0EE9-780F-74F16FD835AF}"/>
              </a:ext>
            </a:extLst>
          </p:cNvPr>
          <p:cNvSpPr>
            <a:spLocks noChangeShapeType="1"/>
          </p:cNvSpPr>
          <p:nvPr/>
        </p:nvSpPr>
        <p:spPr bwMode="auto">
          <a:xfrm flipH="1" flipV="1">
            <a:off x="4343400" y="2286000"/>
            <a:ext cx="381000" cy="1524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3495" name="Line 9">
            <a:extLst>
              <a:ext uri="{FF2B5EF4-FFF2-40B4-BE49-F238E27FC236}">
                <a16:creationId xmlns:a16="http://schemas.microsoft.com/office/drawing/2014/main" id="{EAE06DEB-91D8-F9BF-600E-8C171F29F7F9}"/>
              </a:ext>
            </a:extLst>
          </p:cNvPr>
          <p:cNvSpPr>
            <a:spLocks noChangeShapeType="1"/>
          </p:cNvSpPr>
          <p:nvPr/>
        </p:nvSpPr>
        <p:spPr bwMode="auto">
          <a:xfrm flipH="1">
            <a:off x="4343400" y="3657600"/>
            <a:ext cx="381000" cy="9906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3496" name="Text Box 3">
            <a:extLst>
              <a:ext uri="{FF2B5EF4-FFF2-40B4-BE49-F238E27FC236}">
                <a16:creationId xmlns:a16="http://schemas.microsoft.com/office/drawing/2014/main" id="{56556A22-FBB4-9351-9A03-9ED58073AEC0}"/>
              </a:ext>
            </a:extLst>
          </p:cNvPr>
          <p:cNvSpPr txBox="1">
            <a:spLocks noChangeArrowheads="1"/>
          </p:cNvSpPr>
          <p:nvPr/>
        </p:nvSpPr>
        <p:spPr bwMode="auto">
          <a:xfrm>
            <a:off x="323850" y="152400"/>
            <a:ext cx="851535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chemeClr val="bg1"/>
                </a:solidFill>
                <a:latin typeface="Book Antiqua" panose="02040602050305030304" pitchFamily="18" charset="0"/>
              </a:rPr>
              <a:t>CARBON DIOXIDE IS NOT THE ONLY GREENHOUSE GAS ON THE INCREASE</a:t>
            </a:r>
            <a:endParaRPr lang="en-US" altLang="en-US" sz="2800" b="1" i="1">
              <a:solidFill>
                <a:schemeClr val="bg1"/>
              </a:solidFill>
              <a:latin typeface="Book Antiqua" panose="02040602050305030304" pitchFamily="18" charset="0"/>
            </a:endParaRPr>
          </a:p>
        </p:txBody>
      </p:sp>
      <p:sp>
        <p:nvSpPr>
          <p:cNvPr id="9" name="Text Box 8">
            <a:extLst>
              <a:ext uri="{FF2B5EF4-FFF2-40B4-BE49-F238E27FC236}">
                <a16:creationId xmlns:a16="http://schemas.microsoft.com/office/drawing/2014/main" id="{6C561AA5-2C3B-1720-9CB0-5B31227E302C}"/>
              </a:ext>
            </a:extLst>
          </p:cNvPr>
          <p:cNvSpPr txBox="1">
            <a:spLocks noChangeArrowheads="1"/>
          </p:cNvSpPr>
          <p:nvPr/>
        </p:nvSpPr>
        <p:spPr bwMode="auto">
          <a:xfrm>
            <a:off x="2052881" y="381000"/>
            <a:ext cx="5260975" cy="5632311"/>
          </a:xfrm>
          <a:prstGeom prst="rect">
            <a:avLst/>
          </a:prstGeom>
          <a:solidFill>
            <a:srgbClr val="FFFF00">
              <a:alpha val="95000"/>
            </a:srgbClr>
          </a:solidFill>
          <a:ln w="63500">
            <a:solidFill>
              <a:schemeClr val="tx1"/>
            </a:solidFill>
            <a:miter lim="800000"/>
            <a:headEnd/>
            <a:tailEnd/>
          </a:ln>
          <a:effectLst>
            <a:outerShdw blurRad="50800" dist="38100" dir="2700000" algn="tl" rotWithShape="0">
              <a:prstClr val="black">
                <a:alpha val="40000"/>
              </a:prstClr>
            </a:outerShdw>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b="1" dirty="0"/>
          </a:p>
          <a:p>
            <a:pPr algn="ctr" eaLnBrk="1" hangingPunct="1">
              <a:spcBef>
                <a:spcPct val="0"/>
              </a:spcBef>
              <a:buFontTx/>
              <a:buNone/>
            </a:pPr>
            <a:r>
              <a:rPr lang="en-US" altLang="en-US" sz="1800" b="1" dirty="0"/>
              <a:t>AS OF DECEMBER 2024, GLOBAL N2O LEVEL</a:t>
            </a:r>
          </a:p>
          <a:p>
            <a:pPr algn="ctr" eaLnBrk="1" hangingPunct="1">
              <a:spcBef>
                <a:spcPct val="0"/>
              </a:spcBef>
              <a:buFontTx/>
              <a:buNone/>
            </a:pPr>
            <a:r>
              <a:rPr lang="en-US" altLang="en-US" sz="1800" b="1" dirty="0"/>
              <a:t>EXCEEDS 338 PPB AND IS STILL RISING.</a:t>
            </a:r>
          </a:p>
          <a:p>
            <a:pPr algn="ctr" eaLnBrk="1" hangingPunct="1">
              <a:spcBef>
                <a:spcPct val="0"/>
              </a:spcBef>
              <a:buFontTx/>
              <a:buNone/>
            </a:pPr>
            <a:endParaRPr lang="en-US" altLang="en-US" sz="1800" b="1" dirty="0"/>
          </a:p>
          <a:p>
            <a:pPr algn="ctr" eaLnBrk="1" hangingPunct="1">
              <a:spcBef>
                <a:spcPct val="0"/>
              </a:spcBef>
              <a:buFontTx/>
              <a:buNone/>
            </a:pPr>
            <a:endParaRPr lang="en-US" altLang="en-US" sz="1800" b="1" dirty="0"/>
          </a:p>
          <a:p>
            <a:pPr algn="ctr" eaLnBrk="1" hangingPunct="1">
              <a:spcBef>
                <a:spcPct val="0"/>
              </a:spcBef>
              <a:buFontTx/>
              <a:buNone/>
            </a:pPr>
            <a:endParaRPr lang="en-US" altLang="en-US" sz="1800" b="1" dirty="0"/>
          </a:p>
          <a:p>
            <a:pPr algn="ctr" eaLnBrk="1" hangingPunct="1">
              <a:spcBef>
                <a:spcPct val="0"/>
              </a:spcBef>
              <a:buFontTx/>
              <a:buNone/>
            </a:pPr>
            <a:endParaRPr lang="en-US" altLang="en-US" sz="1800" b="1" dirty="0"/>
          </a:p>
          <a:p>
            <a:pPr algn="ctr" eaLnBrk="1" hangingPunct="1">
              <a:spcBef>
                <a:spcPct val="0"/>
              </a:spcBef>
              <a:buFontTx/>
              <a:buNone/>
            </a:pPr>
            <a:endParaRPr lang="en-US" altLang="en-US" sz="1800" b="1" dirty="0"/>
          </a:p>
          <a:p>
            <a:pPr algn="ctr" eaLnBrk="1" hangingPunct="1">
              <a:spcBef>
                <a:spcPct val="0"/>
              </a:spcBef>
              <a:buFontTx/>
              <a:buNone/>
            </a:pPr>
            <a:endParaRPr lang="en-US" altLang="en-US" sz="1800" b="1" dirty="0"/>
          </a:p>
          <a:p>
            <a:pPr algn="ctr" eaLnBrk="1" hangingPunct="1">
              <a:spcBef>
                <a:spcPct val="0"/>
              </a:spcBef>
              <a:buFontTx/>
              <a:buNone/>
            </a:pPr>
            <a:endParaRPr lang="en-US" altLang="en-US" sz="1800" b="1" dirty="0"/>
          </a:p>
          <a:p>
            <a:pPr algn="ctr" eaLnBrk="1" hangingPunct="1">
              <a:spcBef>
                <a:spcPct val="0"/>
              </a:spcBef>
              <a:buFontTx/>
              <a:buNone/>
            </a:pPr>
            <a:endParaRPr lang="en-US" altLang="en-US" sz="1800" b="1" dirty="0"/>
          </a:p>
          <a:p>
            <a:pPr algn="ctr" eaLnBrk="1" hangingPunct="1">
              <a:spcBef>
                <a:spcPct val="0"/>
              </a:spcBef>
              <a:buFontTx/>
              <a:buNone/>
            </a:pPr>
            <a:endParaRPr lang="en-US" altLang="en-US" sz="1800" b="1" dirty="0"/>
          </a:p>
          <a:p>
            <a:pPr algn="ctr" eaLnBrk="1" hangingPunct="1">
              <a:spcBef>
                <a:spcPct val="0"/>
              </a:spcBef>
              <a:buFontTx/>
              <a:buNone/>
            </a:pPr>
            <a:endParaRPr lang="en-US" altLang="en-US" sz="1800" b="1" dirty="0"/>
          </a:p>
          <a:p>
            <a:pPr algn="ctr" eaLnBrk="1" hangingPunct="1">
              <a:spcBef>
                <a:spcPct val="0"/>
              </a:spcBef>
              <a:buFontTx/>
              <a:buNone/>
            </a:pPr>
            <a:endParaRPr lang="en-US" altLang="en-US" sz="1800" b="1" dirty="0"/>
          </a:p>
          <a:p>
            <a:pPr algn="ctr" eaLnBrk="1" hangingPunct="1">
              <a:spcBef>
                <a:spcPct val="0"/>
              </a:spcBef>
              <a:buFontTx/>
              <a:buNone/>
            </a:pPr>
            <a:endParaRPr lang="en-US" altLang="en-US" sz="1800" b="1" dirty="0"/>
          </a:p>
          <a:p>
            <a:pPr algn="ctr" eaLnBrk="1" hangingPunct="1">
              <a:spcBef>
                <a:spcPct val="0"/>
              </a:spcBef>
              <a:buFontTx/>
              <a:buNone/>
            </a:pPr>
            <a:endParaRPr lang="en-US" altLang="en-US" sz="1800" b="1" dirty="0"/>
          </a:p>
          <a:p>
            <a:pPr algn="ctr" eaLnBrk="1" hangingPunct="1">
              <a:spcBef>
                <a:spcPct val="0"/>
              </a:spcBef>
              <a:buFontTx/>
              <a:buNone/>
            </a:pPr>
            <a:endParaRPr lang="en-US" altLang="en-US" sz="1800" b="1" dirty="0"/>
          </a:p>
          <a:p>
            <a:pPr algn="ctr" eaLnBrk="1" hangingPunct="1">
              <a:spcBef>
                <a:spcPct val="0"/>
              </a:spcBef>
              <a:buFontTx/>
              <a:buNone/>
            </a:pPr>
            <a:endParaRPr lang="en-US" altLang="en-US" sz="1800" b="1" dirty="0"/>
          </a:p>
          <a:p>
            <a:pPr algn="ctr" eaLnBrk="1" hangingPunct="1">
              <a:spcBef>
                <a:spcPct val="0"/>
              </a:spcBef>
              <a:buFontTx/>
              <a:buNone/>
            </a:pPr>
            <a:endParaRPr lang="en-US" altLang="en-US" sz="1800" b="1" dirty="0"/>
          </a:p>
          <a:p>
            <a:pPr algn="ctr" eaLnBrk="1" hangingPunct="1">
              <a:spcBef>
                <a:spcPct val="0"/>
              </a:spcBef>
              <a:buFontTx/>
              <a:buNone/>
            </a:pPr>
            <a:endParaRPr lang="en-US" altLang="en-US" sz="1800" b="1" dirty="0"/>
          </a:p>
        </p:txBody>
      </p:sp>
      <p:pic>
        <p:nvPicPr>
          <p:cNvPr id="4" name="Picture 3" descr="A graph with a red line&#10;&#10;AI-generated content may be incorrect.">
            <a:extLst>
              <a:ext uri="{FF2B5EF4-FFF2-40B4-BE49-F238E27FC236}">
                <a16:creationId xmlns:a16="http://schemas.microsoft.com/office/drawing/2014/main" id="{22525112-32F6-E465-ED69-A3705BA3D8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2817" y="2133600"/>
            <a:ext cx="4681728" cy="3511296"/>
          </a:xfrm>
          <a:prstGeom prst="rect">
            <a:avLst/>
          </a:prstGeom>
          <a:ln w="19050">
            <a:solidFill>
              <a:schemeClr val="tx1"/>
            </a:solidFill>
          </a:ln>
          <a:effectLst>
            <a:outerShdw blurRad="50800" dist="38100" dir="2700000" algn="tl" rotWithShape="0">
              <a:prstClr val="black">
                <a:alpha val="40000"/>
              </a:prstClr>
            </a:outerShdw>
          </a:effectLst>
        </p:spPr>
      </p:pic>
      <p:sp>
        <p:nvSpPr>
          <p:cNvPr id="2" name="Rectangle 1">
            <a:extLst>
              <a:ext uri="{FF2B5EF4-FFF2-40B4-BE49-F238E27FC236}">
                <a16:creationId xmlns:a16="http://schemas.microsoft.com/office/drawing/2014/main" id="{CB48E831-58BB-BA84-6581-9760431532B0}"/>
              </a:ext>
            </a:extLst>
          </p:cNvPr>
          <p:cNvSpPr/>
          <p:nvPr/>
        </p:nvSpPr>
        <p:spPr bwMode="auto">
          <a:xfrm>
            <a:off x="6248400" y="4724401"/>
            <a:ext cx="533400" cy="609599"/>
          </a:xfrm>
          <a:prstGeom prst="rect">
            <a:avLst/>
          </a:prstGeom>
          <a:noFill/>
          <a:ln w="19050"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bg1"/>
              </a:solidFill>
              <a:effectLst/>
              <a:latin typeface="Arial" charset="0"/>
            </a:endParaRPr>
          </a:p>
        </p:txBody>
      </p:sp>
    </p:spTree>
    <p:extLst>
      <p:ext uri="{BB962C8B-B14F-4D97-AF65-F5344CB8AC3E}">
        <p14:creationId xmlns:p14="http://schemas.microsoft.com/office/powerpoint/2010/main" val="264349622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2"/>
          <p:cNvSpPr txBox="1">
            <a:spLocks noChangeArrowheads="1"/>
          </p:cNvSpPr>
          <p:nvPr/>
        </p:nvSpPr>
        <p:spPr bwMode="auto">
          <a:xfrm>
            <a:off x="368300" y="685800"/>
            <a:ext cx="8332788" cy="489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a:solidFill>
                  <a:schemeClr val="bg1"/>
                </a:solidFill>
                <a:latin typeface="Book Antiqua" panose="02040602050305030304" pitchFamily="18" charset="0"/>
              </a:rPr>
              <a:t>WARMER AIR</a:t>
            </a:r>
          </a:p>
          <a:p>
            <a:pPr algn="ctr" eaLnBrk="1" hangingPunct="1">
              <a:spcBef>
                <a:spcPct val="0"/>
              </a:spcBef>
              <a:buFontTx/>
              <a:buNone/>
            </a:pPr>
            <a:endParaRPr lang="en-US" altLang="en-US" sz="2400" b="1">
              <a:solidFill>
                <a:schemeClr val="bg1"/>
              </a:solidFill>
              <a:latin typeface="Book Antiqua" panose="02040602050305030304" pitchFamily="18" charset="0"/>
            </a:endParaRPr>
          </a:p>
          <a:p>
            <a:pPr algn="ctr" eaLnBrk="1" hangingPunct="1">
              <a:spcBef>
                <a:spcPct val="0"/>
              </a:spcBef>
              <a:buFontTx/>
              <a:buNone/>
            </a:pPr>
            <a:endParaRPr lang="en-US" altLang="en-US" sz="2400" b="1">
              <a:solidFill>
                <a:schemeClr val="bg1"/>
              </a:solidFill>
              <a:latin typeface="Book Antiqua" panose="02040602050305030304" pitchFamily="18" charset="0"/>
            </a:endParaRPr>
          </a:p>
          <a:p>
            <a:pPr algn="ctr" eaLnBrk="1" hangingPunct="1">
              <a:spcBef>
                <a:spcPct val="0"/>
              </a:spcBef>
              <a:buFontTx/>
              <a:buNone/>
            </a:pPr>
            <a:r>
              <a:rPr lang="en-US" altLang="en-US" sz="2400" b="1">
                <a:solidFill>
                  <a:schemeClr val="bg1"/>
                </a:solidFill>
                <a:latin typeface="Book Antiqua" panose="02040602050305030304" pitchFamily="18" charset="0"/>
              </a:rPr>
              <a:t>WARMER OCEANS &amp; THERMAL EXPANSION</a:t>
            </a:r>
          </a:p>
          <a:p>
            <a:pPr algn="ctr" eaLnBrk="1" hangingPunct="1">
              <a:spcBef>
                <a:spcPct val="0"/>
              </a:spcBef>
              <a:buFontTx/>
              <a:buNone/>
            </a:pPr>
            <a:endParaRPr lang="en-US" altLang="en-US" sz="2400" b="1">
              <a:solidFill>
                <a:schemeClr val="bg1"/>
              </a:solidFill>
              <a:latin typeface="Book Antiqua" panose="02040602050305030304" pitchFamily="18" charset="0"/>
            </a:endParaRPr>
          </a:p>
          <a:p>
            <a:pPr algn="ctr" eaLnBrk="1" hangingPunct="1">
              <a:spcBef>
                <a:spcPct val="0"/>
              </a:spcBef>
              <a:buFontTx/>
              <a:buNone/>
            </a:pPr>
            <a:endParaRPr lang="en-US" altLang="en-US" sz="2400" b="1">
              <a:solidFill>
                <a:schemeClr val="bg1"/>
              </a:solidFill>
              <a:latin typeface="Book Antiqua" panose="02040602050305030304" pitchFamily="18" charset="0"/>
            </a:endParaRPr>
          </a:p>
          <a:p>
            <a:pPr algn="ctr" eaLnBrk="1" hangingPunct="1">
              <a:spcBef>
                <a:spcPct val="0"/>
              </a:spcBef>
              <a:buFontTx/>
              <a:buNone/>
            </a:pPr>
            <a:r>
              <a:rPr lang="en-US" altLang="en-US" sz="2400" b="1">
                <a:solidFill>
                  <a:schemeClr val="bg1"/>
                </a:solidFill>
                <a:latin typeface="Book Antiqua" panose="02040602050305030304" pitchFamily="18" charset="0"/>
              </a:rPr>
              <a:t>MORE EVAPORATION</a:t>
            </a:r>
          </a:p>
          <a:p>
            <a:pPr algn="ctr" eaLnBrk="1" hangingPunct="1">
              <a:spcBef>
                <a:spcPct val="0"/>
              </a:spcBef>
              <a:buFontTx/>
              <a:buNone/>
            </a:pPr>
            <a:endParaRPr lang="en-US" altLang="en-US" sz="2400" b="1">
              <a:solidFill>
                <a:schemeClr val="bg1"/>
              </a:solidFill>
              <a:latin typeface="Book Antiqua" panose="02040602050305030304" pitchFamily="18" charset="0"/>
            </a:endParaRPr>
          </a:p>
          <a:p>
            <a:pPr algn="ctr" eaLnBrk="1" hangingPunct="1">
              <a:spcBef>
                <a:spcPct val="0"/>
              </a:spcBef>
              <a:buFontTx/>
              <a:buNone/>
            </a:pPr>
            <a:endParaRPr lang="en-US" altLang="en-US" sz="2400" b="1">
              <a:solidFill>
                <a:schemeClr val="bg1"/>
              </a:solidFill>
              <a:latin typeface="Book Antiqua" panose="02040602050305030304" pitchFamily="18" charset="0"/>
            </a:endParaRPr>
          </a:p>
          <a:p>
            <a:pPr algn="ctr" eaLnBrk="1" hangingPunct="1">
              <a:spcBef>
                <a:spcPct val="0"/>
              </a:spcBef>
              <a:buFontTx/>
              <a:buNone/>
            </a:pPr>
            <a:r>
              <a:rPr lang="en-US" altLang="en-US" sz="2400" b="1">
                <a:solidFill>
                  <a:schemeClr val="bg1"/>
                </a:solidFill>
                <a:latin typeface="Book Antiqua" panose="02040602050305030304" pitchFamily="18" charset="0"/>
              </a:rPr>
              <a:t>WATER VAPOR IS A GREENHOUSE (FEEDBACK) GAS</a:t>
            </a:r>
          </a:p>
          <a:p>
            <a:pPr algn="ctr" eaLnBrk="1" hangingPunct="1">
              <a:spcBef>
                <a:spcPct val="0"/>
              </a:spcBef>
              <a:buFontTx/>
              <a:buNone/>
            </a:pPr>
            <a:endParaRPr lang="en-US" altLang="en-US" sz="2400" b="1">
              <a:solidFill>
                <a:schemeClr val="bg1"/>
              </a:solidFill>
              <a:latin typeface="Book Antiqua" panose="02040602050305030304" pitchFamily="18" charset="0"/>
            </a:endParaRPr>
          </a:p>
          <a:p>
            <a:pPr algn="ctr" eaLnBrk="1" hangingPunct="1">
              <a:spcBef>
                <a:spcPct val="0"/>
              </a:spcBef>
              <a:buFontTx/>
              <a:buNone/>
            </a:pPr>
            <a:endParaRPr lang="en-US" altLang="en-US" sz="2400" b="1">
              <a:solidFill>
                <a:schemeClr val="bg1"/>
              </a:solidFill>
              <a:latin typeface="Book Antiqua" panose="02040602050305030304" pitchFamily="18" charset="0"/>
            </a:endParaRPr>
          </a:p>
          <a:p>
            <a:pPr algn="ctr" eaLnBrk="1" hangingPunct="1">
              <a:spcBef>
                <a:spcPct val="0"/>
              </a:spcBef>
              <a:buFontTx/>
              <a:buNone/>
            </a:pPr>
            <a:r>
              <a:rPr lang="en-US" altLang="en-US" sz="2400" b="1">
                <a:solidFill>
                  <a:schemeClr val="bg1"/>
                </a:solidFill>
                <a:latin typeface="Book Antiqua" panose="02040602050305030304" pitchFamily="18" charset="0"/>
              </a:rPr>
              <a:t>WARMER AIR</a:t>
            </a:r>
            <a:endParaRPr lang="en-US" altLang="en-US" sz="2400" b="1" i="1">
              <a:solidFill>
                <a:schemeClr val="bg1"/>
              </a:solidFill>
              <a:latin typeface="Book Antiqua" panose="02040602050305030304" pitchFamily="18" charset="0"/>
            </a:endParaRPr>
          </a:p>
        </p:txBody>
      </p:sp>
      <p:sp>
        <p:nvSpPr>
          <p:cNvPr id="64515" name="Line 3"/>
          <p:cNvSpPr>
            <a:spLocks noChangeShapeType="1"/>
          </p:cNvSpPr>
          <p:nvPr/>
        </p:nvSpPr>
        <p:spPr bwMode="auto">
          <a:xfrm>
            <a:off x="4419600" y="1295400"/>
            <a:ext cx="0" cy="381000"/>
          </a:xfrm>
          <a:prstGeom prst="line">
            <a:avLst/>
          </a:prstGeom>
          <a:noFill/>
          <a:ln w="508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4516" name="Line 4"/>
          <p:cNvSpPr>
            <a:spLocks noChangeShapeType="1"/>
          </p:cNvSpPr>
          <p:nvPr/>
        </p:nvSpPr>
        <p:spPr bwMode="auto">
          <a:xfrm>
            <a:off x="4419600" y="2362200"/>
            <a:ext cx="0" cy="381000"/>
          </a:xfrm>
          <a:prstGeom prst="line">
            <a:avLst/>
          </a:prstGeom>
          <a:noFill/>
          <a:ln w="508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4517" name="Line 5"/>
          <p:cNvSpPr>
            <a:spLocks noChangeShapeType="1"/>
          </p:cNvSpPr>
          <p:nvPr/>
        </p:nvSpPr>
        <p:spPr bwMode="auto">
          <a:xfrm>
            <a:off x="4419600" y="3505200"/>
            <a:ext cx="0" cy="381000"/>
          </a:xfrm>
          <a:prstGeom prst="line">
            <a:avLst/>
          </a:prstGeom>
          <a:noFill/>
          <a:ln w="508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4518" name="Line 6"/>
          <p:cNvSpPr>
            <a:spLocks noChangeShapeType="1"/>
          </p:cNvSpPr>
          <p:nvPr/>
        </p:nvSpPr>
        <p:spPr bwMode="auto">
          <a:xfrm>
            <a:off x="4419600" y="4572000"/>
            <a:ext cx="0" cy="381000"/>
          </a:xfrm>
          <a:prstGeom prst="line">
            <a:avLst/>
          </a:prstGeom>
          <a:noFill/>
          <a:ln w="508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4519" name="Text Box 7"/>
          <p:cNvSpPr txBox="1">
            <a:spLocks noChangeArrowheads="1"/>
          </p:cNvSpPr>
          <p:nvPr/>
        </p:nvSpPr>
        <p:spPr bwMode="auto">
          <a:xfrm>
            <a:off x="1577975" y="5953125"/>
            <a:ext cx="6118225"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i="1">
                <a:latin typeface="Book Antiqua" panose="02040602050305030304" pitchFamily="18" charset="0"/>
              </a:rPr>
              <a:t>RUNAWAY GREENHOUSE EFFECT</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2"/>
          <p:cNvSpPr txBox="1">
            <a:spLocks noChangeArrowheads="1"/>
          </p:cNvSpPr>
          <p:nvPr/>
        </p:nvSpPr>
        <p:spPr bwMode="auto">
          <a:xfrm>
            <a:off x="1447800" y="314325"/>
            <a:ext cx="6391275" cy="5238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a:solidFill>
                  <a:schemeClr val="bg1"/>
                </a:solidFill>
                <a:latin typeface="Book Antiqua" panose="02040602050305030304" pitchFamily="18" charset="0"/>
              </a:rPr>
              <a:t>This may be what happened to Venus</a:t>
            </a:r>
          </a:p>
        </p:txBody>
      </p:sp>
      <p:pic>
        <p:nvPicPr>
          <p:cNvPr id="65539" name="Picture 3" descr="Venuspioneeru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990600"/>
            <a:ext cx="4495800" cy="481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0" name="Text Box 7"/>
          <p:cNvSpPr txBox="1">
            <a:spLocks noChangeArrowheads="1"/>
          </p:cNvSpPr>
          <p:nvPr/>
        </p:nvSpPr>
        <p:spPr bwMode="auto">
          <a:xfrm>
            <a:off x="1577975" y="5943600"/>
            <a:ext cx="6118225"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i="1">
                <a:latin typeface="Book Antiqua" panose="02040602050305030304" pitchFamily="18" charset="0"/>
              </a:rPr>
              <a:t>RUNAWAY GREENHOUSE EFFECT</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7"/>
          <p:cNvSpPr txBox="1">
            <a:spLocks noChangeArrowheads="1"/>
          </p:cNvSpPr>
          <p:nvPr/>
        </p:nvSpPr>
        <p:spPr bwMode="auto">
          <a:xfrm>
            <a:off x="3449638" y="304800"/>
            <a:ext cx="20367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000" b="1">
                <a:solidFill>
                  <a:schemeClr val="bg1"/>
                </a:solidFill>
                <a:latin typeface="Book Antiqua" panose="02040602050305030304" pitchFamily="18" charset="0"/>
              </a:rPr>
              <a:t>VENUS</a:t>
            </a:r>
          </a:p>
        </p:txBody>
      </p:sp>
      <p:sp>
        <p:nvSpPr>
          <p:cNvPr id="66563" name="Rectangle 4"/>
          <p:cNvSpPr>
            <a:spLocks noChangeArrowheads="1"/>
          </p:cNvSpPr>
          <p:nvPr/>
        </p:nvSpPr>
        <p:spPr bwMode="auto">
          <a:xfrm>
            <a:off x="762000" y="5638800"/>
            <a:ext cx="77724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4350" indent="-5143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en-US" altLang="en-US" sz="2800" b="1">
                <a:solidFill>
                  <a:srgbClr val="FFFFFF"/>
                </a:solidFill>
                <a:latin typeface="Book Antiqua" panose="02040602050305030304" pitchFamily="18" charset="0"/>
              </a:rPr>
              <a:t>Near geologic twin of the Earth</a:t>
            </a:r>
          </a:p>
          <a:p>
            <a:pPr eaLnBrk="1" hangingPunct="1">
              <a:spcBef>
                <a:spcPct val="0"/>
              </a:spcBef>
            </a:pPr>
            <a:r>
              <a:rPr lang="en-US" altLang="en-US" sz="2800" b="1">
                <a:solidFill>
                  <a:srgbClr val="FFFFFF"/>
                </a:solidFill>
                <a:latin typeface="Book Antiqua" panose="02040602050305030304" pitchFamily="18" charset="0"/>
              </a:rPr>
              <a:t>About 1/3 closer to the Sun than the Earth</a:t>
            </a:r>
          </a:p>
        </p:txBody>
      </p:sp>
      <p:pic>
        <p:nvPicPr>
          <p:cNvPr id="66564" name="Picture 5" descr="Terrestrial_planet_size_comparison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5263" y="1371600"/>
            <a:ext cx="875347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5" name="TextBox 6"/>
          <p:cNvSpPr txBox="1">
            <a:spLocks noChangeArrowheads="1"/>
          </p:cNvSpPr>
          <p:nvPr/>
        </p:nvSpPr>
        <p:spPr bwMode="auto">
          <a:xfrm>
            <a:off x="2362200" y="4724400"/>
            <a:ext cx="9794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solidFill>
                  <a:schemeClr val="bg1"/>
                </a:solidFill>
              </a:rPr>
              <a:t>VENUS</a:t>
            </a:r>
          </a:p>
        </p:txBody>
      </p:sp>
      <p:sp>
        <p:nvSpPr>
          <p:cNvPr id="66566" name="TextBox 7"/>
          <p:cNvSpPr txBox="1">
            <a:spLocks noChangeArrowheads="1"/>
          </p:cNvSpPr>
          <p:nvPr/>
        </p:nvSpPr>
        <p:spPr bwMode="auto">
          <a:xfrm>
            <a:off x="5257800" y="4724400"/>
            <a:ext cx="9794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solidFill>
                  <a:schemeClr val="bg1"/>
                </a:solidFill>
              </a:rPr>
              <a:t>EARTH</a:t>
            </a:r>
          </a:p>
        </p:txBody>
      </p:sp>
      <p:sp>
        <p:nvSpPr>
          <p:cNvPr id="66567" name="TextBox 8"/>
          <p:cNvSpPr txBox="1">
            <a:spLocks noChangeArrowheads="1"/>
          </p:cNvSpPr>
          <p:nvPr/>
        </p:nvSpPr>
        <p:spPr bwMode="auto">
          <a:xfrm>
            <a:off x="7554913" y="4724400"/>
            <a:ext cx="863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solidFill>
                  <a:schemeClr val="bg1"/>
                </a:solidFill>
              </a:rPr>
              <a:t>MARS</a:t>
            </a:r>
          </a:p>
        </p:txBody>
      </p:sp>
      <p:sp>
        <p:nvSpPr>
          <p:cNvPr id="66568" name="TextBox 9"/>
          <p:cNvSpPr txBox="1">
            <a:spLocks noChangeArrowheads="1"/>
          </p:cNvSpPr>
          <p:nvPr/>
        </p:nvSpPr>
        <p:spPr bwMode="auto">
          <a:xfrm>
            <a:off x="180975" y="4724400"/>
            <a:ext cx="13430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solidFill>
                  <a:schemeClr val="bg1"/>
                </a:solidFill>
              </a:rPr>
              <a:t>MERCURY</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7"/>
          <p:cNvSpPr txBox="1">
            <a:spLocks noChangeArrowheads="1"/>
          </p:cNvSpPr>
          <p:nvPr/>
        </p:nvSpPr>
        <p:spPr bwMode="auto">
          <a:xfrm>
            <a:off x="3449638" y="304800"/>
            <a:ext cx="20367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000" b="1">
                <a:solidFill>
                  <a:schemeClr val="bg1"/>
                </a:solidFill>
                <a:latin typeface="Book Antiqua" panose="02040602050305030304" pitchFamily="18" charset="0"/>
              </a:rPr>
              <a:t>VENUS</a:t>
            </a:r>
          </a:p>
        </p:txBody>
      </p:sp>
      <p:sp>
        <p:nvSpPr>
          <p:cNvPr id="66563" name="Rectangle 4"/>
          <p:cNvSpPr>
            <a:spLocks noChangeArrowheads="1"/>
          </p:cNvSpPr>
          <p:nvPr/>
        </p:nvSpPr>
        <p:spPr bwMode="auto">
          <a:xfrm>
            <a:off x="762000" y="5638800"/>
            <a:ext cx="77724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4350" indent="-5143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en-US" altLang="en-US" sz="2800" b="1">
                <a:solidFill>
                  <a:srgbClr val="FFFFFF"/>
                </a:solidFill>
                <a:latin typeface="Book Antiqua" panose="02040602050305030304" pitchFamily="18" charset="0"/>
              </a:rPr>
              <a:t>Near geologic twin of the Earth</a:t>
            </a:r>
          </a:p>
          <a:p>
            <a:pPr eaLnBrk="1" hangingPunct="1">
              <a:spcBef>
                <a:spcPct val="0"/>
              </a:spcBef>
            </a:pPr>
            <a:r>
              <a:rPr lang="en-US" altLang="en-US" sz="2800" b="1">
                <a:solidFill>
                  <a:srgbClr val="FFFFFF"/>
                </a:solidFill>
                <a:latin typeface="Book Antiqua" panose="02040602050305030304" pitchFamily="18" charset="0"/>
              </a:rPr>
              <a:t>About 1/3 closer to the Sun than the Earth</a:t>
            </a:r>
          </a:p>
        </p:txBody>
      </p:sp>
      <p:pic>
        <p:nvPicPr>
          <p:cNvPr id="66564" name="Picture 5" descr="Terrestrial_planet_size_comparison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5263" y="1371600"/>
            <a:ext cx="875347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5" name="TextBox 6"/>
          <p:cNvSpPr txBox="1">
            <a:spLocks noChangeArrowheads="1"/>
          </p:cNvSpPr>
          <p:nvPr/>
        </p:nvSpPr>
        <p:spPr bwMode="auto">
          <a:xfrm>
            <a:off x="2362200" y="4724400"/>
            <a:ext cx="9794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solidFill>
                  <a:schemeClr val="bg1"/>
                </a:solidFill>
              </a:rPr>
              <a:t>VENUS</a:t>
            </a:r>
          </a:p>
        </p:txBody>
      </p:sp>
      <p:sp>
        <p:nvSpPr>
          <p:cNvPr id="66566" name="TextBox 7"/>
          <p:cNvSpPr txBox="1">
            <a:spLocks noChangeArrowheads="1"/>
          </p:cNvSpPr>
          <p:nvPr/>
        </p:nvSpPr>
        <p:spPr bwMode="auto">
          <a:xfrm>
            <a:off x="5257800" y="4724400"/>
            <a:ext cx="9794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solidFill>
                  <a:schemeClr val="bg1"/>
                </a:solidFill>
              </a:rPr>
              <a:t>EARTH</a:t>
            </a:r>
          </a:p>
        </p:txBody>
      </p:sp>
      <p:sp>
        <p:nvSpPr>
          <p:cNvPr id="66567" name="TextBox 8"/>
          <p:cNvSpPr txBox="1">
            <a:spLocks noChangeArrowheads="1"/>
          </p:cNvSpPr>
          <p:nvPr/>
        </p:nvSpPr>
        <p:spPr bwMode="auto">
          <a:xfrm>
            <a:off x="7554913" y="4724400"/>
            <a:ext cx="863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solidFill>
                  <a:schemeClr val="bg1"/>
                </a:solidFill>
              </a:rPr>
              <a:t>MARS</a:t>
            </a:r>
          </a:p>
        </p:txBody>
      </p:sp>
      <p:sp>
        <p:nvSpPr>
          <p:cNvPr id="66568" name="TextBox 9"/>
          <p:cNvSpPr txBox="1">
            <a:spLocks noChangeArrowheads="1"/>
          </p:cNvSpPr>
          <p:nvPr/>
        </p:nvSpPr>
        <p:spPr bwMode="auto">
          <a:xfrm>
            <a:off x="180975" y="4724400"/>
            <a:ext cx="13430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solidFill>
                  <a:schemeClr val="bg1"/>
                </a:solidFill>
              </a:rPr>
              <a:t>MERCURY</a:t>
            </a:r>
          </a:p>
        </p:txBody>
      </p:sp>
      <p:pic>
        <p:nvPicPr>
          <p:cNvPr id="3" name="Picture 2" descr="A view of a desert from a satellite&#10;&#10;Description automatically generated with medium confidence">
            <a:extLst>
              <a:ext uri="{FF2B5EF4-FFF2-40B4-BE49-F238E27FC236}">
                <a16:creationId xmlns:a16="http://schemas.microsoft.com/office/drawing/2014/main" id="{6F7D1207-CD76-E59A-373D-27AA7AE76F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9550" y="336550"/>
            <a:ext cx="6184900" cy="6184900"/>
          </a:xfrm>
          <a:prstGeom prst="rect">
            <a:avLst/>
          </a:prstGeom>
          <a:ln w="38100">
            <a:solidFill>
              <a:schemeClr val="bg1"/>
            </a:solidFill>
          </a:ln>
          <a:effectLst>
            <a:outerShdw blurRad="50800" dist="38100" dir="2700000" algn="tl" rotWithShape="0">
              <a:prstClr val="black">
                <a:alpha val="40000"/>
              </a:prstClr>
            </a:outerShdw>
          </a:effectLst>
        </p:spPr>
      </p:pic>
      <p:sp>
        <p:nvSpPr>
          <p:cNvPr id="4" name="TextBox 3">
            <a:extLst>
              <a:ext uri="{FF2B5EF4-FFF2-40B4-BE49-F238E27FC236}">
                <a16:creationId xmlns:a16="http://schemas.microsoft.com/office/drawing/2014/main" id="{446A1097-D891-A4C2-189D-F2341642ABCA}"/>
              </a:ext>
            </a:extLst>
          </p:cNvPr>
          <p:cNvSpPr txBox="1"/>
          <p:nvPr/>
        </p:nvSpPr>
        <p:spPr>
          <a:xfrm>
            <a:off x="195263" y="169805"/>
            <a:ext cx="8753475" cy="830997"/>
          </a:xfrm>
          <a:prstGeom prst="rect">
            <a:avLst/>
          </a:prstGeom>
          <a:solidFill>
            <a:srgbClr val="FFFF00">
              <a:alpha val="95000"/>
            </a:srgbClr>
          </a:solidFill>
          <a:ln w="38100">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US" sz="2400" b="1" dirty="0">
                <a:solidFill>
                  <a:schemeClr val="tx1"/>
                </a:solidFill>
              </a:rPr>
              <a:t>Picture taken by Venera Lander (USSR) from the surface of Venus</a:t>
            </a:r>
          </a:p>
        </p:txBody>
      </p:sp>
    </p:spTree>
    <p:extLst>
      <p:ext uri="{BB962C8B-B14F-4D97-AF65-F5344CB8AC3E}">
        <p14:creationId xmlns:p14="http://schemas.microsoft.com/office/powerpoint/2010/main" val="285967323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7"/>
          <p:cNvSpPr txBox="1">
            <a:spLocks noChangeArrowheads="1"/>
          </p:cNvSpPr>
          <p:nvPr/>
        </p:nvSpPr>
        <p:spPr bwMode="auto">
          <a:xfrm>
            <a:off x="3449638" y="304800"/>
            <a:ext cx="20367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000" b="1">
                <a:solidFill>
                  <a:schemeClr val="bg1"/>
                </a:solidFill>
                <a:latin typeface="Book Antiqua" panose="02040602050305030304" pitchFamily="18" charset="0"/>
              </a:rPr>
              <a:t>VENUS</a:t>
            </a:r>
          </a:p>
        </p:txBody>
      </p:sp>
      <p:sp>
        <p:nvSpPr>
          <p:cNvPr id="66563" name="Rectangle 4"/>
          <p:cNvSpPr>
            <a:spLocks noChangeArrowheads="1"/>
          </p:cNvSpPr>
          <p:nvPr/>
        </p:nvSpPr>
        <p:spPr bwMode="auto">
          <a:xfrm>
            <a:off x="762000" y="5638800"/>
            <a:ext cx="77724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4350" indent="-5143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en-US" altLang="en-US" sz="2800" b="1">
                <a:solidFill>
                  <a:srgbClr val="FFFFFF"/>
                </a:solidFill>
                <a:latin typeface="Book Antiqua" panose="02040602050305030304" pitchFamily="18" charset="0"/>
              </a:rPr>
              <a:t>Near geologic twin of the Earth</a:t>
            </a:r>
          </a:p>
          <a:p>
            <a:pPr eaLnBrk="1" hangingPunct="1">
              <a:spcBef>
                <a:spcPct val="0"/>
              </a:spcBef>
            </a:pPr>
            <a:r>
              <a:rPr lang="en-US" altLang="en-US" sz="2800" b="1">
                <a:solidFill>
                  <a:srgbClr val="FFFFFF"/>
                </a:solidFill>
                <a:latin typeface="Book Antiqua" panose="02040602050305030304" pitchFamily="18" charset="0"/>
              </a:rPr>
              <a:t>About 1/3 closer to the Sun than the Earth</a:t>
            </a:r>
          </a:p>
        </p:txBody>
      </p:sp>
      <p:pic>
        <p:nvPicPr>
          <p:cNvPr id="66564" name="Picture 5" descr="Terrestrial_planet_size_comparison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5263" y="1371600"/>
            <a:ext cx="875347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5" name="TextBox 6"/>
          <p:cNvSpPr txBox="1">
            <a:spLocks noChangeArrowheads="1"/>
          </p:cNvSpPr>
          <p:nvPr/>
        </p:nvSpPr>
        <p:spPr bwMode="auto">
          <a:xfrm>
            <a:off x="2362200" y="4724400"/>
            <a:ext cx="9794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solidFill>
                  <a:schemeClr val="bg1"/>
                </a:solidFill>
              </a:rPr>
              <a:t>VENUS</a:t>
            </a:r>
          </a:p>
        </p:txBody>
      </p:sp>
      <p:sp>
        <p:nvSpPr>
          <p:cNvPr id="66566" name="TextBox 7"/>
          <p:cNvSpPr txBox="1">
            <a:spLocks noChangeArrowheads="1"/>
          </p:cNvSpPr>
          <p:nvPr/>
        </p:nvSpPr>
        <p:spPr bwMode="auto">
          <a:xfrm>
            <a:off x="5257800" y="4724400"/>
            <a:ext cx="9794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solidFill>
                  <a:schemeClr val="bg1"/>
                </a:solidFill>
              </a:rPr>
              <a:t>EARTH</a:t>
            </a:r>
          </a:p>
        </p:txBody>
      </p:sp>
      <p:sp>
        <p:nvSpPr>
          <p:cNvPr id="66567" name="TextBox 8"/>
          <p:cNvSpPr txBox="1">
            <a:spLocks noChangeArrowheads="1"/>
          </p:cNvSpPr>
          <p:nvPr/>
        </p:nvSpPr>
        <p:spPr bwMode="auto">
          <a:xfrm>
            <a:off x="7554913" y="4724400"/>
            <a:ext cx="863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solidFill>
                  <a:schemeClr val="bg1"/>
                </a:solidFill>
              </a:rPr>
              <a:t>MARS</a:t>
            </a:r>
          </a:p>
        </p:txBody>
      </p:sp>
      <p:sp>
        <p:nvSpPr>
          <p:cNvPr id="66568" name="TextBox 9"/>
          <p:cNvSpPr txBox="1">
            <a:spLocks noChangeArrowheads="1"/>
          </p:cNvSpPr>
          <p:nvPr/>
        </p:nvSpPr>
        <p:spPr bwMode="auto">
          <a:xfrm>
            <a:off x="180975" y="4724400"/>
            <a:ext cx="13430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solidFill>
                  <a:schemeClr val="bg1"/>
                </a:solidFill>
              </a:rPr>
              <a:t>MERCURY</a:t>
            </a:r>
          </a:p>
        </p:txBody>
      </p:sp>
      <p:pic>
        <p:nvPicPr>
          <p:cNvPr id="3" name="Picture 2" descr="A view of a desert from a satellite&#10;&#10;Description automatically generated with medium confidence">
            <a:extLst>
              <a:ext uri="{FF2B5EF4-FFF2-40B4-BE49-F238E27FC236}">
                <a16:creationId xmlns:a16="http://schemas.microsoft.com/office/drawing/2014/main" id="{6F7D1207-CD76-E59A-373D-27AA7AE76F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9550" y="336550"/>
            <a:ext cx="6184900" cy="6184900"/>
          </a:xfrm>
          <a:prstGeom prst="rect">
            <a:avLst/>
          </a:prstGeom>
          <a:ln w="38100">
            <a:solidFill>
              <a:schemeClr val="bg1"/>
            </a:solidFill>
          </a:ln>
          <a:effectLst>
            <a:outerShdw blurRad="50800" dist="38100" dir="2700000" algn="tl" rotWithShape="0">
              <a:prstClr val="black">
                <a:alpha val="40000"/>
              </a:prstClr>
            </a:outerShdw>
          </a:effectLst>
        </p:spPr>
      </p:pic>
      <p:sp>
        <p:nvSpPr>
          <p:cNvPr id="4" name="TextBox 3">
            <a:extLst>
              <a:ext uri="{FF2B5EF4-FFF2-40B4-BE49-F238E27FC236}">
                <a16:creationId xmlns:a16="http://schemas.microsoft.com/office/drawing/2014/main" id="{446A1097-D891-A4C2-189D-F2341642ABCA}"/>
              </a:ext>
            </a:extLst>
          </p:cNvPr>
          <p:cNvSpPr txBox="1"/>
          <p:nvPr/>
        </p:nvSpPr>
        <p:spPr>
          <a:xfrm>
            <a:off x="195263" y="169805"/>
            <a:ext cx="8753475" cy="830997"/>
          </a:xfrm>
          <a:prstGeom prst="rect">
            <a:avLst/>
          </a:prstGeom>
          <a:solidFill>
            <a:srgbClr val="FFFF00">
              <a:alpha val="95000"/>
            </a:srgbClr>
          </a:solidFill>
          <a:ln w="38100">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US" sz="2400" b="1" dirty="0">
                <a:solidFill>
                  <a:schemeClr val="tx1"/>
                </a:solidFill>
              </a:rPr>
              <a:t>Picture taken by Venera Lander (USSR) from the surface of Venus</a:t>
            </a:r>
          </a:p>
        </p:txBody>
      </p:sp>
      <p:sp>
        <p:nvSpPr>
          <p:cNvPr id="5" name="TextBox 4">
            <a:extLst>
              <a:ext uri="{FF2B5EF4-FFF2-40B4-BE49-F238E27FC236}">
                <a16:creationId xmlns:a16="http://schemas.microsoft.com/office/drawing/2014/main" id="{DF622439-7C5C-F432-955A-F05FA90B9FD4}"/>
              </a:ext>
            </a:extLst>
          </p:cNvPr>
          <p:cNvSpPr txBox="1"/>
          <p:nvPr/>
        </p:nvSpPr>
        <p:spPr>
          <a:xfrm>
            <a:off x="152400" y="4397276"/>
            <a:ext cx="8872536" cy="2308324"/>
          </a:xfrm>
          <a:prstGeom prst="rect">
            <a:avLst/>
          </a:prstGeom>
          <a:solidFill>
            <a:srgbClr val="FFFF00">
              <a:alpha val="95000"/>
            </a:srgbClr>
          </a:solidFill>
          <a:ln w="38100">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US" sz="2400" b="1" dirty="0">
                <a:solidFill>
                  <a:schemeClr val="tx1"/>
                </a:solidFill>
              </a:rPr>
              <a:t>Atmospheric pressure at surface 92,500 millibars</a:t>
            </a:r>
          </a:p>
          <a:p>
            <a:pPr algn="ctr"/>
            <a:r>
              <a:rPr lang="en-US" sz="2400" b="1" dirty="0">
                <a:solidFill>
                  <a:schemeClr val="tx1"/>
                </a:solidFill>
              </a:rPr>
              <a:t>Atmospheric composition 96.5 % CO2</a:t>
            </a:r>
          </a:p>
          <a:p>
            <a:pPr algn="ctr"/>
            <a:endParaRPr lang="en-US" sz="2400" b="1" dirty="0">
              <a:solidFill>
                <a:schemeClr val="tx1"/>
              </a:solidFill>
            </a:endParaRPr>
          </a:p>
          <a:p>
            <a:pPr algn="ctr"/>
            <a:r>
              <a:rPr lang="en-US" sz="2400" b="1" dirty="0">
                <a:solidFill>
                  <a:schemeClr val="tx1"/>
                </a:solidFill>
              </a:rPr>
              <a:t>Mean surface temperature is about 865 degrees F</a:t>
            </a:r>
          </a:p>
          <a:p>
            <a:pPr algn="ctr"/>
            <a:r>
              <a:rPr lang="en-US" sz="2400" b="1" dirty="0">
                <a:solidFill>
                  <a:schemeClr val="tx1"/>
                </a:solidFill>
              </a:rPr>
              <a:t>Without the runaway greenhouse, it would be closer to 170 degrees F</a:t>
            </a:r>
          </a:p>
        </p:txBody>
      </p:sp>
    </p:spTree>
    <p:extLst>
      <p:ext uri="{BB962C8B-B14F-4D97-AF65-F5344CB8AC3E}">
        <p14:creationId xmlns:p14="http://schemas.microsoft.com/office/powerpoint/2010/main" val="379521867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3" descr="panel-of-hands_wid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81000"/>
            <a:ext cx="828675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txBox="1">
            <a:spLocks noChangeArrowheads="1"/>
          </p:cNvSpPr>
          <p:nvPr/>
        </p:nvSpPr>
        <p:spPr bwMode="auto">
          <a:xfrm>
            <a:off x="762000" y="457200"/>
            <a:ext cx="7772400" cy="1470025"/>
          </a:xfrm>
          <a:prstGeom prst="rect">
            <a:avLst/>
          </a:prstGeom>
          <a:solidFill>
            <a:schemeClr val="tx1">
              <a:alpha val="25000"/>
            </a:schemeClr>
          </a:solidFill>
          <a:ln w="19050">
            <a:solidFill>
              <a:schemeClr val="bg1"/>
            </a:solidFill>
            <a:miter lim="800000"/>
            <a:headEnd/>
            <a:tailEnd/>
          </a:ln>
          <a:effectLst>
            <a:outerShdw blurRad="50800" dist="38100" dir="2700000" algn="tl" rotWithShape="0">
              <a:prstClr val="black">
                <a:alpha val="40000"/>
              </a:prstClr>
            </a:outerShdw>
          </a:effectLst>
        </p:spPr>
        <p:txBody>
          <a:bodyPr anchor="ctr"/>
          <a:lstStyle/>
          <a:p>
            <a:pPr algn="ctr" eaLnBrk="1" hangingPunct="1">
              <a:defRPr/>
            </a:pPr>
            <a:r>
              <a:rPr lang="en-US" sz="4000" b="1" kern="0" dirty="0">
                <a:latin typeface="Book Antiqua" pitchFamily="18" charset="0"/>
                <a:ea typeface="+mj-ea"/>
                <a:cs typeface="+mj-cs"/>
              </a:rPr>
              <a:t>Projections for the next century</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01"/>
          <p:cNvPicPr>
            <a:picLocks noChangeAspect="1" noChangeArrowheads="1"/>
          </p:cNvPicPr>
          <p:nvPr/>
        </p:nvPicPr>
        <p:blipFill>
          <a:blip r:embed="rId2">
            <a:extLst>
              <a:ext uri="{28A0092B-C50C-407E-A947-70E740481C1C}">
                <a14:useLocalDpi xmlns:a14="http://schemas.microsoft.com/office/drawing/2010/main" val="0"/>
              </a:ext>
            </a:extLst>
          </a:blip>
          <a:srcRect l="7231" t="2605" r="10809" b="20757"/>
          <a:stretch>
            <a:fillRect/>
          </a:stretch>
        </p:blipFill>
        <p:spPr bwMode="auto">
          <a:xfrm>
            <a:off x="228600" y="838200"/>
            <a:ext cx="87630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Text Box 3"/>
          <p:cNvSpPr txBox="1">
            <a:spLocks noChangeArrowheads="1"/>
          </p:cNvSpPr>
          <p:nvPr/>
        </p:nvSpPr>
        <p:spPr bwMode="auto">
          <a:xfrm>
            <a:off x="76200" y="228600"/>
            <a:ext cx="9045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000" b="1">
                <a:solidFill>
                  <a:schemeClr val="bg1"/>
                </a:solidFill>
                <a:latin typeface="Book Antiqua" panose="02040602050305030304" pitchFamily="18" charset="0"/>
              </a:rPr>
              <a:t>FROM INTERGOVERNMENTAL PANEL ON CLIMATE CHANGE (IPCC)</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01"/>
          <p:cNvPicPr>
            <a:picLocks noChangeAspect="1" noChangeArrowheads="1"/>
          </p:cNvPicPr>
          <p:nvPr/>
        </p:nvPicPr>
        <p:blipFill>
          <a:blip r:embed="rId2">
            <a:extLst>
              <a:ext uri="{28A0092B-C50C-407E-A947-70E740481C1C}">
                <a14:useLocalDpi xmlns:a14="http://schemas.microsoft.com/office/drawing/2010/main" val="0"/>
              </a:ext>
            </a:extLst>
          </a:blip>
          <a:srcRect l="7231" t="2605" r="10809" b="20757"/>
          <a:stretch>
            <a:fillRect/>
          </a:stretch>
        </p:blipFill>
        <p:spPr bwMode="auto">
          <a:xfrm>
            <a:off x="228600" y="838200"/>
            <a:ext cx="87630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9" name="Oval 4"/>
          <p:cNvSpPr>
            <a:spLocks noChangeArrowheads="1"/>
          </p:cNvSpPr>
          <p:nvPr/>
        </p:nvSpPr>
        <p:spPr bwMode="auto">
          <a:xfrm>
            <a:off x="3124200" y="5029200"/>
            <a:ext cx="1143000" cy="990600"/>
          </a:xfrm>
          <a:prstGeom prst="ellipse">
            <a:avLst/>
          </a:prstGeom>
          <a:solidFill>
            <a:schemeClr val="accent1">
              <a:alpha val="0"/>
            </a:schemeClr>
          </a:solidFill>
          <a:ln w="63500">
            <a:solidFill>
              <a:schemeClr val="tx1"/>
            </a:solidFill>
            <a:round/>
            <a:headEnd/>
            <a:tailEnd/>
          </a:ln>
          <a:effectLst>
            <a:outerShdw blurRad="50800" dist="38100" dir="2700000" algn="tl" rotWithShape="0">
              <a:prstClr val="black">
                <a:alpha val="40000"/>
              </a:prst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chemeClr val="bg1"/>
              </a:solidFill>
            </a:endParaRPr>
          </a:p>
        </p:txBody>
      </p:sp>
      <p:sp>
        <p:nvSpPr>
          <p:cNvPr id="70660" name="Text Box 5"/>
          <p:cNvSpPr txBox="1">
            <a:spLocks noChangeArrowheads="1"/>
          </p:cNvSpPr>
          <p:nvPr/>
        </p:nvSpPr>
        <p:spPr bwMode="auto">
          <a:xfrm>
            <a:off x="1800225" y="3962400"/>
            <a:ext cx="3914775" cy="925513"/>
          </a:xfrm>
          <a:prstGeom prst="rect">
            <a:avLst/>
          </a:prstGeom>
          <a:solidFill>
            <a:srgbClr val="FFFF00">
              <a:alpha val="95000"/>
            </a:srgbClr>
          </a:solidFill>
          <a:ln w="63500">
            <a:solidFill>
              <a:schemeClr val="tx1"/>
            </a:solidFill>
            <a:miter lim="800000"/>
            <a:headEnd/>
            <a:tailEnd/>
          </a:ln>
          <a:effectLst>
            <a:outerShdw blurRad="50800" dist="38100" dir="2700000" algn="tl" rotWithShape="0">
              <a:prstClr val="black">
                <a:alpha val="40000"/>
              </a:prstClr>
            </a:outerShdw>
          </a:effec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dirty="0"/>
              <a:t>MOST OPTIMISTIC PROJECTION</a:t>
            </a:r>
          </a:p>
          <a:p>
            <a:pPr algn="ctr" eaLnBrk="1" hangingPunct="1">
              <a:spcBef>
                <a:spcPct val="0"/>
              </a:spcBef>
              <a:buFontTx/>
              <a:buNone/>
            </a:pPr>
            <a:r>
              <a:rPr lang="en-US" altLang="en-US" sz="1800" b="1" dirty="0"/>
              <a:t>IS TEMPERATURE INCREASE OF</a:t>
            </a:r>
          </a:p>
          <a:p>
            <a:pPr algn="ctr" eaLnBrk="1" hangingPunct="1">
              <a:spcBef>
                <a:spcPct val="0"/>
              </a:spcBef>
              <a:buFontTx/>
              <a:buNone/>
            </a:pPr>
            <a:r>
              <a:rPr lang="en-US" altLang="en-US" sz="1800" b="1" dirty="0"/>
              <a:t>ABOUT 4 DEGREES FAHRENHEIT</a:t>
            </a:r>
          </a:p>
        </p:txBody>
      </p:sp>
      <p:sp>
        <p:nvSpPr>
          <p:cNvPr id="70661" name="Text Box 3"/>
          <p:cNvSpPr txBox="1">
            <a:spLocks noChangeArrowheads="1"/>
          </p:cNvSpPr>
          <p:nvPr/>
        </p:nvSpPr>
        <p:spPr bwMode="auto">
          <a:xfrm>
            <a:off x="76200" y="228600"/>
            <a:ext cx="9045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000" b="1">
                <a:solidFill>
                  <a:schemeClr val="bg1"/>
                </a:solidFill>
                <a:latin typeface="Book Antiqua" panose="02040602050305030304" pitchFamily="18" charset="0"/>
              </a:rPr>
              <a:t>FROM INTERGOVERNMENTAL PANEL ON CLIMATE CHANGE (IPCC)</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4"/>
          <p:cNvSpPr txBox="1">
            <a:spLocks noChangeArrowheads="1"/>
          </p:cNvSpPr>
          <p:nvPr/>
        </p:nvSpPr>
        <p:spPr bwMode="auto">
          <a:xfrm>
            <a:off x="533400" y="1524000"/>
            <a:ext cx="80772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b="1">
                <a:solidFill>
                  <a:srgbClr val="FFFF00"/>
                </a:solidFill>
                <a:latin typeface="Book Antiqua" panose="02040602050305030304" pitchFamily="18" charset="0"/>
              </a:rPr>
              <a:t>Climate change is an extremely complex subject</a:t>
            </a:r>
          </a:p>
          <a:p>
            <a:pPr algn="ctr" eaLnBrk="1" hangingPunct="1">
              <a:spcBef>
                <a:spcPct val="0"/>
              </a:spcBef>
              <a:buFontTx/>
              <a:buNone/>
            </a:pPr>
            <a:endParaRPr lang="en-US" altLang="en-US" sz="3600" b="1">
              <a:solidFill>
                <a:srgbClr val="FFFF00"/>
              </a:solidFill>
              <a:latin typeface="Book Antiqua" panose="02040602050305030304" pitchFamily="18" charset="0"/>
            </a:endParaRPr>
          </a:p>
          <a:p>
            <a:pPr algn="ctr" eaLnBrk="1" hangingPunct="1">
              <a:spcBef>
                <a:spcPct val="0"/>
              </a:spcBef>
              <a:buFontTx/>
              <a:buNone/>
            </a:pPr>
            <a:r>
              <a:rPr lang="en-US" altLang="en-US" sz="3600" b="1">
                <a:solidFill>
                  <a:srgbClr val="FFFF00"/>
                </a:solidFill>
                <a:latin typeface="Book Antiqua" panose="02040602050305030304" pitchFamily="18" charset="0"/>
              </a:rPr>
              <a:t>Who do you believe?</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01"/>
          <p:cNvPicPr>
            <a:picLocks noChangeAspect="1" noChangeArrowheads="1"/>
          </p:cNvPicPr>
          <p:nvPr/>
        </p:nvPicPr>
        <p:blipFill>
          <a:blip r:embed="rId2">
            <a:extLst>
              <a:ext uri="{28A0092B-C50C-407E-A947-70E740481C1C}">
                <a14:useLocalDpi xmlns:a14="http://schemas.microsoft.com/office/drawing/2010/main" val="0"/>
              </a:ext>
            </a:extLst>
          </a:blip>
          <a:srcRect l="7231" t="2605" r="10809" b="20757"/>
          <a:stretch>
            <a:fillRect/>
          </a:stretch>
        </p:blipFill>
        <p:spPr bwMode="auto">
          <a:xfrm>
            <a:off x="228600" y="838200"/>
            <a:ext cx="87630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3" name="Oval 4"/>
          <p:cNvSpPr>
            <a:spLocks noChangeArrowheads="1"/>
          </p:cNvSpPr>
          <p:nvPr/>
        </p:nvSpPr>
        <p:spPr bwMode="auto">
          <a:xfrm>
            <a:off x="7239000" y="5029200"/>
            <a:ext cx="1143000" cy="990600"/>
          </a:xfrm>
          <a:prstGeom prst="ellipse">
            <a:avLst/>
          </a:prstGeom>
          <a:solidFill>
            <a:schemeClr val="accent1">
              <a:alpha val="0"/>
            </a:schemeClr>
          </a:solidFill>
          <a:ln w="63500">
            <a:solidFill>
              <a:schemeClr val="tx1"/>
            </a:solidFill>
            <a:round/>
            <a:headEnd/>
            <a:tailEnd/>
          </a:ln>
          <a:effectLst>
            <a:outerShdw blurRad="50800" dist="38100" dir="2700000" algn="tl" rotWithShape="0">
              <a:prstClr val="black">
                <a:alpha val="40000"/>
              </a:prst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chemeClr val="bg1"/>
              </a:solidFill>
            </a:endParaRPr>
          </a:p>
        </p:txBody>
      </p:sp>
      <p:sp>
        <p:nvSpPr>
          <p:cNvPr id="71684" name="Text Box 5"/>
          <p:cNvSpPr txBox="1">
            <a:spLocks noChangeArrowheads="1"/>
          </p:cNvSpPr>
          <p:nvPr/>
        </p:nvSpPr>
        <p:spPr bwMode="auto">
          <a:xfrm>
            <a:off x="5534025" y="3962400"/>
            <a:ext cx="3000375" cy="650875"/>
          </a:xfrm>
          <a:prstGeom prst="rect">
            <a:avLst/>
          </a:prstGeom>
          <a:solidFill>
            <a:srgbClr val="FFFF00">
              <a:alpha val="95000"/>
            </a:srgbClr>
          </a:solidFill>
          <a:ln w="63500">
            <a:solidFill>
              <a:schemeClr val="tx1"/>
            </a:solidFill>
            <a:miter lim="800000"/>
            <a:headEnd/>
            <a:tailEnd/>
          </a:ln>
          <a:effectLst>
            <a:outerShdw blurRad="50800" dist="38100" dir="2700000" algn="tl" rotWithShape="0">
              <a:prstClr val="black">
                <a:alpha val="40000"/>
              </a:prstClr>
            </a:outerShdw>
          </a:effec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dirty="0"/>
              <a:t>AND SEA LEVEL RISE OF</a:t>
            </a:r>
          </a:p>
          <a:p>
            <a:pPr algn="ctr" eaLnBrk="1" hangingPunct="1">
              <a:spcBef>
                <a:spcPct val="0"/>
              </a:spcBef>
              <a:buFontTx/>
              <a:buNone/>
            </a:pPr>
            <a:r>
              <a:rPr lang="en-US" altLang="en-US" sz="1800" b="1" dirty="0"/>
              <a:t>ABOUT TWO FEET</a:t>
            </a:r>
          </a:p>
        </p:txBody>
      </p:sp>
      <p:sp>
        <p:nvSpPr>
          <p:cNvPr id="71685" name="Text Box 3"/>
          <p:cNvSpPr txBox="1">
            <a:spLocks noChangeArrowheads="1"/>
          </p:cNvSpPr>
          <p:nvPr/>
        </p:nvSpPr>
        <p:spPr bwMode="auto">
          <a:xfrm>
            <a:off x="76200" y="228600"/>
            <a:ext cx="9045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000" b="1">
                <a:solidFill>
                  <a:schemeClr val="bg1"/>
                </a:solidFill>
                <a:latin typeface="Book Antiqua" panose="02040602050305030304" pitchFamily="18" charset="0"/>
              </a:rPr>
              <a:t>FROM INTERGOVERNMENTAL PANEL ON CLIMATE CHANGE (IPCC)</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01"/>
          <p:cNvPicPr>
            <a:picLocks noChangeAspect="1" noChangeArrowheads="1"/>
          </p:cNvPicPr>
          <p:nvPr/>
        </p:nvPicPr>
        <p:blipFill>
          <a:blip r:embed="rId2">
            <a:extLst>
              <a:ext uri="{28A0092B-C50C-407E-A947-70E740481C1C}">
                <a14:useLocalDpi xmlns:a14="http://schemas.microsoft.com/office/drawing/2010/main" val="0"/>
              </a:ext>
            </a:extLst>
          </a:blip>
          <a:srcRect l="7231" t="2605" r="10809" b="20757"/>
          <a:stretch>
            <a:fillRect/>
          </a:stretch>
        </p:blipFill>
        <p:spPr bwMode="auto">
          <a:xfrm>
            <a:off x="228600" y="838200"/>
            <a:ext cx="87630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7" name="Oval 4"/>
          <p:cNvSpPr>
            <a:spLocks noChangeArrowheads="1"/>
          </p:cNvSpPr>
          <p:nvPr/>
        </p:nvSpPr>
        <p:spPr bwMode="auto">
          <a:xfrm>
            <a:off x="7239000" y="3886200"/>
            <a:ext cx="1143000" cy="990600"/>
          </a:xfrm>
          <a:prstGeom prst="ellipse">
            <a:avLst/>
          </a:prstGeom>
          <a:solidFill>
            <a:schemeClr val="accent1">
              <a:alpha val="0"/>
            </a:schemeClr>
          </a:solidFill>
          <a:ln w="63500">
            <a:solidFill>
              <a:schemeClr val="tx1"/>
            </a:solidFill>
            <a:round/>
            <a:headEnd/>
            <a:tailEnd/>
          </a:ln>
          <a:effectLst>
            <a:outerShdw blurRad="50800" dist="38100" dir="2700000" algn="tl" rotWithShape="0">
              <a:prstClr val="black">
                <a:alpha val="40000"/>
              </a:prst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chemeClr val="bg1"/>
              </a:solidFill>
            </a:endParaRPr>
          </a:p>
        </p:txBody>
      </p:sp>
      <p:sp>
        <p:nvSpPr>
          <p:cNvPr id="72708" name="Text Box 5"/>
          <p:cNvSpPr txBox="1">
            <a:spLocks noChangeArrowheads="1"/>
          </p:cNvSpPr>
          <p:nvPr/>
        </p:nvSpPr>
        <p:spPr bwMode="auto">
          <a:xfrm>
            <a:off x="5057775" y="3048000"/>
            <a:ext cx="3952875" cy="650875"/>
          </a:xfrm>
          <a:prstGeom prst="rect">
            <a:avLst/>
          </a:prstGeom>
          <a:solidFill>
            <a:srgbClr val="FFFF00">
              <a:alpha val="95000"/>
            </a:srgbClr>
          </a:solidFill>
          <a:ln w="63500">
            <a:solidFill>
              <a:schemeClr val="tx1"/>
            </a:solidFill>
            <a:miter lim="800000"/>
            <a:headEnd/>
            <a:tailEnd/>
          </a:ln>
          <a:effectLst>
            <a:outerShdw blurRad="50800" dist="38100" dir="2700000" algn="tl" rotWithShape="0">
              <a:prstClr val="black">
                <a:alpha val="40000"/>
              </a:prstClr>
            </a:outerShdw>
          </a:effec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dirty="0"/>
              <a:t>WORST CASE IS SEA LEVEL RISE</a:t>
            </a:r>
          </a:p>
          <a:p>
            <a:pPr algn="ctr" eaLnBrk="1" hangingPunct="1">
              <a:spcBef>
                <a:spcPct val="0"/>
              </a:spcBef>
              <a:buFontTx/>
              <a:buNone/>
            </a:pPr>
            <a:r>
              <a:rPr lang="en-US" altLang="en-US" sz="1800" b="1" dirty="0"/>
              <a:t>OF SEVERAL METERS BY 2100</a:t>
            </a:r>
          </a:p>
        </p:txBody>
      </p:sp>
      <p:sp>
        <p:nvSpPr>
          <p:cNvPr id="72709" name="Text Box 3"/>
          <p:cNvSpPr txBox="1">
            <a:spLocks noChangeArrowheads="1"/>
          </p:cNvSpPr>
          <p:nvPr/>
        </p:nvSpPr>
        <p:spPr bwMode="auto">
          <a:xfrm>
            <a:off x="76200" y="228600"/>
            <a:ext cx="9045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000" b="1">
                <a:solidFill>
                  <a:schemeClr val="bg1"/>
                </a:solidFill>
                <a:latin typeface="Book Antiqua" panose="02040602050305030304" pitchFamily="18" charset="0"/>
              </a:rPr>
              <a:t>FROM INTERGOVERNMENTAL PANEL ON CLIMATE CHANGE (IPCC)</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01"/>
          <p:cNvPicPr>
            <a:picLocks noChangeAspect="1" noChangeArrowheads="1"/>
          </p:cNvPicPr>
          <p:nvPr/>
        </p:nvPicPr>
        <p:blipFill>
          <a:blip r:embed="rId2">
            <a:extLst>
              <a:ext uri="{28A0092B-C50C-407E-A947-70E740481C1C}">
                <a14:useLocalDpi xmlns:a14="http://schemas.microsoft.com/office/drawing/2010/main" val="0"/>
              </a:ext>
            </a:extLst>
          </a:blip>
          <a:srcRect l="7231" t="2605" r="10809" b="20757"/>
          <a:stretch>
            <a:fillRect/>
          </a:stretch>
        </p:blipFill>
        <p:spPr bwMode="auto">
          <a:xfrm>
            <a:off x="228600" y="838200"/>
            <a:ext cx="87630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Oval 4"/>
          <p:cNvSpPr>
            <a:spLocks noChangeArrowheads="1"/>
          </p:cNvSpPr>
          <p:nvPr/>
        </p:nvSpPr>
        <p:spPr bwMode="auto">
          <a:xfrm>
            <a:off x="3048000" y="3886200"/>
            <a:ext cx="1143000" cy="990600"/>
          </a:xfrm>
          <a:prstGeom prst="ellipse">
            <a:avLst/>
          </a:prstGeom>
          <a:solidFill>
            <a:schemeClr val="accent1">
              <a:alpha val="0"/>
            </a:schemeClr>
          </a:solidFill>
          <a:ln w="63500">
            <a:solidFill>
              <a:schemeClr val="tx1"/>
            </a:solidFill>
            <a:round/>
            <a:headEnd/>
            <a:tailEnd/>
          </a:ln>
          <a:effectLst>
            <a:outerShdw blurRad="50800" dist="38100" dir="2700000" algn="tl" rotWithShape="0">
              <a:prstClr val="black">
                <a:alpha val="40000"/>
              </a:prst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chemeClr val="bg1"/>
              </a:solidFill>
            </a:endParaRPr>
          </a:p>
        </p:txBody>
      </p:sp>
      <p:sp>
        <p:nvSpPr>
          <p:cNvPr id="73732" name="Text Box 5"/>
          <p:cNvSpPr txBox="1">
            <a:spLocks noChangeArrowheads="1"/>
          </p:cNvSpPr>
          <p:nvPr/>
        </p:nvSpPr>
        <p:spPr bwMode="auto">
          <a:xfrm>
            <a:off x="184150" y="3048000"/>
            <a:ext cx="5565775" cy="650875"/>
          </a:xfrm>
          <a:prstGeom prst="rect">
            <a:avLst/>
          </a:prstGeom>
          <a:solidFill>
            <a:srgbClr val="FFFF00">
              <a:alpha val="95000"/>
            </a:srgbClr>
          </a:solidFill>
          <a:ln w="63500">
            <a:solidFill>
              <a:schemeClr val="tx1"/>
            </a:solidFill>
            <a:miter lim="800000"/>
            <a:headEnd/>
            <a:tailEnd/>
          </a:ln>
          <a:effectLst>
            <a:outerShdw blurRad="50800" dist="38100" dir="2700000" algn="tl" rotWithShape="0">
              <a:prstClr val="black">
                <a:alpha val="40000"/>
              </a:prstClr>
            </a:outerShdw>
          </a:effec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dirty="0"/>
              <a:t>AND TEMPERATURE INCREASE OF MORE THAN</a:t>
            </a:r>
          </a:p>
          <a:p>
            <a:pPr algn="ctr" eaLnBrk="1" hangingPunct="1">
              <a:spcBef>
                <a:spcPct val="0"/>
              </a:spcBef>
              <a:buFontTx/>
              <a:buNone/>
            </a:pPr>
            <a:r>
              <a:rPr lang="en-US" altLang="en-US" sz="1800" b="1" dirty="0"/>
              <a:t>10 DEGREES FAHRENHEIT</a:t>
            </a:r>
          </a:p>
        </p:txBody>
      </p:sp>
      <p:sp>
        <p:nvSpPr>
          <p:cNvPr id="73733" name="Text Box 3"/>
          <p:cNvSpPr txBox="1">
            <a:spLocks noChangeArrowheads="1"/>
          </p:cNvSpPr>
          <p:nvPr/>
        </p:nvSpPr>
        <p:spPr bwMode="auto">
          <a:xfrm>
            <a:off x="76200" y="228600"/>
            <a:ext cx="9045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000" b="1">
                <a:solidFill>
                  <a:schemeClr val="bg1"/>
                </a:solidFill>
                <a:latin typeface="Book Antiqua" panose="02040602050305030304" pitchFamily="18" charset="0"/>
              </a:rPr>
              <a:t>FROM INTERGOVERNMENTAL PANEL ON CLIMATE CHANGE (IPCC)</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ext Box 3"/>
          <p:cNvSpPr txBox="1">
            <a:spLocks noChangeArrowheads="1"/>
          </p:cNvSpPr>
          <p:nvPr/>
        </p:nvSpPr>
        <p:spPr bwMode="auto">
          <a:xfrm>
            <a:off x="228600" y="228600"/>
            <a:ext cx="8610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a:solidFill>
                  <a:schemeClr val="bg1"/>
                </a:solidFill>
                <a:latin typeface="Book Antiqua" panose="02040602050305030304" pitchFamily="18" charset="0"/>
              </a:rPr>
              <a:t>More recent (refined) projections narrow the range of expected temperature increase</a:t>
            </a:r>
          </a:p>
        </p:txBody>
      </p:sp>
      <p:pic>
        <p:nvPicPr>
          <p:cNvPr id="74755" name="Picture 5" descr="Global_Warming_Predictions.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066800"/>
            <a:ext cx="7848600" cy="560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6" name="Oval 4"/>
          <p:cNvSpPr>
            <a:spLocks noChangeArrowheads="1"/>
          </p:cNvSpPr>
          <p:nvPr/>
        </p:nvSpPr>
        <p:spPr bwMode="auto">
          <a:xfrm>
            <a:off x="6858000" y="1600200"/>
            <a:ext cx="1524000" cy="2743200"/>
          </a:xfrm>
          <a:prstGeom prst="ellipse">
            <a:avLst/>
          </a:prstGeom>
          <a:solidFill>
            <a:schemeClr val="accent1">
              <a:alpha val="0"/>
            </a:schemeClr>
          </a:solidFill>
          <a:ln w="63500">
            <a:solidFill>
              <a:schemeClr val="tx1"/>
            </a:solidFill>
            <a:round/>
            <a:headEnd/>
            <a:tailEnd/>
          </a:ln>
          <a:effectLst>
            <a:outerShdw blurRad="50800" dist="38100" dir="2700000" algn="tl" rotWithShape="0">
              <a:prstClr val="black">
                <a:alpha val="40000"/>
              </a:prst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chemeClr val="bg1"/>
              </a:solidFill>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5" descr="Global_Warming_Predictions.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066800"/>
            <a:ext cx="7848600" cy="560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5779" name="Straight Connector 7"/>
          <p:cNvCxnSpPr>
            <a:cxnSpLocks noChangeShapeType="1"/>
          </p:cNvCxnSpPr>
          <p:nvPr/>
        </p:nvCxnSpPr>
        <p:spPr bwMode="auto">
          <a:xfrm>
            <a:off x="304800" y="4114800"/>
            <a:ext cx="8610600" cy="0"/>
          </a:xfrm>
          <a:prstGeom prst="line">
            <a:avLst/>
          </a:prstGeom>
          <a:noFill/>
          <a:ln w="76200" algn="ctr">
            <a:solidFill>
              <a:srgbClr val="FF0000"/>
            </a:solidFill>
            <a:prstDash val="dash"/>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cxnSp>
      <p:sp>
        <p:nvSpPr>
          <p:cNvPr id="75780" name="Text Box 5"/>
          <p:cNvSpPr txBox="1">
            <a:spLocks noChangeArrowheads="1"/>
          </p:cNvSpPr>
          <p:nvPr/>
        </p:nvSpPr>
        <p:spPr bwMode="auto">
          <a:xfrm>
            <a:off x="304800" y="990600"/>
            <a:ext cx="8534400" cy="1200150"/>
          </a:xfrm>
          <a:prstGeom prst="rect">
            <a:avLst/>
          </a:prstGeom>
          <a:solidFill>
            <a:srgbClr val="FFFF00">
              <a:alpha val="95000"/>
            </a:srgbClr>
          </a:solidFill>
          <a:ln w="63500">
            <a:solidFill>
              <a:schemeClr val="tx1"/>
            </a:solidFill>
            <a:miter lim="800000"/>
            <a:headEnd/>
            <a:tailEnd/>
          </a:ln>
          <a:effectLst>
            <a:outerShdw blurRad="50800" dist="38100" dir="2700000" algn="tl" rotWithShape="0">
              <a:prstClr val="black">
                <a:alpha val="40000"/>
              </a:prstClr>
            </a:outerShdw>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b="1" dirty="0"/>
          </a:p>
          <a:p>
            <a:pPr algn="ctr" eaLnBrk="1" hangingPunct="1">
              <a:spcBef>
                <a:spcPct val="0"/>
              </a:spcBef>
              <a:buFontTx/>
              <a:buNone/>
            </a:pPr>
            <a:r>
              <a:rPr lang="en-US" altLang="en-US" sz="1800" b="1" dirty="0"/>
              <a:t>MASS EXTINCTIONS AND RUNAWAY GREENHOUSE COULD OCCUR IF THE TEMPERATURE INCREASE REACHES 1.5 DEGREES C</a:t>
            </a:r>
          </a:p>
          <a:p>
            <a:pPr algn="ctr" eaLnBrk="1" hangingPunct="1">
              <a:spcBef>
                <a:spcPct val="0"/>
              </a:spcBef>
              <a:buFontTx/>
              <a:buNone/>
            </a:pPr>
            <a:endParaRPr lang="en-US" altLang="en-US" sz="1800" b="1" dirty="0"/>
          </a:p>
        </p:txBody>
      </p:sp>
      <p:sp>
        <p:nvSpPr>
          <p:cNvPr id="75781" name="Text Box 3"/>
          <p:cNvSpPr txBox="1">
            <a:spLocks noChangeArrowheads="1"/>
          </p:cNvSpPr>
          <p:nvPr/>
        </p:nvSpPr>
        <p:spPr bwMode="auto">
          <a:xfrm>
            <a:off x="228600" y="228600"/>
            <a:ext cx="8610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a:solidFill>
                  <a:schemeClr val="bg1"/>
                </a:solidFill>
                <a:latin typeface="Book Antiqua" panose="02040602050305030304" pitchFamily="18" charset="0"/>
              </a:rPr>
              <a:t>More recent (refined) projections narrow the range of expected temperature increase</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Picture 5" descr="Global_Warming_Predictions.png"/>
          <p:cNvPicPr>
            <a:picLocks noChangeAspect="1"/>
          </p:cNvPicPr>
          <p:nvPr/>
        </p:nvPicPr>
        <p:blipFill>
          <a:blip r:embed="rId2"/>
          <a:srcRect/>
          <a:stretch>
            <a:fillRect/>
          </a:stretch>
        </p:blipFill>
        <p:spPr bwMode="auto">
          <a:xfrm>
            <a:off x="762000" y="1066800"/>
            <a:ext cx="7848600" cy="5603875"/>
          </a:xfrm>
          <a:prstGeom prst="rect">
            <a:avLst/>
          </a:prstGeom>
          <a:solidFill>
            <a:schemeClr val="bg1">
              <a:lumMod val="50000"/>
            </a:schemeClr>
          </a:solidFill>
          <a:ln>
            <a:noFill/>
          </a:ln>
        </p:spPr>
      </p:pic>
      <p:cxnSp>
        <p:nvCxnSpPr>
          <p:cNvPr id="76803" name="Straight Connector 7"/>
          <p:cNvCxnSpPr>
            <a:cxnSpLocks noChangeShapeType="1"/>
          </p:cNvCxnSpPr>
          <p:nvPr/>
        </p:nvCxnSpPr>
        <p:spPr bwMode="auto">
          <a:xfrm>
            <a:off x="304800" y="4114800"/>
            <a:ext cx="8610600" cy="0"/>
          </a:xfrm>
          <a:prstGeom prst="line">
            <a:avLst/>
          </a:prstGeom>
          <a:noFill/>
          <a:ln w="76200" algn="ctr">
            <a:solidFill>
              <a:srgbClr val="FF0000"/>
            </a:solidFill>
            <a:prstDash val="dash"/>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cxnSp>
      <p:sp>
        <p:nvSpPr>
          <p:cNvPr id="76804" name="Text Box 5"/>
          <p:cNvSpPr txBox="1">
            <a:spLocks noChangeArrowheads="1"/>
          </p:cNvSpPr>
          <p:nvPr/>
        </p:nvSpPr>
        <p:spPr bwMode="auto">
          <a:xfrm>
            <a:off x="304800" y="990600"/>
            <a:ext cx="8534400" cy="1200150"/>
          </a:xfrm>
          <a:prstGeom prst="rect">
            <a:avLst/>
          </a:prstGeom>
          <a:solidFill>
            <a:srgbClr val="FFFF00">
              <a:alpha val="95000"/>
            </a:srgbClr>
          </a:solidFill>
          <a:ln w="63500">
            <a:solidFill>
              <a:schemeClr val="tx1"/>
            </a:solidFill>
            <a:miter lim="800000"/>
            <a:headEnd/>
            <a:tailEnd/>
          </a:ln>
          <a:effectLst>
            <a:outerShdw blurRad="50800" dist="38100" dir="2700000" algn="tl" rotWithShape="0">
              <a:prstClr val="black">
                <a:alpha val="40000"/>
              </a:prstClr>
            </a:outerShdw>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b="1" dirty="0"/>
          </a:p>
          <a:p>
            <a:pPr algn="ctr" eaLnBrk="1" hangingPunct="1">
              <a:spcBef>
                <a:spcPct val="0"/>
              </a:spcBef>
              <a:buFontTx/>
              <a:buNone/>
            </a:pPr>
            <a:r>
              <a:rPr lang="en-US" altLang="en-US" sz="1800" b="1" dirty="0"/>
              <a:t>MASS EXTINCTIONS AND RUNAWAY GREENHOUSE COULD OCCUR IF THE TEMPERATURE INCREASE REACHES 1.5 DEGREES C</a:t>
            </a:r>
          </a:p>
          <a:p>
            <a:pPr algn="ctr" eaLnBrk="1" hangingPunct="1">
              <a:spcBef>
                <a:spcPct val="0"/>
              </a:spcBef>
              <a:buFontTx/>
              <a:buNone/>
            </a:pPr>
            <a:endParaRPr lang="en-US" altLang="en-US" sz="1800" b="1" dirty="0"/>
          </a:p>
        </p:txBody>
      </p:sp>
      <p:sp>
        <p:nvSpPr>
          <p:cNvPr id="76805" name="Text Box 5"/>
          <p:cNvSpPr txBox="1">
            <a:spLocks noChangeArrowheads="1"/>
          </p:cNvSpPr>
          <p:nvPr/>
        </p:nvSpPr>
        <p:spPr bwMode="auto">
          <a:xfrm>
            <a:off x="304800" y="5857875"/>
            <a:ext cx="8534400" cy="923925"/>
          </a:xfrm>
          <a:prstGeom prst="rect">
            <a:avLst/>
          </a:prstGeom>
          <a:solidFill>
            <a:srgbClr val="FFFF00">
              <a:alpha val="95000"/>
            </a:srgbClr>
          </a:solidFill>
          <a:ln w="63500">
            <a:solidFill>
              <a:schemeClr val="tx1"/>
            </a:solidFill>
            <a:miter lim="800000"/>
            <a:headEnd/>
            <a:tailEnd/>
          </a:ln>
          <a:effectLst>
            <a:outerShdw blurRad="50800" dist="38100" dir="2700000" algn="tl" rotWithShape="0">
              <a:prstClr val="black">
                <a:alpha val="40000"/>
              </a:prstClr>
            </a:outerShdw>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b="1" i="1"/>
          </a:p>
          <a:p>
            <a:pPr algn="ctr" eaLnBrk="1" hangingPunct="1">
              <a:spcBef>
                <a:spcPct val="0"/>
              </a:spcBef>
              <a:buFontTx/>
              <a:buNone/>
            </a:pPr>
            <a:r>
              <a:rPr lang="en-US" altLang="en-US" sz="1800" b="1" i="1"/>
              <a:t>ALL</a:t>
            </a:r>
            <a:r>
              <a:rPr lang="en-US" altLang="en-US" sz="1800" b="1"/>
              <a:t> PROJECTIONS CURRENTLY EXCEED THIS LEVEL</a:t>
            </a:r>
          </a:p>
          <a:p>
            <a:pPr algn="ctr" eaLnBrk="1" hangingPunct="1">
              <a:spcBef>
                <a:spcPct val="0"/>
              </a:spcBef>
              <a:buFontTx/>
              <a:buNone/>
            </a:pPr>
            <a:endParaRPr lang="en-US" altLang="en-US" sz="1800" b="1"/>
          </a:p>
        </p:txBody>
      </p:sp>
      <p:sp>
        <p:nvSpPr>
          <p:cNvPr id="76806" name="Text Box 3"/>
          <p:cNvSpPr txBox="1">
            <a:spLocks noChangeArrowheads="1"/>
          </p:cNvSpPr>
          <p:nvPr/>
        </p:nvSpPr>
        <p:spPr bwMode="auto">
          <a:xfrm>
            <a:off x="228600" y="228600"/>
            <a:ext cx="8610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a:solidFill>
                  <a:schemeClr val="bg1"/>
                </a:solidFill>
                <a:latin typeface="Book Antiqua" panose="02040602050305030304" pitchFamily="18" charset="0"/>
              </a:rPr>
              <a:t>More recent (refined) projections narrow the range of expected temperature increase</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Picture 5" descr="Global_Warming_Predictions.png"/>
          <p:cNvPicPr>
            <a:picLocks noChangeAspect="1"/>
          </p:cNvPicPr>
          <p:nvPr/>
        </p:nvPicPr>
        <p:blipFill>
          <a:blip r:embed="rId2"/>
          <a:srcRect/>
          <a:stretch>
            <a:fillRect/>
          </a:stretch>
        </p:blipFill>
        <p:spPr bwMode="auto">
          <a:xfrm>
            <a:off x="762000" y="1066800"/>
            <a:ext cx="7848600" cy="5603875"/>
          </a:xfrm>
          <a:prstGeom prst="rect">
            <a:avLst/>
          </a:prstGeom>
          <a:solidFill>
            <a:schemeClr val="bg1">
              <a:lumMod val="50000"/>
            </a:schemeClr>
          </a:solidFill>
          <a:ln>
            <a:noFill/>
          </a:ln>
        </p:spPr>
      </p:pic>
      <p:cxnSp>
        <p:nvCxnSpPr>
          <p:cNvPr id="77827" name="Straight Connector 7"/>
          <p:cNvCxnSpPr>
            <a:cxnSpLocks noChangeShapeType="1"/>
          </p:cNvCxnSpPr>
          <p:nvPr/>
        </p:nvCxnSpPr>
        <p:spPr bwMode="auto">
          <a:xfrm>
            <a:off x="304800" y="3810000"/>
            <a:ext cx="8610600" cy="0"/>
          </a:xfrm>
          <a:prstGeom prst="line">
            <a:avLst/>
          </a:prstGeom>
          <a:noFill/>
          <a:ln w="76200" algn="ctr">
            <a:solidFill>
              <a:srgbClr val="FF0000"/>
            </a:solidFill>
            <a:prstDash val="dash"/>
            <a:round/>
            <a:headEnd/>
            <a:tailEnd/>
          </a:ln>
          <a:extLst>
            <a:ext uri="{909E8E84-426E-40DD-AFC4-6F175D3DCCD1}">
              <a14:hiddenFill xmlns:a14="http://schemas.microsoft.com/office/drawing/2010/main">
                <a:noFill/>
              </a14:hiddenFill>
            </a:ext>
          </a:extLst>
        </p:spPr>
      </p:cxnSp>
      <p:sp>
        <p:nvSpPr>
          <p:cNvPr id="77828" name="Text Box 5"/>
          <p:cNvSpPr txBox="1">
            <a:spLocks noChangeArrowheads="1"/>
          </p:cNvSpPr>
          <p:nvPr/>
        </p:nvSpPr>
        <p:spPr bwMode="auto">
          <a:xfrm>
            <a:off x="304800" y="990600"/>
            <a:ext cx="8534400" cy="1200150"/>
          </a:xfrm>
          <a:prstGeom prst="rect">
            <a:avLst/>
          </a:prstGeom>
          <a:solidFill>
            <a:schemeClr val="bg1"/>
          </a:solidFill>
          <a:ln w="63500">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b="1"/>
          </a:p>
          <a:p>
            <a:pPr algn="ctr" eaLnBrk="1" hangingPunct="1">
              <a:spcBef>
                <a:spcPct val="0"/>
              </a:spcBef>
              <a:buFontTx/>
              <a:buNone/>
            </a:pPr>
            <a:r>
              <a:rPr lang="en-US" altLang="en-US" sz="1800" b="1"/>
              <a:t>MASS EXTINCTIONS AND RUNAWAY GREENHOUSE ARE EXPECTED TO OCCUR IF THE TEMPERATURE INCREASE REACHES 2 DEGREES C</a:t>
            </a:r>
          </a:p>
          <a:p>
            <a:pPr algn="ctr" eaLnBrk="1" hangingPunct="1">
              <a:spcBef>
                <a:spcPct val="0"/>
              </a:spcBef>
              <a:buFontTx/>
              <a:buNone/>
            </a:pPr>
            <a:endParaRPr lang="en-US" altLang="en-US" sz="1800" b="1"/>
          </a:p>
        </p:txBody>
      </p:sp>
      <p:sp>
        <p:nvSpPr>
          <p:cNvPr id="77830" name="Text Box 3"/>
          <p:cNvSpPr txBox="1">
            <a:spLocks noChangeArrowheads="1"/>
          </p:cNvSpPr>
          <p:nvPr/>
        </p:nvSpPr>
        <p:spPr bwMode="auto">
          <a:xfrm>
            <a:off x="228600" y="228600"/>
            <a:ext cx="8610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a:solidFill>
                  <a:schemeClr val="bg1"/>
                </a:solidFill>
                <a:latin typeface="Book Antiqua" panose="02040602050305030304" pitchFamily="18" charset="0"/>
              </a:rPr>
              <a:t>More recent (refined) projections narrow the range of expected temperature increase</a:t>
            </a:r>
          </a:p>
        </p:txBody>
      </p:sp>
      <p:sp>
        <p:nvSpPr>
          <p:cNvPr id="77831" name="TextBox 1"/>
          <p:cNvSpPr txBox="1">
            <a:spLocks noChangeArrowheads="1"/>
          </p:cNvSpPr>
          <p:nvPr/>
        </p:nvSpPr>
        <p:spPr bwMode="auto">
          <a:xfrm>
            <a:off x="609600" y="304800"/>
            <a:ext cx="8001000" cy="4893647"/>
          </a:xfrm>
          <a:prstGeom prst="rect">
            <a:avLst/>
          </a:prstGeom>
          <a:solidFill>
            <a:srgbClr val="FFFF00">
              <a:alpha val="95000"/>
            </a:srgbClr>
          </a:solidFill>
          <a:ln w="63500">
            <a:solidFill>
              <a:schemeClr val="tx2"/>
            </a:solidFill>
            <a:miter lim="800000"/>
            <a:headEnd/>
            <a:tailEnd/>
          </a:ln>
          <a:effectLst>
            <a:outerShdw blurRad="50800" dist="38100" dir="2700000" algn="tl" rotWithShape="0">
              <a:prstClr val="black">
                <a:alpha val="40000"/>
              </a:prstClr>
            </a:outerShdw>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2000" dirty="0"/>
          </a:p>
          <a:p>
            <a:pPr algn="ctr">
              <a:spcBef>
                <a:spcPct val="0"/>
              </a:spcBef>
              <a:buFontTx/>
              <a:buNone/>
            </a:pPr>
            <a:endParaRPr lang="en-US" altLang="en-US" sz="2000" dirty="0"/>
          </a:p>
          <a:p>
            <a:pPr algn="ctr">
              <a:spcBef>
                <a:spcPct val="0"/>
              </a:spcBef>
              <a:buFontTx/>
              <a:buNone/>
            </a:pPr>
            <a:r>
              <a:rPr lang="en-US" altLang="en-US" sz="2000" b="1" dirty="0"/>
              <a:t>2017:  A study published in </a:t>
            </a:r>
            <a:r>
              <a:rPr lang="en-US" altLang="en-US" sz="2000" b="1" i="1" dirty="0"/>
              <a:t>Nature</a:t>
            </a:r>
            <a:r>
              <a:rPr lang="en-US" altLang="en-US" sz="2000" b="1" dirty="0"/>
              <a:t> in states that:</a:t>
            </a:r>
          </a:p>
          <a:p>
            <a:pPr algn="ctr">
              <a:spcBef>
                <a:spcPct val="0"/>
              </a:spcBef>
              <a:buFontTx/>
              <a:buNone/>
            </a:pPr>
            <a:endParaRPr lang="en-US" altLang="en-US" sz="2000" dirty="0"/>
          </a:p>
          <a:p>
            <a:pPr algn="ctr">
              <a:spcBef>
                <a:spcPct val="0"/>
              </a:spcBef>
              <a:buFontTx/>
              <a:buNone/>
            </a:pPr>
            <a:r>
              <a:rPr lang="en-US" altLang="en-US" sz="2000" b="1" dirty="0"/>
              <a:t>“Around 30% of the world’s population is currently exposed to climatic conditions exceeding [the] deadly threshold [for heat tolerance] for at least 20 days a year.</a:t>
            </a:r>
          </a:p>
          <a:p>
            <a:pPr algn="ctr">
              <a:spcBef>
                <a:spcPct val="0"/>
              </a:spcBef>
              <a:buFontTx/>
              <a:buNone/>
            </a:pPr>
            <a:endParaRPr lang="en-US" altLang="en-US" sz="2000" b="1" dirty="0"/>
          </a:p>
          <a:p>
            <a:pPr algn="ctr">
              <a:spcBef>
                <a:spcPct val="0"/>
              </a:spcBef>
              <a:buFontTx/>
              <a:buNone/>
            </a:pPr>
            <a:r>
              <a:rPr lang="en-US" altLang="en-US" sz="2000" b="1" dirty="0"/>
              <a:t>By 2100, this percentage is projected to increase to ~48% under a scenario with drastic reductions of greenhouse gas emissions and ~74% under a scenario of growing emissions.”</a:t>
            </a:r>
          </a:p>
          <a:p>
            <a:pPr algn="ctr">
              <a:spcBef>
                <a:spcPct val="0"/>
              </a:spcBef>
              <a:buFontTx/>
              <a:buNone/>
            </a:pPr>
            <a:endParaRPr lang="en-US" altLang="en-US" sz="2000" dirty="0"/>
          </a:p>
          <a:p>
            <a:pPr algn="ctr">
              <a:spcBef>
                <a:spcPct val="0"/>
              </a:spcBef>
              <a:buFontTx/>
              <a:buNone/>
            </a:pPr>
            <a:endParaRPr lang="en-US" altLang="en-US" sz="2000" dirty="0"/>
          </a:p>
          <a:p>
            <a:pPr algn="ctr">
              <a:spcBef>
                <a:spcPct val="0"/>
              </a:spcBef>
              <a:buFontTx/>
              <a:buNone/>
            </a:pPr>
            <a:endParaRPr lang="en-US" altLang="en-US" sz="2000" dirty="0"/>
          </a:p>
          <a:p>
            <a:pPr algn="ctr">
              <a:spcBef>
                <a:spcPct val="0"/>
              </a:spcBef>
              <a:buFontTx/>
              <a:buNone/>
            </a:pPr>
            <a:r>
              <a:rPr lang="en-US" altLang="en-US" sz="1400" dirty="0"/>
              <a:t>(https://www.nature.com/nclimate/journal/vaop/ncurrent/full/nclimate3322.html)</a:t>
            </a:r>
          </a:p>
          <a:p>
            <a:pPr algn="ctr">
              <a:spcBef>
                <a:spcPct val="0"/>
              </a:spcBef>
              <a:buFontTx/>
              <a:buNone/>
            </a:pPr>
            <a:endParaRPr lang="en-US" altLang="en-US" sz="1800" dirty="0"/>
          </a:p>
        </p:txBody>
      </p:sp>
    </p:spTree>
    <p:extLst>
      <p:ext uri="{BB962C8B-B14F-4D97-AF65-F5344CB8AC3E}">
        <p14:creationId xmlns:p14="http://schemas.microsoft.com/office/powerpoint/2010/main" val="39861002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alpha val="95000"/>
          </a:schemeClr>
        </a:solidFill>
        <a:effectLst/>
      </p:bgPr>
    </p:bg>
    <p:spTree>
      <p:nvGrpSpPr>
        <p:cNvPr id="1" name=""/>
        <p:cNvGrpSpPr/>
        <p:nvPr/>
      </p:nvGrpSpPr>
      <p:grpSpPr>
        <a:xfrm>
          <a:off x="0" y="0"/>
          <a:ext cx="0" cy="0"/>
          <a:chOff x="0" y="0"/>
          <a:chExt cx="0" cy="0"/>
        </a:xfrm>
      </p:grpSpPr>
      <p:pic>
        <p:nvPicPr>
          <p:cNvPr id="90115" name="Picture 5" descr="Global_Warming_Predictions.png"/>
          <p:cNvPicPr>
            <a:picLocks noChangeAspect="1"/>
          </p:cNvPicPr>
          <p:nvPr/>
        </p:nvPicPr>
        <p:blipFill>
          <a:blip r:embed="rId2"/>
          <a:srcRect/>
          <a:stretch>
            <a:fillRect/>
          </a:stretch>
        </p:blipFill>
        <p:spPr bwMode="auto">
          <a:xfrm>
            <a:off x="762000" y="1066800"/>
            <a:ext cx="7848600" cy="5603875"/>
          </a:xfrm>
          <a:prstGeom prst="rect">
            <a:avLst/>
          </a:prstGeom>
          <a:solidFill>
            <a:schemeClr val="bg1">
              <a:lumMod val="50000"/>
            </a:schemeClr>
          </a:solidFill>
          <a:ln>
            <a:noFill/>
          </a:ln>
        </p:spPr>
      </p:pic>
      <p:cxnSp>
        <p:nvCxnSpPr>
          <p:cNvPr id="77827" name="Straight Connector 7"/>
          <p:cNvCxnSpPr>
            <a:cxnSpLocks noChangeShapeType="1"/>
          </p:cNvCxnSpPr>
          <p:nvPr/>
        </p:nvCxnSpPr>
        <p:spPr bwMode="auto">
          <a:xfrm>
            <a:off x="304800" y="3810000"/>
            <a:ext cx="8610600" cy="0"/>
          </a:xfrm>
          <a:prstGeom prst="line">
            <a:avLst/>
          </a:prstGeom>
          <a:noFill/>
          <a:ln w="76200" algn="ctr">
            <a:solidFill>
              <a:srgbClr val="FF0000"/>
            </a:solidFill>
            <a:prstDash val="dash"/>
            <a:round/>
            <a:headEnd/>
            <a:tailEnd/>
          </a:ln>
          <a:extLst>
            <a:ext uri="{909E8E84-426E-40DD-AFC4-6F175D3DCCD1}">
              <a14:hiddenFill xmlns:a14="http://schemas.microsoft.com/office/drawing/2010/main">
                <a:noFill/>
              </a14:hiddenFill>
            </a:ext>
          </a:extLst>
        </p:spPr>
      </p:cxnSp>
      <p:sp>
        <p:nvSpPr>
          <p:cNvPr id="77828" name="Text Box 5"/>
          <p:cNvSpPr txBox="1">
            <a:spLocks noChangeArrowheads="1"/>
          </p:cNvSpPr>
          <p:nvPr/>
        </p:nvSpPr>
        <p:spPr bwMode="auto">
          <a:xfrm>
            <a:off x="304800" y="990600"/>
            <a:ext cx="8534400" cy="1200150"/>
          </a:xfrm>
          <a:prstGeom prst="rect">
            <a:avLst/>
          </a:prstGeom>
          <a:solidFill>
            <a:schemeClr val="bg1"/>
          </a:solidFill>
          <a:ln w="63500">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b="1"/>
          </a:p>
          <a:p>
            <a:pPr algn="ctr" eaLnBrk="1" hangingPunct="1">
              <a:spcBef>
                <a:spcPct val="0"/>
              </a:spcBef>
              <a:buFontTx/>
              <a:buNone/>
            </a:pPr>
            <a:r>
              <a:rPr lang="en-US" altLang="en-US" sz="1800" b="1"/>
              <a:t>MASS EXTINCTIONS AND RUNAWAY GREENHOUSE ARE EXPECTED TO OCCUR IF THE TEMPERATURE INCREASE REACHES 2 DEGREES C</a:t>
            </a:r>
          </a:p>
          <a:p>
            <a:pPr algn="ctr" eaLnBrk="1" hangingPunct="1">
              <a:spcBef>
                <a:spcPct val="0"/>
              </a:spcBef>
              <a:buFontTx/>
              <a:buNone/>
            </a:pPr>
            <a:endParaRPr lang="en-US" altLang="en-US" sz="1800" b="1"/>
          </a:p>
        </p:txBody>
      </p:sp>
      <p:sp>
        <p:nvSpPr>
          <p:cNvPr id="77830" name="Text Box 3"/>
          <p:cNvSpPr txBox="1">
            <a:spLocks noChangeArrowheads="1"/>
          </p:cNvSpPr>
          <p:nvPr/>
        </p:nvSpPr>
        <p:spPr bwMode="auto">
          <a:xfrm>
            <a:off x="228600" y="228600"/>
            <a:ext cx="8610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a:solidFill>
                  <a:schemeClr val="bg1"/>
                </a:solidFill>
                <a:latin typeface="Book Antiqua" panose="02040602050305030304" pitchFamily="18" charset="0"/>
              </a:rPr>
              <a:t>More recent (refined) projections narrow the range of expected temperature increase</a:t>
            </a:r>
          </a:p>
        </p:txBody>
      </p:sp>
      <p:sp>
        <p:nvSpPr>
          <p:cNvPr id="77831" name="TextBox 1"/>
          <p:cNvSpPr txBox="1">
            <a:spLocks noChangeArrowheads="1"/>
          </p:cNvSpPr>
          <p:nvPr/>
        </p:nvSpPr>
        <p:spPr bwMode="auto">
          <a:xfrm>
            <a:off x="609600" y="304800"/>
            <a:ext cx="8001000" cy="5539978"/>
          </a:xfrm>
          <a:prstGeom prst="rect">
            <a:avLst/>
          </a:prstGeom>
          <a:solidFill>
            <a:srgbClr val="FFFF00"/>
          </a:solidFill>
          <a:ln w="63500">
            <a:solidFill>
              <a:schemeClr val="tx2"/>
            </a:solidFill>
            <a:miter lim="800000"/>
            <a:headEnd/>
            <a:tailEnd/>
          </a:ln>
          <a:effectLst>
            <a:outerShdw blurRad="50800" dist="38100" dir="2700000" algn="tl" rotWithShape="0">
              <a:prstClr val="black">
                <a:alpha val="40000"/>
              </a:prstClr>
            </a:outerShdw>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2000" dirty="0"/>
          </a:p>
          <a:p>
            <a:pPr algn="ctr">
              <a:spcBef>
                <a:spcPct val="0"/>
              </a:spcBef>
              <a:buFontTx/>
              <a:buNone/>
            </a:pPr>
            <a:endParaRPr lang="en-US" altLang="en-US" sz="2000" dirty="0"/>
          </a:p>
          <a:p>
            <a:pPr algn="ctr">
              <a:spcBef>
                <a:spcPct val="0"/>
              </a:spcBef>
              <a:buFontTx/>
              <a:buNone/>
            </a:pPr>
            <a:r>
              <a:rPr lang="en-US" altLang="en-US" sz="2000" b="1" dirty="0"/>
              <a:t>2019:  A study published by the Union of Concerned Scientists states that:</a:t>
            </a:r>
          </a:p>
          <a:p>
            <a:pPr algn="ctr">
              <a:spcBef>
                <a:spcPct val="0"/>
              </a:spcBef>
              <a:buFontTx/>
              <a:buNone/>
            </a:pPr>
            <a:endParaRPr lang="en-US" altLang="en-US" sz="2000" dirty="0"/>
          </a:p>
          <a:p>
            <a:pPr algn="ctr">
              <a:spcBef>
                <a:spcPct val="0"/>
              </a:spcBef>
              <a:buFontTx/>
              <a:buNone/>
            </a:pPr>
            <a:r>
              <a:rPr lang="en-US" altLang="en-US" sz="2000" b="1" dirty="0"/>
              <a:t>“</a:t>
            </a:r>
            <a:r>
              <a:rPr lang="en-US" sz="2000" b="1" dirty="0"/>
              <a:t>In less than 20 years, millions of people in the United States could be exposed to dangerous ’off-the-charts’ heat conditions of 127 degrees Fahrenheit or more...</a:t>
            </a:r>
          </a:p>
          <a:p>
            <a:pPr algn="ctr">
              <a:spcBef>
                <a:spcPct val="0"/>
              </a:spcBef>
              <a:buFontTx/>
              <a:buNone/>
            </a:pPr>
            <a:endParaRPr lang="en-US" sz="2000" b="1" dirty="0"/>
          </a:p>
          <a:p>
            <a:pPr algn="ctr">
              <a:spcBef>
                <a:spcPct val="0"/>
              </a:spcBef>
              <a:buFontTx/>
              <a:buNone/>
            </a:pPr>
            <a:r>
              <a:rPr lang="en-US" sz="2000" b="1" dirty="0"/>
              <a:t>In 60 years over one-third of the population could be exposed to such conditions, ‘posing unprecedented health risks,’ the report says</a:t>
            </a:r>
            <a:r>
              <a:rPr lang="en-US" altLang="en-US" sz="2000" b="1" dirty="0"/>
              <a:t>.”</a:t>
            </a:r>
          </a:p>
          <a:p>
            <a:pPr algn="ctr">
              <a:spcBef>
                <a:spcPct val="0"/>
              </a:spcBef>
              <a:buFontTx/>
              <a:buNone/>
            </a:pPr>
            <a:endParaRPr lang="en-US" altLang="en-US" sz="2000" dirty="0"/>
          </a:p>
          <a:p>
            <a:pPr algn="ctr">
              <a:spcBef>
                <a:spcPct val="0"/>
              </a:spcBef>
              <a:buFontTx/>
              <a:buNone/>
            </a:pPr>
            <a:endParaRPr lang="en-US" altLang="en-US" sz="2000" dirty="0"/>
          </a:p>
          <a:p>
            <a:pPr algn="ctr">
              <a:spcBef>
                <a:spcPct val="0"/>
              </a:spcBef>
              <a:buFontTx/>
              <a:buNone/>
            </a:pPr>
            <a:endParaRPr lang="en-US" altLang="en-US" sz="2000" dirty="0"/>
          </a:p>
          <a:p>
            <a:pPr algn="ctr">
              <a:spcBef>
                <a:spcPct val="0"/>
              </a:spcBef>
              <a:buFontTx/>
              <a:buNone/>
            </a:pPr>
            <a:r>
              <a:rPr lang="en-US" altLang="en-US" sz="1400" dirty="0"/>
              <a:t>(https://www.nationalgeographic.com/environment/2019/07/extreme-heat-to-affect-millions-of-</a:t>
            </a:r>
            <a:r>
              <a:rPr lang="en-US" altLang="en-US" sz="1400" dirty="0" err="1"/>
              <a:t>americans</a:t>
            </a:r>
            <a:r>
              <a:rPr lang="en-US" altLang="en-US" sz="1400" dirty="0"/>
              <a:t>)</a:t>
            </a:r>
          </a:p>
          <a:p>
            <a:pPr algn="ctr">
              <a:spcBef>
                <a:spcPct val="0"/>
              </a:spcBef>
              <a:buFontTx/>
              <a:buNone/>
            </a:pPr>
            <a:endParaRPr lang="en-US" altLang="en-US" sz="1800" dirty="0"/>
          </a:p>
        </p:txBody>
      </p:sp>
    </p:spTree>
    <p:extLst>
      <p:ext uri="{BB962C8B-B14F-4D97-AF65-F5344CB8AC3E}">
        <p14:creationId xmlns:p14="http://schemas.microsoft.com/office/powerpoint/2010/main" val="354518160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3" descr="panel-of-hands_wid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81000"/>
            <a:ext cx="8286750" cy="4648200"/>
          </a:xfrm>
          <a:prstGeom prst="rect">
            <a:avLst/>
          </a:prstGeom>
          <a:solidFill>
            <a:schemeClr val="tx1">
              <a:alpha val="25000"/>
            </a:schemeClr>
          </a:solidFill>
          <a:ln>
            <a:noFill/>
          </a:ln>
          <a:effectLst>
            <a:outerShdw blurRad="50800" dist="38100" dir="2700000" algn="tl" rotWithShape="0">
              <a:prstClr val="black">
                <a:alpha val="25000"/>
              </a:prstClr>
            </a:outerShdw>
          </a:effectLst>
        </p:spPr>
      </p:pic>
      <p:sp>
        <p:nvSpPr>
          <p:cNvPr id="3" name="Rectangle 2"/>
          <p:cNvSpPr txBox="1">
            <a:spLocks noChangeArrowheads="1"/>
          </p:cNvSpPr>
          <p:nvPr/>
        </p:nvSpPr>
        <p:spPr bwMode="auto">
          <a:xfrm>
            <a:off x="762000" y="457200"/>
            <a:ext cx="7772400" cy="1470025"/>
          </a:xfrm>
          <a:prstGeom prst="rect">
            <a:avLst/>
          </a:prstGeom>
          <a:solidFill>
            <a:schemeClr val="tx1">
              <a:alpha val="25000"/>
            </a:schemeClr>
          </a:solidFill>
          <a:ln w="19050">
            <a:solidFill>
              <a:schemeClr val="bg1"/>
            </a:solidFill>
            <a:miter lim="800000"/>
            <a:headEnd/>
            <a:tailEnd/>
          </a:ln>
          <a:effectLst>
            <a:outerShdw blurRad="50800" dist="38100" dir="2700000" algn="tl" rotWithShape="0">
              <a:prstClr val="black">
                <a:alpha val="40000"/>
              </a:prstClr>
            </a:outerShdw>
          </a:effectLst>
        </p:spPr>
        <p:txBody>
          <a:bodyPr anchor="ctr"/>
          <a:lstStyle/>
          <a:p>
            <a:pPr algn="ctr" eaLnBrk="1" hangingPunct="1">
              <a:defRPr/>
            </a:pPr>
            <a:r>
              <a:rPr lang="en-US" sz="4000" b="1" kern="0" dirty="0">
                <a:effectLst>
                  <a:outerShdw blurRad="50800" dist="38100" dir="2700000" algn="tl" rotWithShape="0">
                    <a:prstClr val="black">
                      <a:alpha val="40000"/>
                    </a:prstClr>
                  </a:outerShdw>
                </a:effectLst>
                <a:latin typeface="Book Antiqua" pitchFamily="18" charset="0"/>
                <a:ea typeface="+mj-ea"/>
                <a:cs typeface="+mj-cs"/>
              </a:rPr>
              <a:t>Is warming actually happening?</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 Box 4"/>
          <p:cNvSpPr txBox="1">
            <a:spLocks noChangeArrowheads="1"/>
          </p:cNvSpPr>
          <p:nvPr/>
        </p:nvSpPr>
        <p:spPr bwMode="auto">
          <a:xfrm>
            <a:off x="533400" y="2133600"/>
            <a:ext cx="792480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chemeClr val="bg1"/>
                </a:solidFill>
                <a:latin typeface="Book Antiqua" panose="02040602050305030304" pitchFamily="18" charset="0"/>
              </a:rPr>
              <a:t>Remember that interglacials naturally last about 10 to 15 thousand years.</a:t>
            </a:r>
          </a:p>
          <a:p>
            <a:pPr algn="ctr" eaLnBrk="1" hangingPunct="1">
              <a:spcBef>
                <a:spcPct val="0"/>
              </a:spcBef>
              <a:buFontTx/>
              <a:buNone/>
            </a:pPr>
            <a:endParaRPr lang="en-US" altLang="en-US" sz="2800" b="1" i="1">
              <a:solidFill>
                <a:schemeClr val="bg1"/>
              </a:solidFill>
              <a:latin typeface="Book Antiqua" panose="02040602050305030304" pitchFamily="18" charset="0"/>
            </a:endParaRPr>
          </a:p>
          <a:p>
            <a:pPr algn="ctr" eaLnBrk="1" hangingPunct="1">
              <a:spcBef>
                <a:spcPct val="0"/>
              </a:spcBef>
              <a:buFontTx/>
              <a:buNone/>
            </a:pPr>
            <a:r>
              <a:rPr lang="en-US" altLang="en-US" sz="2800" b="1" i="1">
                <a:solidFill>
                  <a:schemeClr val="bg1"/>
                </a:solidFill>
                <a:latin typeface="Book Antiqua" panose="02040602050305030304" pitchFamily="18" charset="0"/>
              </a:rPr>
              <a:t>The current interglacial began about 15 thousand years ago.</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4"/>
          <p:cNvSpPr txBox="1">
            <a:spLocks noChangeArrowheads="1"/>
          </p:cNvSpPr>
          <p:nvPr/>
        </p:nvSpPr>
        <p:spPr bwMode="auto">
          <a:xfrm>
            <a:off x="561975" y="609600"/>
            <a:ext cx="80772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b="1" dirty="0">
                <a:solidFill>
                  <a:schemeClr val="bg1"/>
                </a:solidFill>
                <a:latin typeface="Book Antiqua" panose="02040602050305030304" pitchFamily="18" charset="0"/>
              </a:rPr>
              <a:t>Global warming is “the greatest hoax ever perpetrated on the American people.”</a:t>
            </a:r>
          </a:p>
          <a:p>
            <a:pPr algn="ctr" eaLnBrk="1" hangingPunct="1">
              <a:spcBef>
                <a:spcPct val="0"/>
              </a:spcBef>
              <a:buFontTx/>
              <a:buNone/>
            </a:pPr>
            <a:endParaRPr lang="en-US" altLang="en-US" sz="3600" b="1" dirty="0">
              <a:solidFill>
                <a:schemeClr val="bg1"/>
              </a:solidFill>
              <a:latin typeface="Book Antiqua" panose="02040602050305030304" pitchFamily="18" charset="0"/>
            </a:endParaRPr>
          </a:p>
          <a:p>
            <a:pPr algn="ctr" eaLnBrk="1" hangingPunct="1">
              <a:spcBef>
                <a:spcPct val="0"/>
              </a:spcBef>
              <a:buFontTx/>
              <a:buNone/>
            </a:pPr>
            <a:endParaRPr lang="en-US" altLang="en-US" sz="3600" b="1" dirty="0">
              <a:solidFill>
                <a:schemeClr val="bg1"/>
              </a:solidFill>
              <a:latin typeface="Book Antiqua" panose="02040602050305030304" pitchFamily="18" charset="0"/>
            </a:endParaRPr>
          </a:p>
          <a:p>
            <a:pPr algn="ctr" eaLnBrk="1" hangingPunct="1">
              <a:spcBef>
                <a:spcPct val="0"/>
              </a:spcBef>
              <a:buFontTx/>
              <a:buNone/>
            </a:pPr>
            <a:endParaRPr lang="en-US" altLang="en-US" sz="3600" b="1" dirty="0">
              <a:solidFill>
                <a:schemeClr val="bg1"/>
              </a:solidFill>
              <a:latin typeface="Book Antiqua" panose="02040602050305030304" pitchFamily="18" charset="0"/>
            </a:endParaRPr>
          </a:p>
          <a:p>
            <a:pPr algn="ctr" eaLnBrk="1" hangingPunct="1">
              <a:spcBef>
                <a:spcPct val="0"/>
              </a:spcBef>
              <a:buFontTx/>
              <a:buNone/>
            </a:pPr>
            <a:endParaRPr lang="en-US" altLang="en-US" sz="3600" b="1" dirty="0">
              <a:solidFill>
                <a:schemeClr val="bg1"/>
              </a:solidFill>
              <a:latin typeface="Book Antiqua" panose="02040602050305030304" pitchFamily="18" charset="0"/>
            </a:endParaRPr>
          </a:p>
          <a:p>
            <a:pPr algn="ctr" eaLnBrk="1" hangingPunct="1">
              <a:spcBef>
                <a:spcPct val="0"/>
              </a:spcBef>
              <a:buFontTx/>
              <a:buNone/>
            </a:pPr>
            <a:endParaRPr lang="en-US" altLang="en-US" sz="3600" b="1" dirty="0">
              <a:solidFill>
                <a:schemeClr val="bg1"/>
              </a:solidFill>
              <a:latin typeface="Book Antiqua" panose="02040602050305030304" pitchFamily="18" charset="0"/>
            </a:endParaRPr>
          </a:p>
          <a:p>
            <a:pPr algn="ctr" eaLnBrk="1" hangingPunct="1">
              <a:spcBef>
                <a:spcPct val="0"/>
              </a:spcBef>
              <a:buFontTx/>
              <a:buNone/>
            </a:pPr>
            <a:r>
              <a:rPr lang="en-US" altLang="en-US" sz="3600" b="1" dirty="0">
                <a:solidFill>
                  <a:schemeClr val="bg1"/>
                </a:solidFill>
                <a:latin typeface="Book Antiqua" panose="02040602050305030304" pitchFamily="18" charset="0"/>
              </a:rPr>
              <a:t>(Former) U.S. Senator James Inhofe</a:t>
            </a:r>
          </a:p>
          <a:p>
            <a:pPr algn="ctr" eaLnBrk="1" hangingPunct="1">
              <a:spcBef>
                <a:spcPct val="0"/>
              </a:spcBef>
              <a:buFontTx/>
              <a:buNone/>
            </a:pPr>
            <a:r>
              <a:rPr lang="en-US" altLang="en-US" sz="3600" b="1" dirty="0">
                <a:solidFill>
                  <a:schemeClr val="bg1"/>
                </a:solidFill>
                <a:latin typeface="Book Antiqua" panose="02040602050305030304" pitchFamily="18" charset="0"/>
              </a:rPr>
              <a:t>(R – OK)</a:t>
            </a:r>
          </a:p>
        </p:txBody>
      </p:sp>
      <p:pic>
        <p:nvPicPr>
          <p:cNvPr id="614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2687638"/>
            <a:ext cx="4038600" cy="226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ext Box 4"/>
          <p:cNvSpPr txBox="1">
            <a:spLocks noChangeArrowheads="1"/>
          </p:cNvSpPr>
          <p:nvPr/>
        </p:nvSpPr>
        <p:spPr bwMode="auto">
          <a:xfrm>
            <a:off x="152400" y="304800"/>
            <a:ext cx="89154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chemeClr val="bg1"/>
                </a:solidFill>
                <a:latin typeface="Book Antiqua" panose="02040602050305030304" pitchFamily="18" charset="0"/>
              </a:rPr>
              <a:t>The Holocene peaked more than 6000 years ago – we </a:t>
            </a:r>
            <a:r>
              <a:rPr lang="en-US" altLang="en-US" sz="2800" b="1" i="1">
                <a:solidFill>
                  <a:schemeClr val="bg1"/>
                </a:solidFill>
                <a:latin typeface="Book Antiqua" panose="02040602050305030304" pitchFamily="18" charset="0"/>
              </a:rPr>
              <a:t>should </a:t>
            </a:r>
            <a:r>
              <a:rPr lang="en-US" altLang="en-US" sz="2800" b="1">
                <a:solidFill>
                  <a:schemeClr val="bg1"/>
                </a:solidFill>
                <a:latin typeface="Book Antiqua" panose="02040602050305030304" pitchFamily="18" charset="0"/>
              </a:rPr>
              <a:t>be in a natural cooling trend</a:t>
            </a:r>
            <a:endParaRPr lang="en-US" altLang="en-US" sz="2800" b="1" i="1">
              <a:solidFill>
                <a:schemeClr val="bg1"/>
              </a:solidFill>
              <a:latin typeface="Book Antiqua" panose="02040602050305030304" pitchFamily="18" charset="0"/>
            </a:endParaRPr>
          </a:p>
        </p:txBody>
      </p:sp>
      <p:pic>
        <p:nvPicPr>
          <p:cNvPr id="80899" name="Picture 3" descr="0460aeba6f4c294991ac1dbf6d30a9e7.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676400"/>
            <a:ext cx="7010400" cy="481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0" name="TextBox 4"/>
          <p:cNvSpPr txBox="1">
            <a:spLocks noChangeArrowheads="1"/>
          </p:cNvSpPr>
          <p:nvPr/>
        </p:nvSpPr>
        <p:spPr bwMode="auto">
          <a:xfrm>
            <a:off x="304800" y="6505575"/>
            <a:ext cx="8617552" cy="30777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dirty="0">
                <a:solidFill>
                  <a:schemeClr val="bg1"/>
                </a:solidFill>
              </a:rPr>
              <a:t>http://</a:t>
            </a:r>
            <a:r>
              <a:rPr lang="en-US" altLang="en-US" sz="1400" dirty="0" err="1">
                <a:solidFill>
                  <a:schemeClr val="bg1"/>
                </a:solidFill>
              </a:rPr>
              <a:t>www.sciencerecorder.com</a:t>
            </a:r>
            <a:r>
              <a:rPr lang="en-US" altLang="en-US" sz="1400" dirty="0">
                <a:solidFill>
                  <a:schemeClr val="bg1"/>
                </a:solidFill>
              </a:rPr>
              <a:t>/news/new-study-indicates-global-temperatures-are-highest-in-4000-years/</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 Box 1026"/>
          <p:cNvSpPr txBox="1">
            <a:spLocks noChangeArrowheads="1"/>
          </p:cNvSpPr>
          <p:nvPr/>
        </p:nvSpPr>
        <p:spPr bwMode="auto">
          <a:xfrm>
            <a:off x="76200" y="2474913"/>
            <a:ext cx="89154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chemeClr val="bg1"/>
                </a:solidFill>
                <a:latin typeface="Book Antiqua" panose="02040602050305030304" pitchFamily="18" charset="0"/>
              </a:rPr>
              <a:t>THE TREND IS ROBUST AND IS VISIBLE IN MANY DIFFERENT DATASETS</a:t>
            </a:r>
            <a:endParaRPr lang="en-US" altLang="en-US" sz="2800" b="1" i="1">
              <a:solidFill>
                <a:schemeClr val="bg1"/>
              </a:solidFill>
              <a:latin typeface="Book Antiqua" panose="02040602050305030304" pitchFamily="18" charset="0"/>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3" descr="Figure_1abc.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7150"/>
            <a:ext cx="4800600" cy="674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Rectangle 4"/>
          <p:cNvSpPr>
            <a:spLocks noChangeArrowheads="1"/>
          </p:cNvSpPr>
          <p:nvPr/>
        </p:nvSpPr>
        <p:spPr bwMode="auto">
          <a:xfrm>
            <a:off x="5638800" y="2895600"/>
            <a:ext cx="3352800"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solidFill>
                  <a:schemeClr val="bg1"/>
                </a:solidFill>
                <a:latin typeface="Book Antiqua" panose="02040602050305030304" pitchFamily="18" charset="0"/>
              </a:rPr>
              <a:t>Data from: </a:t>
            </a:r>
          </a:p>
          <a:p>
            <a:pPr eaLnBrk="1" hangingPunct="1">
              <a:spcBef>
                <a:spcPct val="0"/>
              </a:spcBef>
              <a:buFontTx/>
              <a:buNone/>
            </a:pPr>
            <a:endParaRPr lang="en-US" altLang="en-US" sz="1800" dirty="0">
              <a:solidFill>
                <a:schemeClr val="bg1"/>
              </a:solidFill>
              <a:latin typeface="Book Antiqua" panose="02040602050305030304" pitchFamily="18" charset="0"/>
            </a:endParaRPr>
          </a:p>
          <a:p>
            <a:pPr eaLnBrk="1" hangingPunct="1">
              <a:spcBef>
                <a:spcPct val="0"/>
              </a:spcBef>
              <a:buFontTx/>
              <a:buNone/>
            </a:pPr>
            <a:r>
              <a:rPr lang="en-US" altLang="en-US" sz="1800" dirty="0">
                <a:solidFill>
                  <a:schemeClr val="bg1"/>
                </a:solidFill>
                <a:latin typeface="Book Antiqua" panose="02040602050305030304" pitchFamily="18" charset="0"/>
              </a:rPr>
              <a:t>J. Kennedy, </a:t>
            </a:r>
            <a:r>
              <a:rPr lang="en-US" altLang="en-US" sz="1800" i="1" dirty="0">
                <a:solidFill>
                  <a:schemeClr val="bg1"/>
                </a:solidFill>
                <a:latin typeface="Book Antiqua" panose="02040602050305030304" pitchFamily="18" charset="0"/>
              </a:rPr>
              <a:t>et al</a:t>
            </a:r>
            <a:r>
              <a:rPr lang="en-US" altLang="en-US" sz="1800" dirty="0">
                <a:solidFill>
                  <a:schemeClr val="bg1"/>
                </a:solidFill>
                <a:latin typeface="Book Antiqua" panose="02040602050305030304" pitchFamily="18" charset="0"/>
              </a:rPr>
              <a:t>., Global and regional climate in 2007, </a:t>
            </a:r>
            <a:r>
              <a:rPr lang="en-US" altLang="en-US" sz="1800" i="1" dirty="0">
                <a:solidFill>
                  <a:schemeClr val="bg1"/>
                </a:solidFill>
                <a:latin typeface="Book Antiqua" panose="02040602050305030304" pitchFamily="18" charset="0"/>
              </a:rPr>
              <a:t>Weather</a:t>
            </a:r>
            <a:r>
              <a:rPr lang="en-US" altLang="en-US" sz="1800" dirty="0">
                <a:solidFill>
                  <a:schemeClr val="bg1"/>
                </a:solidFill>
                <a:latin typeface="Book Antiqua" panose="02040602050305030304" pitchFamily="18" charset="0"/>
              </a:rPr>
              <a:t> (</a:t>
            </a:r>
            <a:r>
              <a:rPr lang="en-US" altLang="en-US" sz="1800" dirty="0" err="1">
                <a:solidFill>
                  <a:schemeClr val="bg1"/>
                </a:solidFill>
                <a:latin typeface="Book Antiqua" panose="02040602050305030304" pitchFamily="18" charset="0"/>
              </a:rPr>
              <a:t>RMetS</a:t>
            </a:r>
            <a:r>
              <a:rPr lang="en-US" altLang="en-US" sz="1800" dirty="0">
                <a:solidFill>
                  <a:schemeClr val="bg1"/>
                </a:solidFill>
                <a:latin typeface="Book Antiqua" panose="02040602050305030304" pitchFamily="18" charset="0"/>
              </a:rPr>
              <a:t>), Vol. 63, No. 10, pp. 296 – 304, 2008.</a:t>
            </a:r>
          </a:p>
          <a:p>
            <a:pPr eaLnBrk="1" hangingPunct="1">
              <a:spcBef>
                <a:spcPct val="0"/>
              </a:spcBef>
              <a:buFontTx/>
              <a:buNone/>
            </a:pPr>
            <a:endParaRPr lang="en-US" altLang="en-US" sz="1800" dirty="0">
              <a:solidFill>
                <a:schemeClr val="bg1"/>
              </a:solidFill>
              <a:latin typeface="Book Antiqua" panose="02040602050305030304" pitchFamily="18" charset="0"/>
            </a:endParaRPr>
          </a:p>
          <a:p>
            <a:pPr eaLnBrk="1" hangingPunct="1">
              <a:spcBef>
                <a:spcPct val="0"/>
              </a:spcBef>
              <a:buFontTx/>
              <a:buNone/>
            </a:pPr>
            <a:endParaRPr lang="en-US" altLang="en-US" sz="1800" dirty="0">
              <a:solidFill>
                <a:schemeClr val="bg1"/>
              </a:solidFill>
              <a:latin typeface="Book Antiqua" panose="02040602050305030304" pitchFamily="18" charset="0"/>
            </a:endParaRPr>
          </a:p>
          <a:p>
            <a:pPr eaLnBrk="1" hangingPunct="1">
              <a:spcBef>
                <a:spcPct val="0"/>
              </a:spcBef>
              <a:buFontTx/>
              <a:buNone/>
            </a:pPr>
            <a:r>
              <a:rPr lang="en-US" altLang="en-US" sz="1800" dirty="0">
                <a:solidFill>
                  <a:schemeClr val="bg1"/>
                </a:solidFill>
                <a:latin typeface="Book Antiqua" panose="02040602050305030304" pitchFamily="18" charset="0"/>
              </a:rPr>
              <a:t>Kennedy and his co-authors are associated with the (British) Met Office Hadley Centre, and the Climate Research Unit, University of East Anglia</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Figure_1def.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7150"/>
            <a:ext cx="4800600" cy="674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Rectangle 3"/>
          <p:cNvSpPr>
            <a:spLocks noChangeArrowheads="1"/>
          </p:cNvSpPr>
          <p:nvPr/>
        </p:nvSpPr>
        <p:spPr bwMode="auto">
          <a:xfrm>
            <a:off x="5638800" y="2895600"/>
            <a:ext cx="3352800"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solidFill>
                  <a:schemeClr val="bg1"/>
                </a:solidFill>
                <a:latin typeface="Book Antiqua" panose="02040602050305030304" pitchFamily="18" charset="0"/>
              </a:rPr>
              <a:t>Data from: </a:t>
            </a:r>
          </a:p>
          <a:p>
            <a:pPr eaLnBrk="1" hangingPunct="1">
              <a:spcBef>
                <a:spcPct val="0"/>
              </a:spcBef>
              <a:buFontTx/>
              <a:buNone/>
            </a:pPr>
            <a:endParaRPr lang="en-US" altLang="en-US" sz="1800">
              <a:solidFill>
                <a:schemeClr val="bg1"/>
              </a:solidFill>
              <a:latin typeface="Book Antiqua" panose="02040602050305030304" pitchFamily="18" charset="0"/>
            </a:endParaRPr>
          </a:p>
          <a:p>
            <a:pPr eaLnBrk="1" hangingPunct="1">
              <a:spcBef>
                <a:spcPct val="0"/>
              </a:spcBef>
              <a:buFontTx/>
              <a:buNone/>
            </a:pPr>
            <a:r>
              <a:rPr lang="en-US" altLang="en-US" sz="1800">
                <a:solidFill>
                  <a:schemeClr val="bg1"/>
                </a:solidFill>
                <a:latin typeface="Book Antiqua" panose="02040602050305030304" pitchFamily="18" charset="0"/>
              </a:rPr>
              <a:t>J. Kennedy, </a:t>
            </a:r>
            <a:r>
              <a:rPr lang="en-US" altLang="en-US" sz="1800" i="1">
                <a:solidFill>
                  <a:schemeClr val="bg1"/>
                </a:solidFill>
                <a:latin typeface="Book Antiqua" panose="02040602050305030304" pitchFamily="18" charset="0"/>
              </a:rPr>
              <a:t>et al</a:t>
            </a:r>
            <a:r>
              <a:rPr lang="en-US" altLang="en-US" sz="1800">
                <a:solidFill>
                  <a:schemeClr val="bg1"/>
                </a:solidFill>
                <a:latin typeface="Book Antiqua" panose="02040602050305030304" pitchFamily="18" charset="0"/>
              </a:rPr>
              <a:t>., Global and regional climate in 2007, </a:t>
            </a:r>
            <a:r>
              <a:rPr lang="en-US" altLang="en-US" sz="1800" i="1">
                <a:solidFill>
                  <a:schemeClr val="bg1"/>
                </a:solidFill>
                <a:latin typeface="Book Antiqua" panose="02040602050305030304" pitchFamily="18" charset="0"/>
              </a:rPr>
              <a:t>Weather</a:t>
            </a:r>
            <a:r>
              <a:rPr lang="en-US" altLang="en-US" sz="1800">
                <a:solidFill>
                  <a:schemeClr val="bg1"/>
                </a:solidFill>
                <a:latin typeface="Book Antiqua" panose="02040602050305030304" pitchFamily="18" charset="0"/>
              </a:rPr>
              <a:t> (RMetS), Vol. 63, No. 10, pp. 296 – 304, 2008.</a:t>
            </a:r>
          </a:p>
          <a:p>
            <a:pPr eaLnBrk="1" hangingPunct="1">
              <a:spcBef>
                <a:spcPct val="0"/>
              </a:spcBef>
              <a:buFontTx/>
              <a:buNone/>
            </a:pPr>
            <a:endParaRPr lang="en-US" altLang="en-US" sz="1800">
              <a:solidFill>
                <a:schemeClr val="bg1"/>
              </a:solidFill>
              <a:latin typeface="Book Antiqua" panose="02040602050305030304" pitchFamily="18" charset="0"/>
            </a:endParaRPr>
          </a:p>
          <a:p>
            <a:pPr eaLnBrk="1" hangingPunct="1">
              <a:spcBef>
                <a:spcPct val="0"/>
              </a:spcBef>
              <a:buFontTx/>
              <a:buNone/>
            </a:pPr>
            <a:endParaRPr lang="en-US" altLang="en-US" sz="1800">
              <a:solidFill>
                <a:schemeClr val="bg1"/>
              </a:solidFill>
              <a:latin typeface="Book Antiqua" panose="02040602050305030304" pitchFamily="18" charset="0"/>
            </a:endParaRPr>
          </a:p>
          <a:p>
            <a:pPr eaLnBrk="1" hangingPunct="1">
              <a:spcBef>
                <a:spcPct val="0"/>
              </a:spcBef>
              <a:buFontTx/>
              <a:buNone/>
            </a:pPr>
            <a:r>
              <a:rPr lang="en-US" altLang="en-US" sz="1800">
                <a:solidFill>
                  <a:schemeClr val="bg1"/>
                </a:solidFill>
                <a:latin typeface="Book Antiqua" panose="02040602050305030304" pitchFamily="18" charset="0"/>
              </a:rPr>
              <a:t>Kennedy and his co-authors are associated with the (British) Met Office Hadley Centre, and the Climate Research Unit, University of East Anglia</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Figure_1ghi.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7150"/>
            <a:ext cx="4800600" cy="674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7" name="Rectangle 3"/>
          <p:cNvSpPr>
            <a:spLocks noChangeArrowheads="1"/>
          </p:cNvSpPr>
          <p:nvPr/>
        </p:nvSpPr>
        <p:spPr bwMode="auto">
          <a:xfrm>
            <a:off x="5638800" y="2895600"/>
            <a:ext cx="3352800"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solidFill>
                  <a:schemeClr val="bg1"/>
                </a:solidFill>
                <a:latin typeface="Book Antiqua" panose="02040602050305030304" pitchFamily="18" charset="0"/>
              </a:rPr>
              <a:t>Data from: </a:t>
            </a:r>
          </a:p>
          <a:p>
            <a:pPr eaLnBrk="1" hangingPunct="1">
              <a:spcBef>
                <a:spcPct val="0"/>
              </a:spcBef>
              <a:buFontTx/>
              <a:buNone/>
            </a:pPr>
            <a:endParaRPr lang="en-US" altLang="en-US" sz="1800">
              <a:solidFill>
                <a:schemeClr val="bg1"/>
              </a:solidFill>
              <a:latin typeface="Book Antiqua" panose="02040602050305030304" pitchFamily="18" charset="0"/>
            </a:endParaRPr>
          </a:p>
          <a:p>
            <a:pPr eaLnBrk="1" hangingPunct="1">
              <a:spcBef>
                <a:spcPct val="0"/>
              </a:spcBef>
              <a:buFontTx/>
              <a:buNone/>
            </a:pPr>
            <a:r>
              <a:rPr lang="en-US" altLang="en-US" sz="1800">
                <a:solidFill>
                  <a:schemeClr val="bg1"/>
                </a:solidFill>
                <a:latin typeface="Book Antiqua" panose="02040602050305030304" pitchFamily="18" charset="0"/>
              </a:rPr>
              <a:t>J. Kennedy, </a:t>
            </a:r>
            <a:r>
              <a:rPr lang="en-US" altLang="en-US" sz="1800" i="1">
                <a:solidFill>
                  <a:schemeClr val="bg1"/>
                </a:solidFill>
                <a:latin typeface="Book Antiqua" panose="02040602050305030304" pitchFamily="18" charset="0"/>
              </a:rPr>
              <a:t>et al</a:t>
            </a:r>
            <a:r>
              <a:rPr lang="en-US" altLang="en-US" sz="1800">
                <a:solidFill>
                  <a:schemeClr val="bg1"/>
                </a:solidFill>
                <a:latin typeface="Book Antiqua" panose="02040602050305030304" pitchFamily="18" charset="0"/>
              </a:rPr>
              <a:t>., Global and regional climate in 2007, </a:t>
            </a:r>
            <a:r>
              <a:rPr lang="en-US" altLang="en-US" sz="1800" i="1">
                <a:solidFill>
                  <a:schemeClr val="bg1"/>
                </a:solidFill>
                <a:latin typeface="Book Antiqua" panose="02040602050305030304" pitchFamily="18" charset="0"/>
              </a:rPr>
              <a:t>Weather</a:t>
            </a:r>
            <a:r>
              <a:rPr lang="en-US" altLang="en-US" sz="1800">
                <a:solidFill>
                  <a:schemeClr val="bg1"/>
                </a:solidFill>
                <a:latin typeface="Book Antiqua" panose="02040602050305030304" pitchFamily="18" charset="0"/>
              </a:rPr>
              <a:t> (RMetS), Vol. 63, No. 10, pp. 296 – 304, 2008.</a:t>
            </a:r>
          </a:p>
          <a:p>
            <a:pPr eaLnBrk="1" hangingPunct="1">
              <a:spcBef>
                <a:spcPct val="0"/>
              </a:spcBef>
              <a:buFontTx/>
              <a:buNone/>
            </a:pPr>
            <a:endParaRPr lang="en-US" altLang="en-US" sz="1800">
              <a:solidFill>
                <a:schemeClr val="bg1"/>
              </a:solidFill>
              <a:latin typeface="Book Antiqua" panose="02040602050305030304" pitchFamily="18" charset="0"/>
            </a:endParaRPr>
          </a:p>
          <a:p>
            <a:pPr eaLnBrk="1" hangingPunct="1">
              <a:spcBef>
                <a:spcPct val="0"/>
              </a:spcBef>
              <a:buFontTx/>
              <a:buNone/>
            </a:pPr>
            <a:endParaRPr lang="en-US" altLang="en-US" sz="1800">
              <a:solidFill>
                <a:schemeClr val="bg1"/>
              </a:solidFill>
              <a:latin typeface="Book Antiqua" panose="02040602050305030304" pitchFamily="18" charset="0"/>
            </a:endParaRPr>
          </a:p>
          <a:p>
            <a:pPr eaLnBrk="1" hangingPunct="1">
              <a:spcBef>
                <a:spcPct val="0"/>
              </a:spcBef>
              <a:buFontTx/>
              <a:buNone/>
            </a:pPr>
            <a:r>
              <a:rPr lang="en-US" altLang="en-US" sz="1800">
                <a:solidFill>
                  <a:schemeClr val="bg1"/>
                </a:solidFill>
                <a:latin typeface="Book Antiqua" panose="02040602050305030304" pitchFamily="18" charset="0"/>
              </a:rPr>
              <a:t>Kennedy and his co-authors are associated with the (British) Met Office Hadley Centre, and the Climate Research Unit, University of East Anglia</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3" descr="05"/>
          <p:cNvPicPr>
            <a:picLocks noChangeAspect="1" noChangeArrowheads="1"/>
          </p:cNvPicPr>
          <p:nvPr/>
        </p:nvPicPr>
        <p:blipFill>
          <a:blip r:embed="rId2">
            <a:extLst>
              <a:ext uri="{28A0092B-C50C-407E-A947-70E740481C1C}">
                <a14:useLocalDpi xmlns:a14="http://schemas.microsoft.com/office/drawing/2010/main" val="0"/>
              </a:ext>
            </a:extLst>
          </a:blip>
          <a:srcRect l="20668" t="44342" r="20891" b="12093"/>
          <a:stretch>
            <a:fillRect/>
          </a:stretch>
        </p:blipFill>
        <p:spPr bwMode="auto">
          <a:xfrm>
            <a:off x="762000" y="1541463"/>
            <a:ext cx="7772400" cy="409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5" name="Text Box 4"/>
          <p:cNvSpPr txBox="1">
            <a:spLocks noChangeArrowheads="1"/>
          </p:cNvSpPr>
          <p:nvPr/>
        </p:nvSpPr>
        <p:spPr bwMode="auto">
          <a:xfrm>
            <a:off x="557213" y="304800"/>
            <a:ext cx="8031162"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chemeClr val="bg1"/>
                </a:solidFill>
                <a:latin typeface="Book Antiqua" panose="02040602050305030304" pitchFamily="18" charset="0"/>
              </a:rPr>
              <a:t>The upward trend coincides with the beginning</a:t>
            </a:r>
          </a:p>
          <a:p>
            <a:pPr algn="ctr" eaLnBrk="1" hangingPunct="1">
              <a:spcBef>
                <a:spcPct val="0"/>
              </a:spcBef>
              <a:buFontTx/>
              <a:buNone/>
            </a:pPr>
            <a:r>
              <a:rPr lang="en-US" altLang="en-US" sz="2800" b="1">
                <a:solidFill>
                  <a:schemeClr val="bg1"/>
                </a:solidFill>
                <a:latin typeface="Book Antiqua" panose="02040602050305030304" pitchFamily="18" charset="0"/>
              </a:rPr>
              <a:t>of the industrial era</a:t>
            </a:r>
          </a:p>
        </p:txBody>
      </p:sp>
      <p:sp>
        <p:nvSpPr>
          <p:cNvPr id="90116" name="Rectangle 5"/>
          <p:cNvSpPr>
            <a:spLocks noChangeArrowheads="1"/>
          </p:cNvSpPr>
          <p:nvPr/>
        </p:nvSpPr>
        <p:spPr bwMode="auto">
          <a:xfrm>
            <a:off x="6934200" y="2057400"/>
            <a:ext cx="838200" cy="2438400"/>
          </a:xfrm>
          <a:prstGeom prst="rect">
            <a:avLst/>
          </a:prstGeom>
          <a:solidFill>
            <a:schemeClr val="accent1">
              <a:alpha val="0"/>
            </a:schemeClr>
          </a:solidFill>
          <a:ln w="63500">
            <a:solidFill>
              <a:schemeClr val="tx1"/>
            </a:solidFill>
            <a:miter lim="800000"/>
            <a:headEnd/>
            <a:tailEnd/>
          </a:ln>
          <a:effectLst>
            <a:outerShdw blurRad="50800" dist="38100" dir="2700000" algn="tl" rotWithShape="0">
              <a:prstClr val="black">
                <a:alpha val="40000"/>
              </a:prst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chemeClr val="bg1"/>
              </a:solidFill>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ext Box 4"/>
          <p:cNvSpPr txBox="1">
            <a:spLocks noChangeArrowheads="1"/>
          </p:cNvSpPr>
          <p:nvPr/>
        </p:nvSpPr>
        <p:spPr bwMode="auto">
          <a:xfrm>
            <a:off x="152400" y="304800"/>
            <a:ext cx="89154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chemeClr val="bg1"/>
                </a:solidFill>
                <a:latin typeface="Book Antiqua" panose="02040602050305030304" pitchFamily="18" charset="0"/>
              </a:rPr>
              <a:t>We are warmer now than during the</a:t>
            </a:r>
          </a:p>
          <a:p>
            <a:pPr algn="ctr" eaLnBrk="1" hangingPunct="1">
              <a:spcBef>
                <a:spcPct val="0"/>
              </a:spcBef>
              <a:buFontTx/>
              <a:buNone/>
            </a:pPr>
            <a:r>
              <a:rPr lang="en-US" altLang="en-US" sz="2800" b="1">
                <a:solidFill>
                  <a:schemeClr val="bg1"/>
                </a:solidFill>
                <a:latin typeface="Book Antiqua" panose="02040602050305030304" pitchFamily="18" charset="0"/>
              </a:rPr>
              <a:t>Medieval Warm Period</a:t>
            </a:r>
            <a:endParaRPr lang="en-US" altLang="en-US" sz="2800" b="1" i="1">
              <a:solidFill>
                <a:schemeClr val="bg1"/>
              </a:solidFill>
              <a:latin typeface="Book Antiqua" panose="02040602050305030304" pitchFamily="18" charset="0"/>
            </a:endParaRPr>
          </a:p>
        </p:txBody>
      </p:sp>
      <p:pic>
        <p:nvPicPr>
          <p:cNvPr id="91139" name="Picture 4" descr="2000_Year_Temperature_Comparison.png"/>
          <p:cNvPicPr>
            <a:picLocks noChangeAspect="1"/>
          </p:cNvPicPr>
          <p:nvPr/>
        </p:nvPicPr>
        <p:blipFill>
          <a:blip r:embed="rId2">
            <a:extLst>
              <a:ext uri="{28A0092B-C50C-407E-A947-70E740481C1C}">
                <a14:useLocalDpi xmlns:a14="http://schemas.microsoft.com/office/drawing/2010/main" val="0"/>
              </a:ext>
            </a:extLst>
          </a:blip>
          <a:srcRect t="7127"/>
          <a:stretch>
            <a:fillRect/>
          </a:stretch>
        </p:blipFill>
        <p:spPr bwMode="auto">
          <a:xfrm>
            <a:off x="685800" y="1371600"/>
            <a:ext cx="777875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Box 3"/>
          <p:cNvSpPr txBox="1">
            <a:spLocks noChangeArrowheads="1"/>
          </p:cNvSpPr>
          <p:nvPr/>
        </p:nvSpPr>
        <p:spPr bwMode="auto">
          <a:xfrm>
            <a:off x="838200" y="466725"/>
            <a:ext cx="7493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chemeClr val="bg1"/>
                </a:solidFill>
                <a:latin typeface="Book Antiqua" panose="02040602050305030304" pitchFamily="18" charset="0"/>
              </a:rPr>
              <a:t>THE </a:t>
            </a:r>
            <a:r>
              <a:rPr lang="en-US" altLang="en-US" sz="2800" b="1" u="sng">
                <a:solidFill>
                  <a:schemeClr val="bg1"/>
                </a:solidFill>
                <a:latin typeface="Book Antiqua" panose="02040602050305030304" pitchFamily="18" charset="0"/>
              </a:rPr>
              <a:t>CAUSE</a:t>
            </a:r>
            <a:r>
              <a:rPr lang="en-US" altLang="en-US" sz="2800" b="1">
                <a:solidFill>
                  <a:schemeClr val="bg1"/>
                </a:solidFill>
                <a:latin typeface="Book Antiqua" panose="02040602050305030304" pitchFamily="18" charset="0"/>
              </a:rPr>
              <a:t> OF ALL THIS WARMING?</a:t>
            </a:r>
            <a:endParaRPr lang="en-US" altLang="en-US" sz="2800" b="1" i="1">
              <a:solidFill>
                <a:schemeClr val="bg1"/>
              </a:solidFill>
              <a:latin typeface="Book Antiqua" panose="02040602050305030304" pitchFamily="18" charset="0"/>
            </a:endParaRPr>
          </a:p>
        </p:txBody>
      </p:sp>
      <p:sp>
        <p:nvSpPr>
          <p:cNvPr id="2" name="TextBox 1"/>
          <p:cNvSpPr txBox="1"/>
          <p:nvPr/>
        </p:nvSpPr>
        <p:spPr>
          <a:xfrm>
            <a:off x="514350" y="2095500"/>
            <a:ext cx="8020050" cy="2430463"/>
          </a:xfrm>
          <a:prstGeom prst="rect">
            <a:avLst/>
          </a:prstGeom>
          <a:noFill/>
        </p:spPr>
        <p:txBody>
          <a:bodyPr>
            <a:spAutoFit/>
          </a:bodyPr>
          <a:lstStyle/>
          <a:p>
            <a:pPr eaLnBrk="1" hangingPunct="1">
              <a:defRPr/>
            </a:pPr>
            <a:r>
              <a:rPr lang="en-US" sz="2400" dirty="0">
                <a:solidFill>
                  <a:srgbClr val="FFFF00"/>
                </a:solidFill>
                <a:latin typeface="Book Antiqua" panose="02040602050305030304" pitchFamily="18" charset="0"/>
              </a:rPr>
              <a:t>“Most of the observed increase in global average temperatures since the mid-20</a:t>
            </a:r>
            <a:r>
              <a:rPr lang="en-US" sz="2400" baseline="30000" dirty="0">
                <a:solidFill>
                  <a:srgbClr val="FFFF00"/>
                </a:solidFill>
                <a:latin typeface="Book Antiqua" panose="02040602050305030304" pitchFamily="18" charset="0"/>
              </a:rPr>
              <a:t>th</a:t>
            </a:r>
            <a:r>
              <a:rPr lang="en-US" sz="2400" dirty="0">
                <a:solidFill>
                  <a:srgbClr val="FFFF00"/>
                </a:solidFill>
                <a:latin typeface="Book Antiqua" panose="02040602050305030304" pitchFamily="18" charset="0"/>
              </a:rPr>
              <a:t> century is </a:t>
            </a:r>
            <a:r>
              <a:rPr lang="en-US" sz="2400" i="1" dirty="0">
                <a:solidFill>
                  <a:srgbClr val="FFFF00"/>
                </a:solidFill>
                <a:latin typeface="Book Antiqua" panose="02040602050305030304" pitchFamily="18" charset="0"/>
              </a:rPr>
              <a:t>very likely</a:t>
            </a:r>
            <a:r>
              <a:rPr lang="en-US" sz="2400" dirty="0">
                <a:solidFill>
                  <a:srgbClr val="FFFF00"/>
                </a:solidFill>
                <a:latin typeface="Book Antiqua" panose="02040602050305030304" pitchFamily="18" charset="0"/>
              </a:rPr>
              <a:t> due to the observed increase in anthropogenic GHG concentrations.”</a:t>
            </a:r>
          </a:p>
          <a:p>
            <a:pPr eaLnBrk="1" hangingPunct="1">
              <a:defRPr/>
            </a:pPr>
            <a:endParaRPr lang="en-US" b="1" dirty="0">
              <a:latin typeface="Book Antiqua" panose="02040602050305030304" pitchFamily="18" charset="0"/>
            </a:endParaRPr>
          </a:p>
          <a:p>
            <a:pPr marL="285750" indent="-285750" eaLnBrk="1" hangingPunct="1">
              <a:buFontTx/>
              <a:buChar char="-"/>
              <a:defRPr/>
            </a:pPr>
            <a:r>
              <a:rPr lang="en-US" b="1" dirty="0">
                <a:latin typeface="Book Antiqua" panose="02040602050305030304" pitchFamily="18" charset="0"/>
              </a:rPr>
              <a:t>Intergovernmental Panel on Climate Change </a:t>
            </a:r>
            <a:r>
              <a:rPr lang="en-US" i="1" dirty="0">
                <a:latin typeface="Book Antiqua" panose="02040602050305030304" pitchFamily="18" charset="0"/>
              </a:rPr>
              <a:t>2007 Synthesis Report </a:t>
            </a:r>
            <a:r>
              <a:rPr lang="en-US" sz="1400" dirty="0">
                <a:latin typeface="Arial" charset="0"/>
              </a:rPr>
              <a:t>(https://www.ipcc.ch/publications_and_data/ar4/syr/en/spms2.html)</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ext Box 3"/>
          <p:cNvSpPr txBox="1">
            <a:spLocks noChangeArrowheads="1"/>
          </p:cNvSpPr>
          <p:nvPr/>
        </p:nvSpPr>
        <p:spPr bwMode="auto">
          <a:xfrm>
            <a:off x="838200" y="466725"/>
            <a:ext cx="7493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chemeClr val="bg1"/>
                </a:solidFill>
                <a:latin typeface="Book Antiqua" panose="02040602050305030304" pitchFamily="18" charset="0"/>
              </a:rPr>
              <a:t>THE </a:t>
            </a:r>
            <a:r>
              <a:rPr lang="en-US" altLang="en-US" sz="2800" b="1" u="sng">
                <a:solidFill>
                  <a:schemeClr val="bg1"/>
                </a:solidFill>
                <a:latin typeface="Book Antiqua" panose="02040602050305030304" pitchFamily="18" charset="0"/>
              </a:rPr>
              <a:t>CAUSE</a:t>
            </a:r>
            <a:r>
              <a:rPr lang="en-US" altLang="en-US" sz="2800" b="1">
                <a:solidFill>
                  <a:schemeClr val="bg1"/>
                </a:solidFill>
                <a:latin typeface="Book Antiqua" panose="02040602050305030304" pitchFamily="18" charset="0"/>
              </a:rPr>
              <a:t> OF ALL THIS WARMING?</a:t>
            </a:r>
            <a:endParaRPr lang="en-US" altLang="en-US" sz="2800" b="1" i="1">
              <a:solidFill>
                <a:schemeClr val="bg1"/>
              </a:solidFill>
              <a:latin typeface="Book Antiqua" panose="02040602050305030304" pitchFamily="18" charset="0"/>
            </a:endParaRPr>
          </a:p>
        </p:txBody>
      </p:sp>
      <p:sp>
        <p:nvSpPr>
          <p:cNvPr id="2" name="TextBox 1"/>
          <p:cNvSpPr txBox="1"/>
          <p:nvPr/>
        </p:nvSpPr>
        <p:spPr>
          <a:xfrm>
            <a:off x="514350" y="2095500"/>
            <a:ext cx="8020050" cy="3508375"/>
          </a:xfrm>
          <a:prstGeom prst="rect">
            <a:avLst/>
          </a:prstGeom>
          <a:noFill/>
        </p:spPr>
        <p:txBody>
          <a:bodyPr>
            <a:spAutoFit/>
          </a:bodyPr>
          <a:lstStyle/>
          <a:p>
            <a:pPr eaLnBrk="1" hangingPunct="1">
              <a:defRPr/>
            </a:pPr>
            <a:r>
              <a:rPr lang="en-US" sz="2400" dirty="0">
                <a:solidFill>
                  <a:srgbClr val="FFFF00"/>
                </a:solidFill>
                <a:latin typeface="Book Antiqua" panose="02040602050305030304" pitchFamily="18" charset="0"/>
              </a:rPr>
              <a:t>“</a:t>
            </a:r>
            <a:r>
              <a:rPr lang="en-US" sz="2400" b="1" dirty="0">
                <a:solidFill>
                  <a:srgbClr val="FFFF00"/>
                </a:solidFill>
                <a:latin typeface="Book Antiqua" panose="02040602050305030304" pitchFamily="18" charset="0"/>
              </a:rPr>
              <a:t>Climate is always changing.  </a:t>
            </a:r>
            <a:r>
              <a:rPr lang="en-US" sz="2400" dirty="0">
                <a:solidFill>
                  <a:srgbClr val="FFFF00"/>
                </a:solidFill>
                <a:latin typeface="Book Antiqua" panose="02040602050305030304" pitchFamily="18" charset="0"/>
              </a:rPr>
              <a:t>However, many of the observed changes noted above are beyond what can be explained by the natural variability of the climate.  It is clear from extensive scientific evidence that the dominant cause of the rapid change in climate of the past half century is human-induced increases in the amount of atmospheric greenhouse gases…”</a:t>
            </a:r>
          </a:p>
          <a:p>
            <a:pPr eaLnBrk="1" hangingPunct="1">
              <a:defRPr/>
            </a:pPr>
            <a:endParaRPr lang="en-US" b="1" dirty="0">
              <a:latin typeface="Book Antiqua" panose="02040602050305030304" pitchFamily="18" charset="0"/>
            </a:endParaRPr>
          </a:p>
          <a:p>
            <a:pPr marL="285750" indent="-285750" eaLnBrk="1" hangingPunct="1">
              <a:buFontTx/>
              <a:buChar char="-"/>
              <a:defRPr/>
            </a:pPr>
            <a:r>
              <a:rPr lang="en-US" b="1" dirty="0">
                <a:latin typeface="Book Antiqua" panose="02040602050305030304" pitchFamily="18" charset="0"/>
              </a:rPr>
              <a:t>American Meteorological Society </a:t>
            </a:r>
            <a:r>
              <a:rPr lang="en-US" i="1" dirty="0">
                <a:latin typeface="Book Antiqua" panose="02040602050305030304" pitchFamily="18" charset="0"/>
              </a:rPr>
              <a:t>2012</a:t>
            </a:r>
            <a:r>
              <a:rPr lang="en-US" dirty="0">
                <a:latin typeface="Book Antiqua" panose="02040602050305030304" pitchFamily="18" charset="0"/>
              </a:rPr>
              <a:t> </a:t>
            </a:r>
            <a:r>
              <a:rPr lang="en-US" i="1" dirty="0">
                <a:latin typeface="Book Antiqua" panose="02040602050305030304" pitchFamily="18" charset="0"/>
              </a:rPr>
              <a:t>Statement on Climate Change </a:t>
            </a:r>
            <a:r>
              <a:rPr lang="en-US" sz="1400" dirty="0">
                <a:latin typeface="Arial" charset="0"/>
              </a:rPr>
              <a:t>(https://www.ametsoc.org/policy/2012climatechange.html)</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ext Box 3"/>
          <p:cNvSpPr txBox="1">
            <a:spLocks noChangeArrowheads="1"/>
          </p:cNvSpPr>
          <p:nvPr/>
        </p:nvSpPr>
        <p:spPr bwMode="auto">
          <a:xfrm>
            <a:off x="838200" y="466725"/>
            <a:ext cx="7493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chemeClr val="bg1"/>
                </a:solidFill>
                <a:latin typeface="Book Antiqua" panose="02040602050305030304" pitchFamily="18" charset="0"/>
              </a:rPr>
              <a:t>THE </a:t>
            </a:r>
            <a:r>
              <a:rPr lang="en-US" altLang="en-US" sz="2800" b="1" u="sng">
                <a:solidFill>
                  <a:schemeClr val="bg1"/>
                </a:solidFill>
                <a:latin typeface="Book Antiqua" panose="02040602050305030304" pitchFamily="18" charset="0"/>
              </a:rPr>
              <a:t>CAUSE</a:t>
            </a:r>
            <a:r>
              <a:rPr lang="en-US" altLang="en-US" sz="2800" b="1">
                <a:solidFill>
                  <a:schemeClr val="bg1"/>
                </a:solidFill>
                <a:latin typeface="Book Antiqua" panose="02040602050305030304" pitchFamily="18" charset="0"/>
              </a:rPr>
              <a:t> OF ALL THIS WARMING?</a:t>
            </a:r>
            <a:endParaRPr lang="en-US" altLang="en-US" sz="2800" b="1" i="1">
              <a:solidFill>
                <a:schemeClr val="bg1"/>
              </a:solidFill>
              <a:latin typeface="Book Antiqua" panose="02040602050305030304" pitchFamily="18" charset="0"/>
            </a:endParaRPr>
          </a:p>
        </p:txBody>
      </p:sp>
      <p:sp>
        <p:nvSpPr>
          <p:cNvPr id="3" name="Rectangle 2"/>
          <p:cNvSpPr/>
          <p:nvPr/>
        </p:nvSpPr>
        <p:spPr>
          <a:xfrm>
            <a:off x="533400" y="1219200"/>
            <a:ext cx="8229600" cy="5509200"/>
          </a:xfrm>
          <a:prstGeom prst="rect">
            <a:avLst/>
          </a:prstGeom>
        </p:spPr>
        <p:txBody>
          <a:bodyPr wrap="square">
            <a:spAutoFit/>
          </a:bodyPr>
          <a:lstStyle/>
          <a:p>
            <a:pPr eaLnBrk="1" hangingPunct="1">
              <a:defRPr/>
            </a:pPr>
            <a:r>
              <a:rPr lang="en-US" sz="2400" b="1" dirty="0">
                <a:solidFill>
                  <a:srgbClr val="FFFF00"/>
                </a:solidFill>
                <a:latin typeface="Book Antiqua" panose="02040602050305030304" pitchFamily="18" charset="0"/>
              </a:rPr>
              <a:t>“</a:t>
            </a:r>
            <a:r>
              <a:rPr lang="en-US" sz="2400" dirty="0">
                <a:solidFill>
                  <a:srgbClr val="FFFF00"/>
                </a:solidFill>
                <a:latin typeface="Book Antiqua" panose="02040602050305030304" pitchFamily="18" charset="0"/>
              </a:rPr>
              <a:t>Human activities are changing Earth’s climate, causing increasingly disruptive societal and ecological impacts. </a:t>
            </a:r>
            <a:endParaRPr lang="en-US" sz="2400" b="1" dirty="0">
              <a:solidFill>
                <a:srgbClr val="FFFF00"/>
              </a:solidFill>
              <a:latin typeface="Book Antiqua" panose="02040602050305030304" pitchFamily="18" charset="0"/>
            </a:endParaRPr>
          </a:p>
          <a:p>
            <a:pPr eaLnBrk="1" hangingPunct="1">
              <a:defRPr/>
            </a:pPr>
            <a:endParaRPr lang="en-US" sz="2400" i="1" dirty="0">
              <a:solidFill>
                <a:srgbClr val="FFFF00"/>
              </a:solidFill>
              <a:latin typeface="Book Antiqua" panose="02040602050305030304" pitchFamily="18" charset="0"/>
            </a:endParaRPr>
          </a:p>
          <a:p>
            <a:pPr eaLnBrk="1" hangingPunct="1">
              <a:defRPr/>
            </a:pPr>
            <a:r>
              <a:rPr lang="en-US" sz="2400" dirty="0">
                <a:solidFill>
                  <a:srgbClr val="FFFF00"/>
                </a:solidFill>
                <a:latin typeface="Book Antiqua" panose="02040602050305030304" pitchFamily="18" charset="0"/>
              </a:rPr>
              <a:t>Immediate and coordinated actions to limit and adapt to human-caused climate change are needed to protect human and ecological health, economic well-being, and global security</a:t>
            </a:r>
            <a:r>
              <a:rPr lang="en-US" sz="2400" b="1" dirty="0">
                <a:solidFill>
                  <a:srgbClr val="FFFF00"/>
                </a:solidFill>
                <a:latin typeface="Book Antiqua" panose="02040602050305030304" pitchFamily="18" charset="0"/>
              </a:rPr>
              <a:t>.</a:t>
            </a:r>
          </a:p>
          <a:p>
            <a:pPr eaLnBrk="1" hangingPunct="1">
              <a:defRPr/>
            </a:pPr>
            <a:endParaRPr lang="en-US" sz="2400" b="1" dirty="0">
              <a:solidFill>
                <a:srgbClr val="FFFF00"/>
              </a:solidFill>
              <a:latin typeface="Book Antiqua" panose="02040602050305030304" pitchFamily="18" charset="0"/>
            </a:endParaRPr>
          </a:p>
          <a:p>
            <a:pPr eaLnBrk="1" hangingPunct="1">
              <a:defRPr/>
            </a:pPr>
            <a:r>
              <a:rPr lang="en-US" sz="2400" dirty="0">
                <a:solidFill>
                  <a:srgbClr val="FFFF00"/>
                </a:solidFill>
                <a:latin typeface="Book Antiqua" panose="02040602050305030304" pitchFamily="18" charset="0"/>
              </a:rPr>
              <a:t>To achieve this goal, global society must promptly reduce its greenhouse gas emissions…Society must also prepare to cope with and adapt to the adverse impacts of climate change…</a:t>
            </a:r>
            <a:r>
              <a:rPr lang="en-US" sz="2400" b="1" dirty="0">
                <a:solidFill>
                  <a:srgbClr val="FFFF00"/>
                </a:solidFill>
                <a:latin typeface="Book Antiqua" panose="02040602050305030304" pitchFamily="18" charset="0"/>
              </a:rPr>
              <a:t>”</a:t>
            </a:r>
          </a:p>
          <a:p>
            <a:pPr eaLnBrk="1" hangingPunct="1">
              <a:defRPr/>
            </a:pPr>
            <a:endParaRPr lang="en-US" b="1" dirty="0">
              <a:latin typeface="Book Antiqua" panose="02040602050305030304" pitchFamily="18" charset="0"/>
            </a:endParaRPr>
          </a:p>
          <a:p>
            <a:pPr marL="285750" indent="-285750" eaLnBrk="1" hangingPunct="1">
              <a:buFontTx/>
              <a:buChar char="-"/>
              <a:defRPr/>
            </a:pPr>
            <a:r>
              <a:rPr lang="en-US" b="1" dirty="0">
                <a:latin typeface="Book Antiqua" panose="02040602050305030304" pitchFamily="18" charset="0"/>
              </a:rPr>
              <a:t>American Geophysical Union </a:t>
            </a:r>
            <a:r>
              <a:rPr lang="en-US" i="1" dirty="0">
                <a:latin typeface="Book Antiqua" panose="02040602050305030304" pitchFamily="18" charset="0"/>
              </a:rPr>
              <a:t>2019</a:t>
            </a:r>
            <a:r>
              <a:rPr lang="en-US" dirty="0">
                <a:latin typeface="Book Antiqua" panose="02040602050305030304" pitchFamily="18" charset="0"/>
              </a:rPr>
              <a:t> </a:t>
            </a:r>
            <a:r>
              <a:rPr lang="en-US" i="1" dirty="0">
                <a:latin typeface="Book Antiqua" panose="02040602050305030304" pitchFamily="18" charset="0"/>
              </a:rPr>
              <a:t>Statement on Climate Change </a:t>
            </a:r>
            <a:r>
              <a:rPr lang="en-US" sz="1400" i="1" dirty="0">
                <a:latin typeface="Book Antiqua" panose="02040602050305030304" pitchFamily="18" charset="0"/>
              </a:rPr>
              <a:t>(</a:t>
            </a:r>
            <a:r>
              <a:rPr lang="en-US" sz="1400" dirty="0"/>
              <a:t>https://www.agu.org/Share-and-Advocate/Share/Policymakers/Position-Statements/</a:t>
            </a:r>
            <a:r>
              <a:rPr lang="en-US" sz="1400" dirty="0" err="1"/>
              <a:t>Position_Climate</a:t>
            </a:r>
            <a:r>
              <a:rPr lang="en-US" sz="1400" dirty="0">
                <a:latin typeface="Arial" charset="0"/>
              </a:rPr>
              <a:t>)</a:t>
            </a:r>
          </a:p>
        </p:txBody>
      </p:sp>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bg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4980</TotalTime>
  <Words>13303</Words>
  <Application>Microsoft Macintosh PowerPoint</Application>
  <PresentationFormat>On-screen Show (4:3)</PresentationFormat>
  <Paragraphs>1852</Paragraphs>
  <Slides>276</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276</vt:i4>
      </vt:variant>
    </vt:vector>
  </HeadingPairs>
  <TitlesOfParts>
    <vt:vector size="283" baseType="lpstr">
      <vt:lpstr>Arial</vt:lpstr>
      <vt:lpstr>Book Antiqua</vt:lpstr>
      <vt:lpstr>Calibri</vt:lpstr>
      <vt:lpstr>cnn_sans_display</vt:lpstr>
      <vt:lpstr>Symbol</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PSU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stmiller</dc:creator>
  <cp:lastModifiedBy>Samuel Miller</cp:lastModifiedBy>
  <cp:revision>984</cp:revision>
  <dcterms:created xsi:type="dcterms:W3CDTF">2006-09-25T19:11:20Z</dcterms:created>
  <dcterms:modified xsi:type="dcterms:W3CDTF">2025-05-22T18:27:52Z</dcterms:modified>
</cp:coreProperties>
</file>