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34" r:id="rId3"/>
    <p:sldId id="338" r:id="rId4"/>
    <p:sldId id="333" r:id="rId5"/>
    <p:sldId id="329" r:id="rId6"/>
    <p:sldId id="339" r:id="rId7"/>
    <p:sldId id="336" r:id="rId8"/>
    <p:sldId id="341" r:id="rId9"/>
    <p:sldId id="337" r:id="rId10"/>
    <p:sldId id="294" r:id="rId11"/>
    <p:sldId id="297" r:id="rId12"/>
    <p:sldId id="296" r:id="rId13"/>
    <p:sldId id="258" r:id="rId14"/>
    <p:sldId id="257" r:id="rId15"/>
    <p:sldId id="335" r:id="rId16"/>
    <p:sldId id="261" r:id="rId17"/>
    <p:sldId id="326" r:id="rId18"/>
    <p:sldId id="266" r:id="rId19"/>
    <p:sldId id="260" r:id="rId20"/>
    <p:sldId id="281" r:id="rId21"/>
    <p:sldId id="262" r:id="rId22"/>
    <p:sldId id="298" r:id="rId23"/>
    <p:sldId id="299" r:id="rId24"/>
    <p:sldId id="282" r:id="rId25"/>
    <p:sldId id="283" r:id="rId26"/>
    <p:sldId id="284" r:id="rId27"/>
    <p:sldId id="263" r:id="rId28"/>
    <p:sldId id="285" r:id="rId29"/>
    <p:sldId id="286" r:id="rId30"/>
    <p:sldId id="267" r:id="rId31"/>
    <p:sldId id="302" r:id="rId32"/>
    <p:sldId id="303" r:id="rId33"/>
    <p:sldId id="300" r:id="rId34"/>
    <p:sldId id="264" r:id="rId35"/>
    <p:sldId id="265" r:id="rId36"/>
    <p:sldId id="287" r:id="rId37"/>
    <p:sldId id="289" r:id="rId38"/>
    <p:sldId id="271" r:id="rId39"/>
    <p:sldId id="274" r:id="rId40"/>
    <p:sldId id="332" r:id="rId41"/>
    <p:sldId id="342" r:id="rId42"/>
    <p:sldId id="301" r:id="rId43"/>
    <p:sldId id="330" r:id="rId44"/>
    <p:sldId id="290" r:id="rId45"/>
    <p:sldId id="304" r:id="rId46"/>
    <p:sldId id="307" r:id="rId47"/>
    <p:sldId id="305" r:id="rId48"/>
    <p:sldId id="306" r:id="rId49"/>
    <p:sldId id="278" r:id="rId50"/>
    <p:sldId id="308" r:id="rId51"/>
    <p:sldId id="328" r:id="rId52"/>
    <p:sldId id="272" r:id="rId53"/>
    <p:sldId id="310" r:id="rId54"/>
    <p:sldId id="309" r:id="rId55"/>
    <p:sldId id="273" r:id="rId56"/>
    <p:sldId id="325" r:id="rId57"/>
    <p:sldId id="276" r:id="rId58"/>
    <p:sldId id="291" r:id="rId59"/>
    <p:sldId id="280" r:id="rId60"/>
    <p:sldId id="323" r:id="rId61"/>
    <p:sldId id="295" r:id="rId62"/>
    <p:sldId id="324" r:id="rId63"/>
    <p:sldId id="331" r:id="rId64"/>
    <p:sldId id="322" r:id="rId65"/>
    <p:sldId id="312" r:id="rId66"/>
    <p:sldId id="313" r:id="rId67"/>
    <p:sldId id="314" r:id="rId68"/>
    <p:sldId id="315" r:id="rId69"/>
    <p:sldId id="316" r:id="rId70"/>
    <p:sldId id="320" r:id="rId71"/>
    <p:sldId id="318" r:id="rId72"/>
    <p:sldId id="319" r:id="rId73"/>
    <p:sldId id="277" r:id="rId74"/>
    <p:sldId id="343" r:id="rId75"/>
    <p:sldId id="347" r:id="rId76"/>
    <p:sldId id="344" r:id="rId77"/>
    <p:sldId id="348" r:id="rId78"/>
    <p:sldId id="292" r:id="rId79"/>
    <p:sldId id="340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72"/>
  </p:normalViewPr>
  <p:slideViewPr>
    <p:cSldViewPr>
      <p:cViewPr varScale="1">
        <p:scale>
          <a:sx n="107" d="100"/>
          <a:sy n="107" d="100"/>
        </p:scale>
        <p:origin x="152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445371-575C-B48D-0C08-89DDA86E2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098EA1-B64F-335E-E6BE-CD1F8C1A1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DD215C-5D1D-BECC-7E2A-E5662FE7D5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371CA-05D2-E542-9F09-606A0A2BD6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46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8F9D52-AFF7-9AAE-BD4B-4DDCA97D76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237074-7542-6865-4841-113EEC8FE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1F1BFD-AF57-A831-4480-7FC74C5B2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5B1D-63B8-1447-85E8-EBE6B110CC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10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B587E0-C4C4-C93B-CA50-AE4BD6A95F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308620-C99E-0FDE-6E00-5F619D8E0B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FEF1DB-DD3F-08E0-B47C-B5E34244B3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05DEC-FD02-304C-8577-B2133B47B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66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D9E916-D115-A14D-262A-026E7911BF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5ED1E3-0F53-B1A6-30D5-EA86830A3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627B47-CD22-D084-52B7-48732B63F1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83510-BBA1-6049-8C79-07774844F1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35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57C05C-8586-DF61-0594-10BE0B774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FCDAA7-6DD5-2F53-6D17-1F98A73066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B05F94-09DE-E7E0-B508-81367369B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4DCC2-5212-0F40-819C-433B0BE9F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30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D98AE-1773-BD86-C7A7-89FD7D785F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95E4B6-8F26-8B6B-EDC7-B7982958C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B126BB-7FA6-F808-28A4-AD47349FE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A7A9E-1522-1342-9CC5-46C19BCE83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61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3606CA-401B-406E-20A9-DA50D121F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63BD7F-E4C4-168A-7DD9-59866B6F7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44D9D2F-A920-9BA0-3903-28B3B09C7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B0997-A3FC-9D44-A190-08E3BC4602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66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DDF608-1E4F-CC33-EA71-8C08AF2D62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FAD229-ABA5-3A57-7C64-7861336FB0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8C86CC-1E0B-FBC4-319A-950D3026FB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C04BF-D67B-5C42-BE8A-425D36071C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10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BDCF9E-DD6A-85F3-A205-2A858CEE9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3069EF-4104-E2D9-2177-FD39438D0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2FCD85-FF27-5761-112D-EE38FF2E79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E9CC-A4EB-234F-80D8-24507AFBF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01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6E21E3-BB79-83F3-8F4A-90EB495197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B8F65-7836-4BED-E04E-48F8ECE94A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C1774-F380-8289-29D1-54605A6AC4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8C0F6-B3AE-8E41-8961-C44983C9D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24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5B3659-3EA6-D035-EF6B-A700F4E636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2CA2B-3870-F510-9D57-9D63F14C7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260F0C-E8BE-7143-85FA-F91BC92B6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2024B-FA4F-0D45-A501-D1C911187D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72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3CED28-4F82-8579-BDD7-F8E50440E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44BB57-C108-77FD-8825-DCE0B5D09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38C3A27-D1D6-F247-7949-859A6C8FC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F9446F-8344-5898-B9DF-EA898D3F12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3810344-D3CC-A675-64A8-00FE5C3DF7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BE54059-D46D-8D42-9CF9-9D8036FBC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ss007e10807.jpg">
            <a:extLst>
              <a:ext uri="{FF2B5EF4-FFF2-40B4-BE49-F238E27FC236}">
                <a16:creationId xmlns:a16="http://schemas.microsoft.com/office/drawing/2014/main" id="{E004340F-93BD-0686-6B27-6C15957AD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"/>
          <a:stretch>
            <a:fillRect/>
          </a:stretch>
        </p:blipFill>
        <p:spPr bwMode="auto">
          <a:xfrm>
            <a:off x="0" y="457200"/>
            <a:ext cx="91821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13FED1-FDD6-ECDD-DE32-FE79ADAF3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38555"/>
            <a:ext cx="8839200" cy="3352800"/>
          </a:xfrm>
          <a:prstGeom prst="rect">
            <a:avLst/>
          </a:prstGeom>
          <a:solidFill>
            <a:schemeClr val="tx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Book Antiqua" panose="02040602050305030304" pitchFamily="18" charset="0"/>
              </a:rPr>
              <a:t>SATELLITE METEOROLOGY</a:t>
            </a:r>
          </a:p>
          <a:p>
            <a:pPr algn="ctr"/>
            <a:r>
              <a:rPr lang="en-US" sz="3600" b="1">
                <a:solidFill>
                  <a:srgbClr val="FFFF00"/>
                </a:solidFill>
                <a:latin typeface="Book Antiqua" panose="02040602050305030304" pitchFamily="18" charset="0"/>
              </a:rPr>
              <a:t>Part 1:  </a:t>
            </a:r>
            <a:r>
              <a:rPr lang="en-US" sz="3600" b="1" dirty="0">
                <a:solidFill>
                  <a:srgbClr val="FFFF00"/>
                </a:solidFill>
                <a:latin typeface="Book Antiqua" panose="02040602050305030304" pitchFamily="18" charset="0"/>
              </a:rPr>
              <a:t>An </a:t>
            </a:r>
            <a:r>
              <a:rPr lang="en-US" sz="3600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Incompleat</a:t>
            </a:r>
            <a:r>
              <a:rPr lang="en-US" sz="3600" b="1" dirty="0">
                <a:solidFill>
                  <a:srgbClr val="FFFF00"/>
                </a:solidFill>
                <a:latin typeface="Book Antiqua" panose="02040602050305030304" pitchFamily="18" charset="0"/>
              </a:rPr>
              <a:t> History of Meteorological Satellites</a:t>
            </a:r>
          </a:p>
          <a:p>
            <a:pPr algn="ctr" eaLnBrk="1" hangingPunct="1">
              <a:defRPr/>
            </a:pPr>
            <a:endParaRPr lang="en-US" sz="4000" b="1" kern="0" dirty="0">
              <a:solidFill>
                <a:srgbClr val="FFFF00"/>
              </a:solidFill>
              <a:latin typeface="Book Antiqua" pitchFamily="18" charset="0"/>
              <a:ea typeface="+mj-ea"/>
              <a:cs typeface="+mj-cs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Dr. Sam Miller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Professor of Meteorology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Plymouth State University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529C1-EE93-7E2F-5670-9C85DFA11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35" y="4719955"/>
            <a:ext cx="3021330" cy="1985645"/>
          </a:xfrm>
          <a:prstGeom prst="rect">
            <a:avLst/>
          </a:prstGeom>
        </p:spPr>
      </p:pic>
      <p:pic>
        <p:nvPicPr>
          <p:cNvPr id="5" name="Picture 4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7E9C0B77-808D-3066-D39F-812C6DE9D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74" y="6331032"/>
            <a:ext cx="1219200" cy="41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FA3145-9CCB-4DA7-87CF-E8E56E1646C7}"/>
              </a:ext>
            </a:extLst>
          </p:cNvPr>
          <p:cNvSpPr txBox="1"/>
          <p:nvPr/>
        </p:nvSpPr>
        <p:spPr>
          <a:xfrm>
            <a:off x="5315681" y="6356267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Open Educational Resource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22A9C495-8B35-F79E-7101-594B5076C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Book Antiqua" panose="02040602050305030304" pitchFamily="18" charset="0"/>
              </a:rPr>
              <a:t>Apogee:  1088 km</a:t>
            </a:r>
          </a:p>
          <a:p>
            <a:pPr eaLnBrk="1" hangingPunct="1"/>
            <a:r>
              <a:rPr lang="en-US" altLang="en-US" dirty="0">
                <a:latin typeface="Book Antiqua" panose="02040602050305030304" pitchFamily="18" charset="0"/>
              </a:rPr>
              <a:t>Perigee:  556 km</a:t>
            </a:r>
          </a:p>
          <a:p>
            <a:pPr eaLnBrk="1" hangingPunct="1"/>
            <a:r>
              <a:rPr lang="en-US" altLang="en-US" dirty="0">
                <a:latin typeface="Book Antiqua" panose="02040602050305030304" pitchFamily="18" charset="0"/>
              </a:rPr>
              <a:t>Period:  101.3 minutes</a:t>
            </a:r>
          </a:p>
          <a:p>
            <a:pPr eaLnBrk="1" hangingPunct="1"/>
            <a:endParaRPr lang="en-US" altLang="en-US" dirty="0">
              <a:latin typeface="Book Antiqua" panose="02040602050305030304" pitchFamily="18" charset="0"/>
            </a:endParaRPr>
          </a:p>
          <a:p>
            <a:pPr eaLnBrk="1" hangingPunct="1"/>
            <a:r>
              <a:rPr lang="en-US" altLang="en-US" dirty="0">
                <a:latin typeface="Book Antiqua" panose="02040602050305030304" pitchFamily="18" charset="0"/>
              </a:rPr>
              <a:t>Orbits not equatorial; not polar.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A030CE88-E5FB-E5D5-2948-D941C35E3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US Response:  Explorer (Late 1950s)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11350168-056C-9C5E-474B-434D501DB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Apogee:  1088 km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Perigee:  556 km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Period:  101.3 minutes</a:t>
            </a:r>
          </a:p>
          <a:p>
            <a:pPr eaLnBrk="1" hangingPunct="1"/>
            <a:endParaRPr lang="en-US" altLang="en-US">
              <a:latin typeface="Book Antiqua" panose="02040602050305030304" pitchFamily="18" charset="0"/>
            </a:endParaRP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Orbits not equatorial; not polar.</a:t>
            </a:r>
          </a:p>
        </p:txBody>
      </p:sp>
      <p:sp>
        <p:nvSpPr>
          <p:cNvPr id="20483" name="TextBox 1">
            <a:extLst>
              <a:ext uri="{FF2B5EF4-FFF2-40B4-BE49-F238E27FC236}">
                <a16:creationId xmlns:a16="http://schemas.microsoft.com/office/drawing/2014/main" id="{DDA15BE4-65C0-87C1-FF94-2955C9C19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81200"/>
            <a:ext cx="8077200" cy="4154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400" dirty="0"/>
          </a:p>
          <a:p>
            <a:pPr algn="ctr">
              <a:defRPr/>
            </a:pPr>
            <a:r>
              <a:rPr lang="en-US" altLang="en-US" sz="2400" b="1" dirty="0"/>
              <a:t>Orbits are elliptical, not circular (Kepler)</a:t>
            </a:r>
          </a:p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dirty="0"/>
              <a:t>Apogee = Highest point in orbit</a:t>
            </a:r>
          </a:p>
          <a:p>
            <a:pPr algn="ctr">
              <a:defRPr/>
            </a:pPr>
            <a:r>
              <a:rPr lang="en-US" altLang="en-US" sz="2400" dirty="0"/>
              <a:t>Perigee = Lowest point in orbit</a:t>
            </a:r>
          </a:p>
          <a:p>
            <a:pPr algn="ctr">
              <a:defRPr/>
            </a:pPr>
            <a:endParaRPr lang="en-US" altLang="en-US" sz="2400" dirty="0"/>
          </a:p>
          <a:p>
            <a:pPr algn="ctr">
              <a:defRPr/>
            </a:pPr>
            <a:r>
              <a:rPr lang="en-US" altLang="en-US" sz="2400" b="1" dirty="0"/>
              <a:t>Types of orbits used in modern weather satellites:</a:t>
            </a:r>
          </a:p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dirty="0"/>
              <a:t>Equatorial = geostationary; elevation about 36,000 km</a:t>
            </a:r>
          </a:p>
          <a:p>
            <a:pPr algn="ctr">
              <a:defRPr/>
            </a:pPr>
            <a:r>
              <a:rPr lang="en-US" altLang="en-US" sz="2400" dirty="0"/>
              <a:t>Polar = Sun synchronous; elevation about 850 km</a:t>
            </a:r>
          </a:p>
          <a:p>
            <a:pPr>
              <a:defRPr/>
            </a:pPr>
            <a:endParaRPr lang="en-US" altLang="en-US" sz="2400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89059E3-D0DE-804C-1090-D68D4109C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Explorer (Late 1950s)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2AE6B034-4538-40A2-16E7-BA40161C2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Apogee:  1088 km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Perigee:  556 km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Period:  101.3 minutes</a:t>
            </a:r>
          </a:p>
          <a:p>
            <a:pPr eaLnBrk="1" hangingPunct="1"/>
            <a:endParaRPr lang="en-US" altLang="en-US">
              <a:latin typeface="Book Antiqua" panose="02040602050305030304" pitchFamily="18" charset="0"/>
            </a:endParaRP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Orbits not equatorial; not polar.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F1AB8-950B-F887-3889-7F8F248E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86" t="33252" r="28993" b="24565"/>
          <a:stretch>
            <a:fillRect/>
          </a:stretch>
        </p:blipFill>
        <p:spPr bwMode="auto">
          <a:xfrm>
            <a:off x="585788" y="1600200"/>
            <a:ext cx="8077200" cy="457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813F3E-01A8-9E4B-BC9B-11660FA3CB67}"/>
              </a:ext>
            </a:extLst>
          </p:cNvPr>
          <p:cNvSpPr txBox="1"/>
          <p:nvPr/>
        </p:nvSpPr>
        <p:spPr>
          <a:xfrm>
            <a:off x="2328223" y="5642211"/>
            <a:ext cx="4301177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KEPLER’S DESCRIPTION OF ORBITS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0C01281-0354-C3F2-5D61-B335977DB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Explorer (Late 1950s)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7B5B0-EE59-FD15-2D11-9EAB5B4D5179}"/>
              </a:ext>
            </a:extLst>
          </p:cNvPr>
          <p:cNvSpPr txBox="1"/>
          <p:nvPr/>
        </p:nvSpPr>
        <p:spPr>
          <a:xfrm>
            <a:off x="5715000" y="6481401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150066D0-25B5-D4F4-7EC0-93139D0E1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Carried first radiometer (quantitative radiation sensor).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First successful meteorological instrument.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2809CA6-8DD3-72C5-59A3-F63C507FE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Explorer 7 (October, 1959)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02310CFC-7556-0294-FC12-0CA71B63E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Returned first photo from Earth orbit.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Highly elliptical orbit.</a:t>
            </a:r>
          </a:p>
        </p:txBody>
      </p:sp>
      <p:pic>
        <p:nvPicPr>
          <p:cNvPr id="6148" name="Picture 6" descr="Explorer_6_Schematic">
            <a:extLst>
              <a:ext uri="{FF2B5EF4-FFF2-40B4-BE49-F238E27FC236}">
                <a16:creationId xmlns:a16="http://schemas.microsoft.com/office/drawing/2014/main" id="{F71348C6-423E-5281-57AF-11D2BA1A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895600"/>
            <a:ext cx="5562600" cy="35575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9CF2DA42-170D-F121-CBF8-3D3FC5471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Explorer 7 (October, 1959)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02310CFC-7556-0294-FC12-0CA71B63E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Book Antiqua" panose="02040602050305030304" pitchFamily="18" charset="0"/>
              </a:rPr>
              <a:t>Returned first photo from Earth orbit.</a:t>
            </a:r>
          </a:p>
          <a:p>
            <a:pPr eaLnBrk="1" hangingPunct="1"/>
            <a:r>
              <a:rPr lang="en-US" altLang="en-US" dirty="0">
                <a:latin typeface="Book Antiqua" panose="02040602050305030304" pitchFamily="18" charset="0"/>
              </a:rPr>
              <a:t>Highly elliptical orbit.</a:t>
            </a:r>
          </a:p>
        </p:txBody>
      </p:sp>
      <p:pic>
        <p:nvPicPr>
          <p:cNvPr id="6148" name="Picture 6" descr="Explorer_6_Schematic">
            <a:extLst>
              <a:ext uri="{FF2B5EF4-FFF2-40B4-BE49-F238E27FC236}">
                <a16:creationId xmlns:a16="http://schemas.microsoft.com/office/drawing/2014/main" id="{F71348C6-423E-5281-57AF-11D2BA1A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895600"/>
            <a:ext cx="5562600" cy="35575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9CF2DA42-170D-F121-CBF8-3D3FC5471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Explorer 7 (October, 1959)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3B021FF-8DE9-33A8-D562-ED9C20EA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748507"/>
            <a:ext cx="4572000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Launch Vehicle = JUNO II Intercontinental Ballistic Missile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936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BBC9BA8D-81D0-78A3-39DA-1A4D90FD5C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191000" cy="4572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Book Antiqua" panose="02040602050305030304" pitchFamily="18" charset="0"/>
              </a:rPr>
              <a:t>TIROS 1 lasted 79 days.</a:t>
            </a:r>
          </a:p>
          <a:p>
            <a:pPr eaLnBrk="1" hangingPunct="1"/>
            <a:r>
              <a:rPr lang="en-US" altLang="en-US" dirty="0">
                <a:latin typeface="Book Antiqua" panose="02040602050305030304" pitchFamily="18" charset="0"/>
              </a:rPr>
              <a:t>Returned about 23,000 images.</a:t>
            </a:r>
          </a:p>
        </p:txBody>
      </p:sp>
      <p:pic>
        <p:nvPicPr>
          <p:cNvPr id="7172" name="Picture 4" descr="TIROS">
            <a:extLst>
              <a:ext uri="{FF2B5EF4-FFF2-40B4-BE49-F238E27FC236}">
                <a16:creationId xmlns:a16="http://schemas.microsoft.com/office/drawing/2014/main" id="{5B58123E-E52F-60DA-EFDF-4F148A81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600200"/>
            <a:ext cx="3629025" cy="4648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6B75F8B9-DFCC-57B0-A6E0-96D0AD69C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F3032E6-A679-64B7-DE5A-916B5382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856D0CC4-CB51-90EE-843F-B745BED7D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191000" cy="4572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TIROS 1 lasted 79 days.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Returned about 23,000 images.</a:t>
            </a:r>
          </a:p>
        </p:txBody>
      </p:sp>
      <p:pic>
        <p:nvPicPr>
          <p:cNvPr id="7172" name="Picture 4" descr="TIROS">
            <a:extLst>
              <a:ext uri="{FF2B5EF4-FFF2-40B4-BE49-F238E27FC236}">
                <a16:creationId xmlns:a16="http://schemas.microsoft.com/office/drawing/2014/main" id="{F5DAE4A5-76EE-F5EC-34F3-106BF2FA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600200"/>
            <a:ext cx="3629025" cy="4648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60CB23F-277E-8D34-8012-3A64663C5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18" t="16470" r="30392" b="11372"/>
          <a:stretch/>
        </p:blipFill>
        <p:spPr>
          <a:xfrm>
            <a:off x="228600" y="127000"/>
            <a:ext cx="5181600" cy="6456363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First_TIROS_Image">
            <a:extLst>
              <a:ext uri="{FF2B5EF4-FFF2-40B4-BE49-F238E27FC236}">
                <a16:creationId xmlns:a16="http://schemas.microsoft.com/office/drawing/2014/main" id="{D3D96F74-7C98-C739-314C-1F868CC9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2011" y="985138"/>
            <a:ext cx="4510088" cy="5029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311DF5-F065-950C-5C22-69ECF4124DB3}"/>
              </a:ext>
            </a:extLst>
          </p:cNvPr>
          <p:cNvSpPr txBox="1"/>
          <p:nvPr/>
        </p:nvSpPr>
        <p:spPr>
          <a:xfrm>
            <a:off x="2743200" y="6228546"/>
            <a:ext cx="4168770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FIRST IMAGE RETURNED BY TIROS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D4AF3C3-C1F7-1F40-FFE7-FFDE48846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2939104-DC58-300C-5DA6-D3BA1FE41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rgbClr val="FF0000"/>
                </a:solidFill>
                <a:latin typeface="Book Antiqua" panose="02040602050305030304" pitchFamily="18" charset="0"/>
              </a:rPr>
              <a:t>Television and Infrared Observational Satellites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Book Antiqua" panose="02040602050305030304" pitchFamily="18" charset="0"/>
              </a:rPr>
              <a:t>Carried standard TV camera – one complete image every 2 seconds.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Book Antiqua" panose="02040602050305030304" pitchFamily="18" charset="0"/>
              </a:rPr>
              <a:t>Ten TIROS satellites launched in original program – last one launched in 1965.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>
              <a:latin typeface="Book Antiqua" panose="02040602050305030304" pitchFamily="18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F23AC7B-4161-D17D-61A2-1978E20A1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C360B3B4-4F45-26A7-12FB-5BA45CFBC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9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Book Antiqua" panose="02040602050305030304" pitchFamily="18" charset="0"/>
              </a:rPr>
              <a:t>October 4, 1957…</a:t>
            </a:r>
          </a:p>
        </p:txBody>
      </p:sp>
    </p:spTree>
    <p:extLst>
      <p:ext uri="{BB962C8B-B14F-4D97-AF65-F5344CB8AC3E}">
        <p14:creationId xmlns:p14="http://schemas.microsoft.com/office/powerpoint/2010/main" val="2418135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>
            <a:extLst>
              <a:ext uri="{FF2B5EF4-FFF2-40B4-BE49-F238E27FC236}">
                <a16:creationId xmlns:a16="http://schemas.microsoft.com/office/drawing/2014/main" id="{4A06DCAD-98EE-BDB2-3477-5D2320AF9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rgbClr val="FF0000"/>
                </a:solidFill>
                <a:latin typeface="Book Antiqua" panose="02040602050305030304" pitchFamily="18" charset="0"/>
              </a:rPr>
              <a:t>Television and Infrared Observational Satellites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Book Antiqua" panose="02040602050305030304" pitchFamily="18" charset="0"/>
              </a:rPr>
              <a:t>Carried standard TV camera – one complete image every 2 seconds.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Book Antiqua" panose="02040602050305030304" pitchFamily="18" charset="0"/>
              </a:rPr>
              <a:t>Ten TIROS satellites launched in original program – last one launched in 1965.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>
              <a:latin typeface="Book Antiqua" panose="0204060205030503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Book Antiqua" panose="02040602050305030304" pitchFamily="18" charset="0"/>
              </a:rPr>
              <a:t>Apogee:  722 km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Book Antiqua" panose="02040602050305030304" pitchFamily="18" charset="0"/>
              </a:rPr>
              <a:t>Perigee:  677 km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Book Antiqua" panose="02040602050305030304" pitchFamily="18" charset="0"/>
              </a:rPr>
              <a:t>Period:  98.7 min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Book Antiqua" panose="02040602050305030304" pitchFamily="18" charset="0"/>
              </a:rPr>
              <a:t>Orbits not equatorial; not polar.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9C23334-943A-A4C8-9277-D5B516F72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7BB2FE75-BABD-A657-A6AF-D01274B64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First 4 TIROS were put into orbit with inclination (i) of 48 degrees.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AC81F559-79E2-21C5-3178-66F15844C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>
            <a:extLst>
              <a:ext uri="{FF2B5EF4-FFF2-40B4-BE49-F238E27FC236}">
                <a16:creationId xmlns:a16="http://schemas.microsoft.com/office/drawing/2014/main" id="{D99C660E-9556-E022-0722-4DC53982A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First 4 TIROS were put into orbit with inclination (i) of 48 degrees.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6B32A-85CD-84FE-6CAE-EA0231F87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76600"/>
            <a:ext cx="8077200" cy="26781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400" dirty="0"/>
          </a:p>
          <a:p>
            <a:pPr algn="ctr">
              <a:defRPr/>
            </a:pPr>
            <a:r>
              <a:rPr lang="en-US" altLang="en-US" sz="2400" b="1" dirty="0"/>
              <a:t>Angle of inclination = tilt of orbital plane above the equator </a:t>
            </a:r>
          </a:p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b="1" dirty="0"/>
              <a:t>Equatorial orbits are inclined 0 degrees</a:t>
            </a:r>
          </a:p>
          <a:p>
            <a:pPr algn="ctr">
              <a:defRPr/>
            </a:pPr>
            <a:r>
              <a:rPr lang="en-US" altLang="en-US" sz="2400" b="1" dirty="0"/>
              <a:t>Polar orbits are inclined more than 90 degrees</a:t>
            </a:r>
            <a:endParaRPr lang="en-US" altLang="en-US" sz="2400" dirty="0"/>
          </a:p>
          <a:p>
            <a:pPr>
              <a:defRPr/>
            </a:pPr>
            <a:endParaRPr lang="en-US" altLang="en-US" sz="2400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6F37E23-7212-6919-2632-10BDE0971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>
            <a:extLst>
              <a:ext uri="{FF2B5EF4-FFF2-40B4-BE49-F238E27FC236}">
                <a16:creationId xmlns:a16="http://schemas.microsoft.com/office/drawing/2014/main" id="{21E2FF88-2DCB-5FD0-0C02-FAC774CA2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First 4 TIROS were put into orbit with inclination (i) of 48 degrees.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E8A2D-7941-72EC-22B2-5AC95E1769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51" t="35304" r="29167" b="23293"/>
          <a:stretch>
            <a:fillRect/>
          </a:stretch>
        </p:blipFill>
        <p:spPr bwMode="auto">
          <a:xfrm>
            <a:off x="685800" y="1828800"/>
            <a:ext cx="7848600" cy="434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894B5-B9F3-3F96-64BA-BBD974535709}"/>
              </a:ext>
            </a:extLst>
          </p:cNvPr>
          <p:cNvSpPr txBox="1"/>
          <p:nvPr/>
        </p:nvSpPr>
        <p:spPr>
          <a:xfrm>
            <a:off x="1163567" y="6031468"/>
            <a:ext cx="6816866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ONE VARIATION ON THE CELESTIAL COORDINATE SYSTEM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A2E8944-C4D3-D260-F93D-5E302D98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79D0A-D3FB-92CD-4B54-CA8A5A111C46}"/>
              </a:ext>
            </a:extLst>
          </p:cNvPr>
          <p:cNvSpPr txBox="1"/>
          <p:nvPr/>
        </p:nvSpPr>
        <p:spPr>
          <a:xfrm>
            <a:off x="5715000" y="6481401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AA8CFD97-4D7E-6FBE-485D-49B7716E4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First 4 TIROS were put into orbit with inclination (i) of 48 degrees.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TIROS 5 - 10:  i set to 58 deg – gave better images of poles.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6919F16-99EE-8BBC-48B8-78BB560D9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492CA03A-5306-FC8C-9A9E-861AF62F4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First 4 TIROS were put into orbit with inclination (i) of 48 degrees.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TIROS 5 - 10:  i set to 58 deg – gave better images of poles.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TIROS 8:  Introduced Automatic Picture Transmission (APT) – Images broadcast to Earth via VHF.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A33DD51-90CD-A135-4222-ECB68E4B7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D25B60EB-B90F-1567-20FB-1F8C4C1CA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First 4 TIROS were put into orbit with inclination (i) of 48 degrees.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TIROS 5 - 10:  i set to 58 deg – gave better images of poles.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TIROS 8:  Introduced Automatic Picture Transmission (APT) – Images broadcast to Earth via VHF.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TIROS 9:  Changed camera orientation, making mosaic photos possible.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>
              <a:latin typeface="Book Antiqua" panose="02040602050305030304" pitchFamily="18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F07C81D-E5DE-B1EE-46B7-91E5F5066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TIROS_9_Global_Composite">
            <a:extLst>
              <a:ext uri="{FF2B5EF4-FFF2-40B4-BE49-F238E27FC236}">
                <a16:creationId xmlns:a16="http://schemas.microsoft.com/office/drawing/2014/main" id="{1B5C7B49-7E0E-C98E-75B6-3F59E1075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111250"/>
            <a:ext cx="6400800" cy="5213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4D004E-04C8-F153-A7F5-7A29C78922FA}"/>
              </a:ext>
            </a:extLst>
          </p:cNvPr>
          <p:cNvSpPr txBox="1"/>
          <p:nvPr/>
        </p:nvSpPr>
        <p:spPr>
          <a:xfrm>
            <a:off x="2283495" y="6139934"/>
            <a:ext cx="4424609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MOSAIC IMAGE RETURNED BY TIROS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A929BB7-D700-BBF4-8B34-ED8A237BA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 (Early/Mid 1960s)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83FCDF0B-70C3-9957-8EA9-CA5DF7954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First 4 TIROS were put into orbit with inclination (i) of 48 degrees.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TIROS 5 - 10:  i set to 58 deg – gave better images of poles.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TIROS 8:  Introduced Automatic Picture Transmission (APT) – Images broadcast to Earth via VHF.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TIROS 9:  Changed camera orientation, making mosaic photos possible.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latin typeface="Book Antiqua" panose="02040602050305030304" pitchFamily="18" charset="0"/>
              </a:rPr>
              <a:t>TIROS N (1978) began 3</a:t>
            </a:r>
            <a:r>
              <a:rPr lang="en-US" altLang="en-US" sz="2400" b="1" baseline="30000">
                <a:latin typeface="Book Antiqua" panose="02040602050305030304" pitchFamily="18" charset="0"/>
              </a:rPr>
              <a:t>rd</a:t>
            </a:r>
            <a:r>
              <a:rPr lang="en-US" altLang="en-US" sz="2400" b="1">
                <a:latin typeface="Book Antiqua" panose="02040602050305030304" pitchFamily="18" charset="0"/>
              </a:rPr>
              <a:t> generation of U.S.-launched polar orbiters. 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9597489-D0AA-00E3-41A9-29F9FD6DE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65B5A8FD-5B42-90F1-B9B2-2C7950444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latin typeface="Book Antiqua" panose="02040602050305030304" pitchFamily="18" charset="0"/>
              </a:rPr>
              <a:t>First 4 TIROS were put into orbit with inclination (</a:t>
            </a:r>
            <a:r>
              <a:rPr lang="en-US" altLang="en-US" sz="2400" dirty="0" err="1">
                <a:latin typeface="Book Antiqua" panose="02040602050305030304" pitchFamily="18" charset="0"/>
              </a:rPr>
              <a:t>i</a:t>
            </a:r>
            <a:r>
              <a:rPr lang="en-US" altLang="en-US" sz="2400" dirty="0">
                <a:latin typeface="Book Antiqua" panose="02040602050305030304" pitchFamily="18" charset="0"/>
              </a:rPr>
              <a:t>) of 48 degrees.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latin typeface="Book Antiqua" panose="02040602050305030304" pitchFamily="18" charset="0"/>
              </a:rPr>
              <a:t>TIROS 5 - 10:  </a:t>
            </a:r>
            <a:r>
              <a:rPr lang="en-US" altLang="en-US" sz="2400" dirty="0" err="1">
                <a:latin typeface="Book Antiqua" panose="02040602050305030304" pitchFamily="18" charset="0"/>
              </a:rPr>
              <a:t>i</a:t>
            </a:r>
            <a:r>
              <a:rPr lang="en-US" altLang="en-US" sz="2400" dirty="0">
                <a:latin typeface="Book Antiqua" panose="02040602050305030304" pitchFamily="18" charset="0"/>
              </a:rPr>
              <a:t> set to 58 deg – gave better images of poles.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latin typeface="Book Antiqua" panose="02040602050305030304" pitchFamily="18" charset="0"/>
              </a:rPr>
              <a:t>TIROS 8:  Introduced Automatic Picture Transmission (APT) – Images broadcast to Earth via VHF.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latin typeface="Book Antiqua" panose="02040602050305030304" pitchFamily="18" charset="0"/>
              </a:rPr>
              <a:t>TIROS 9:  Changed camera orientation, making mosaic photos possible.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latin typeface="Book Antiqua" panose="02040602050305030304" pitchFamily="18" charset="0"/>
              </a:rPr>
              <a:t>TIROS N (1978) began 3</a:t>
            </a:r>
            <a:r>
              <a:rPr lang="en-US" altLang="en-US" sz="2400" b="1" baseline="30000" dirty="0">
                <a:latin typeface="Book Antiqua" panose="02040602050305030304" pitchFamily="18" charset="0"/>
              </a:rPr>
              <a:t>rd</a:t>
            </a:r>
            <a:r>
              <a:rPr lang="en-US" altLang="en-US" sz="2400" b="1" dirty="0">
                <a:latin typeface="Book Antiqua" panose="02040602050305030304" pitchFamily="18" charset="0"/>
              </a:rPr>
              <a:t> generation of U.S.-launched polar orbiters.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latin typeface="Book Antiqua" panose="02040602050305030304" pitchFamily="18" charset="0"/>
              </a:rPr>
              <a:t>TIROS/NOAA 20 launched in 2017 – Now called JPSS.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CC7D22B-D26A-DB38-88A6-D8B1992A5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TIROS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C360B3B4-4F45-26A7-12FB-5BA45CFBC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9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Book Antiqua" panose="02040602050305030304" pitchFamily="18" charset="0"/>
              </a:rPr>
              <a:t>October 4, 1957…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42F1E7-902F-B2EE-7394-BEADB5F328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1327433"/>
            <a:ext cx="1981200" cy="26635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5CC5A-CC26-7A27-C115-E263D52C8830}"/>
              </a:ext>
            </a:extLst>
          </p:cNvPr>
          <p:cNvSpPr txBox="1"/>
          <p:nvPr/>
        </p:nvSpPr>
        <p:spPr>
          <a:xfrm>
            <a:off x="3889762" y="3484222"/>
            <a:ext cx="1364476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Sputnik - 1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E93AB-312F-240F-E7D1-E74D328E7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91000"/>
            <a:ext cx="8077200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World’s first artificial satellite is launched by the USSR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86729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Iss007e10807.jpg">
            <a:extLst>
              <a:ext uri="{FF2B5EF4-FFF2-40B4-BE49-F238E27FC236}">
                <a16:creationId xmlns:a16="http://schemas.microsoft.com/office/drawing/2014/main" id="{068FD33D-4295-7640-A456-D97C4C3AF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"/>
          <a:stretch>
            <a:fillRect/>
          </a:stretch>
        </p:blipFill>
        <p:spPr bwMode="auto">
          <a:xfrm>
            <a:off x="0" y="457200"/>
            <a:ext cx="91821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FF73DA9-32F3-0B87-6C96-49ABF148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57500"/>
            <a:ext cx="8229600" cy="1143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>
                <a:solidFill>
                  <a:srgbClr val="FFFF00"/>
                </a:solidFill>
                <a:latin typeface="Book Antiqua" panose="02040602050305030304" pitchFamily="18" charset="0"/>
              </a:rPr>
              <a:t>Polar Orbiters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5A4CB-5BA9-FC92-3F39-8FD51CC299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66" t="29259" r="30833" b="13704"/>
          <a:stretch>
            <a:fillRect/>
          </a:stretch>
        </p:blipFill>
        <p:spPr bwMode="auto">
          <a:xfrm>
            <a:off x="990600" y="457200"/>
            <a:ext cx="7239000" cy="5805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6A38EF-5EF8-A07E-B079-62DED49FB80E}"/>
              </a:ext>
            </a:extLst>
          </p:cNvPr>
          <p:cNvSpPr txBox="1"/>
          <p:nvPr/>
        </p:nvSpPr>
        <p:spPr>
          <a:xfrm>
            <a:off x="1500158" y="6031468"/>
            <a:ext cx="6043642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PATH TRACED OUT BY POLAR ORBITER OVER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AAF33-6F75-0FAC-E8BF-DDD4F34E01D6}"/>
              </a:ext>
            </a:extLst>
          </p:cNvPr>
          <p:cNvSpPr txBox="1"/>
          <p:nvPr/>
        </p:nvSpPr>
        <p:spPr>
          <a:xfrm>
            <a:off x="5715000" y="6481401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>
            <a:extLst>
              <a:ext uri="{FF2B5EF4-FFF2-40B4-BE49-F238E27FC236}">
                <a16:creationId xmlns:a16="http://schemas.microsoft.com/office/drawing/2014/main" id="{7E4800F4-9177-8929-2879-FE429B463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800">
                <a:latin typeface="Book Antiqua" panose="02040602050305030304" pitchFamily="18" charset="0"/>
              </a:rPr>
              <a:t>New instrumentation types: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n-US" sz="280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>
                <a:latin typeface="Book Antiqua" panose="02040602050305030304" pitchFamily="18" charset="0"/>
              </a:rPr>
              <a:t>Advanced Technology Microwave Sounder (ATMS) – Replaces current AMSU-A/B</a:t>
            </a: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40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>
                <a:latin typeface="Book Antiqua" panose="02040602050305030304" pitchFamily="18" charset="0"/>
              </a:rPr>
              <a:t>Cross-track Infrared Sounder (CrIS) – Replaces current HIRS/3</a:t>
            </a: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40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>
                <a:latin typeface="Book Antiqua" panose="02040602050305030304" pitchFamily="18" charset="0"/>
              </a:rPr>
              <a:t>Visible Infrared Imaging Radiometer Suite (VIIRS) – Replaces current AVHRR</a:t>
            </a: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40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>
                <a:latin typeface="Book Antiqua" panose="02040602050305030304" pitchFamily="18" charset="0"/>
              </a:rPr>
              <a:t>Others:  Radiation budget, ozone mapper.</a:t>
            </a:r>
            <a:endParaRPr lang="en-US" altLang="en-US" sz="280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F80DD-B1C7-3B62-DF1E-5B51C6B4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16" t="24074" r="21666" b="23334"/>
          <a:stretch>
            <a:fillRect/>
          </a:stretch>
        </p:blipFill>
        <p:spPr bwMode="auto">
          <a:xfrm>
            <a:off x="152400" y="1295400"/>
            <a:ext cx="8839200" cy="4514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E620F3-25AC-59C5-6CA5-F188B2FCB852}"/>
              </a:ext>
            </a:extLst>
          </p:cNvPr>
          <p:cNvSpPr txBox="1"/>
          <p:nvPr/>
        </p:nvSpPr>
        <p:spPr>
          <a:xfrm>
            <a:off x="2543239" y="6061631"/>
            <a:ext cx="4057521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POLAR ORBITER GROUND TRACK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E8ECBD-DA53-FC93-ABD2-64534C0F6143}"/>
              </a:ext>
            </a:extLst>
          </p:cNvPr>
          <p:cNvSpPr txBox="1"/>
          <p:nvPr/>
        </p:nvSpPr>
        <p:spPr>
          <a:xfrm>
            <a:off x="5715000" y="6481401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Nimbus_1_Schematic">
            <a:extLst>
              <a:ext uri="{FF2B5EF4-FFF2-40B4-BE49-F238E27FC236}">
                <a16:creationId xmlns:a16="http://schemas.microsoft.com/office/drawing/2014/main" id="{486B9A26-948C-DDAB-A085-D9513DC6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443038"/>
            <a:ext cx="5715000" cy="4652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9444390-0FE7-08F1-280F-0C2D90BF0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NIMBUS (Mid 1960s)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E5AC8BD0-20D0-1A0F-57A1-C96D6932D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Stabilized on 3 axes using flywheels (gyroscopes).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Rotated on its own axis once/orbit so that instruments pointed “down” at Earth all the time.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Carried High-Resolution Infrared Radiometers (HRIR) similar to modern-day instruments.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NIMBUS 1 was first sunsynchronous satellite – passed over points on Earth surface at about the same time of day.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A4C80F-8573-9E43-7653-94FA4F595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NIMBUS (Mid 1960s)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35D55D97-D718-6D2F-4A4A-04E8E8B9A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latin typeface="Book Antiqua" panose="02040602050305030304" pitchFamily="18" charset="0"/>
              </a:rPr>
              <a:t>NIMBUS 3 carried instrumentation to estimate atmospheric soundings from space.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latin typeface="Book Antiqua" panose="02040602050305030304" pitchFamily="18" charset="0"/>
              </a:rPr>
              <a:t>NIMBUS 4 carried Backscatter Ultraviolet instrument for measuring ozone.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latin typeface="Book Antiqua" panose="02040602050305030304" pitchFamily="18" charset="0"/>
              </a:rPr>
              <a:t>NIMBUS 7 (last) remained operational through 1994.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Book Antiqua" panose="0204060205030503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272A7CD-F0E2-56C9-FA12-52189BFF3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NIMBUS (Mid 1960s)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8BEB79F5-911B-65A5-29F2-8092E7005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/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NIMBUS 3 carried instrumentation to estimate atmospheric soundings from space.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NIMBUS 4 carried Backscatter Ultraviolet instrument for measuring ozone.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NIMBUS 7 (last) remained operational through 1994.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Apogee:  937 km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Perigee:  429 km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Period:  98.5 minutes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latin typeface="Book Antiqua" panose="02040602050305030304" pitchFamily="18" charset="0"/>
              </a:rPr>
              <a:t>Polar orbiters.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5C71EBF-98CA-D64D-20D4-42F7764BE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NIMBUS (Mid 1960s)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4857AC2D-D22A-F59B-890A-5B6808567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  <a:latin typeface="Book Antiqua" panose="02040602050305030304" pitchFamily="18" charset="0"/>
              </a:rPr>
              <a:t>Defense Meteorological Satellite Program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USAF.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Program continues to the present day:  DMSP 19 launched in 2011.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Sunsynchronous orbits.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Instrumentation began with video cameras; evolved to include many others, including Synthetic Aperture Radar (SAR).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8B8E3A0-F95B-C8BF-0883-B5C81AD83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DMSP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D46D8846-7957-4748-FB26-3D4C5C36C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Apogee:  872 km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Perigee:  680 km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Period:  100.5 minutes</a:t>
            </a:r>
          </a:p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Polar orbiters.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8169A3-3412-371A-03A1-C57D30BD3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DMSP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7912C-6938-6482-3333-2764E664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417638"/>
            <a:ext cx="8001000" cy="495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43011" name="Picture 6">
            <a:extLst>
              <a:ext uri="{FF2B5EF4-FFF2-40B4-BE49-F238E27FC236}">
                <a16:creationId xmlns:a16="http://schemas.microsoft.com/office/drawing/2014/main" id="{EA0258FA-858B-E9A5-5499-09E2C7975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5" t="1112" r="34166" b="10895"/>
          <a:stretch>
            <a:fillRect/>
          </a:stretch>
        </p:blipFill>
        <p:spPr bwMode="auto">
          <a:xfrm>
            <a:off x="6705600" y="3429000"/>
            <a:ext cx="1600200" cy="2716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87267C-9F68-3446-1E61-3469AC305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JPSS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>
            <a:extLst>
              <a:ext uri="{FF2B5EF4-FFF2-40B4-BE49-F238E27FC236}">
                <a16:creationId xmlns:a16="http://schemas.microsoft.com/office/drawing/2014/main" id="{551558FB-B6DF-9F22-C02E-920EE8DC96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423988"/>
            <a:ext cx="3733800" cy="5019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39" name="TextBox 3">
            <a:extLst>
              <a:ext uri="{FF2B5EF4-FFF2-40B4-BE49-F238E27FC236}">
                <a16:creationId xmlns:a16="http://schemas.microsoft.com/office/drawing/2014/main" id="{EB93B77B-633D-B72E-69A1-F920B88A8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35814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Book Antiqua" panose="02040602050305030304" pitchFamily="18" charset="0"/>
              </a:rPr>
              <a:t>Sputnik 1 (</a:t>
            </a:r>
            <a:r>
              <a:rPr lang="vi-VN" altLang="en-US" sz="2400" b="1"/>
              <a:t>Спу́тник-1</a:t>
            </a:r>
            <a:r>
              <a:rPr lang="en-US" altLang="en-US" sz="2400" b="1">
                <a:latin typeface="Book Antiqua" panose="0204060205030503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Book Antiqua" panose="02040602050305030304" pitchFamily="18" charset="0"/>
              </a:rPr>
              <a:t>“</a:t>
            </a:r>
            <a:r>
              <a:rPr lang="en-US" altLang="en-US" sz="2400" i="1">
                <a:latin typeface="Book Antiqua" panose="02040602050305030304" pitchFamily="18" charset="0"/>
              </a:rPr>
              <a:t>Satellite</a:t>
            </a:r>
            <a:r>
              <a:rPr lang="en-US" altLang="en-US" sz="2400">
                <a:latin typeface="Book Antiqua" panose="02040602050305030304" pitchFamily="18" charset="0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Book Antiqua" panose="02040602050305030304" pitchFamily="18" charset="0"/>
              </a:rPr>
              <a:t>Launched during International Geophysical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Book Antiqua" panose="02040602050305030304" pitchFamily="18" charset="0"/>
              </a:rPr>
              <a:t>Lasted 22 days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Book Antiqua" panose="02040602050305030304" pitchFamily="18" charset="0"/>
              </a:rPr>
              <a:t>Drag on satellite provided information about density of upper atmosphere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0454F28-A401-6284-5FE8-237946452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9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Book Antiqua" panose="02040602050305030304" pitchFamily="18" charset="0"/>
              </a:rPr>
              <a:t>October 4, 1957…</a:t>
            </a:r>
          </a:p>
        </p:txBody>
      </p:sp>
    </p:spTree>
    <p:extLst>
      <p:ext uri="{BB962C8B-B14F-4D97-AF65-F5344CB8AC3E}">
        <p14:creationId xmlns:p14="http://schemas.microsoft.com/office/powerpoint/2010/main" val="2797305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atellite&#10;&#10;Description automatically generated">
            <a:extLst>
              <a:ext uri="{FF2B5EF4-FFF2-40B4-BE49-F238E27FC236}">
                <a16:creationId xmlns:a16="http://schemas.microsoft.com/office/drawing/2014/main" id="{21BCCF65-00C6-2DBF-A91B-EBD0EBC23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295400"/>
            <a:ext cx="7391400" cy="542528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D9C565C2-1BF8-B9BF-1519-AACFDDD51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JPSS</a:t>
            </a:r>
          </a:p>
        </p:txBody>
      </p:sp>
    </p:spTree>
    <p:extLst>
      <p:ext uri="{BB962C8B-B14F-4D97-AF65-F5344CB8AC3E}">
        <p14:creationId xmlns:p14="http://schemas.microsoft.com/office/powerpoint/2010/main" val="3285050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20C27-F141-0FD0-4511-870B3CBC5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atellite&#10;&#10;Description automatically generated">
            <a:extLst>
              <a:ext uri="{FF2B5EF4-FFF2-40B4-BE49-F238E27FC236}">
                <a16:creationId xmlns:a16="http://schemas.microsoft.com/office/drawing/2014/main" id="{CEF659BA-5143-B0B0-A5F6-E07234CD6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295400"/>
            <a:ext cx="7391400" cy="542528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4FB7D6-DF1E-B4A1-FE83-E8117000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31767"/>
            <a:ext cx="1371600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2031</a:t>
            </a:r>
            <a:endParaRPr lang="en-US" alt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620DA-A1DD-18C1-08A0-307799E64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60837"/>
            <a:ext cx="1371600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2026</a:t>
            </a:r>
            <a:endParaRPr lang="en-US" alt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965EF-38A9-C64A-6BD1-778F4A314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888" y="2087848"/>
            <a:ext cx="1371600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2017</a:t>
            </a:r>
            <a:endParaRPr lang="en-US" alt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84920-0782-F9A6-FBC2-FA74131A5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788844"/>
            <a:ext cx="1371600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2022</a:t>
            </a:r>
            <a:endParaRPr lang="en-US" alt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86C5E-E1C8-A911-71B3-FB29A6D92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462653"/>
            <a:ext cx="1371600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2011</a:t>
            </a:r>
            <a:endParaRPr lang="en-US" altLang="en-US" sz="2400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828E57F-0300-3CE6-C062-F2C99E137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JPSS</a:t>
            </a:r>
          </a:p>
        </p:txBody>
      </p:sp>
    </p:spTree>
    <p:extLst>
      <p:ext uri="{BB962C8B-B14F-4D97-AF65-F5344CB8AC3E}">
        <p14:creationId xmlns:p14="http://schemas.microsoft.com/office/powerpoint/2010/main" val="1687978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53AE25F-0716-3B90-1148-C5F686357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b="1" kern="0" dirty="0">
                <a:solidFill>
                  <a:srgbClr val="FF0000"/>
                </a:solidFill>
                <a:latin typeface="Book Antiqua" panose="02040602050305030304" pitchFamily="18" charset="0"/>
              </a:rPr>
              <a:t>Joint Polar Satellite System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Next generation polar orbiting environmental satellites.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Collaboration between NOAA and NASA.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Replacing NOAA-POES (TIROS) and DMSP programs.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First satellite was launched in 2011 (Suomi NPP).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Second launched in 2017 (JPSS-1 or NOAA-20).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JPSS-2 launched in November 2022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800" kern="0" dirty="0">
              <a:latin typeface="Book Antiqua" panose="0204060205030503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22A2BA4-7F89-87DA-6EA1-6563A4379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JPSS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53AE25F-0716-3B90-1148-C5F686357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b="1" kern="0" dirty="0">
                <a:solidFill>
                  <a:srgbClr val="FF0000"/>
                </a:solidFill>
                <a:latin typeface="Book Antiqua" panose="02040602050305030304" pitchFamily="18" charset="0"/>
              </a:rPr>
              <a:t>Joint Polar Satellite System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Next generation polar orbiting environmental satellites.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Collaboration between NOAA and NASA.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Replacing NOAA-POES (TIROS) and DMSP programs.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First satellite was launched in 2011 (Suomi NPP).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Second launched in 2017 (JPSS-1 or NOAA-20).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>
                <a:latin typeface="Book Antiqua" panose="02040602050305030304" pitchFamily="18" charset="0"/>
              </a:rPr>
              <a:t>JPSS-2 launched in November 2022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800" kern="0" dirty="0">
              <a:latin typeface="Book Antiqua" panose="0204060205030503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63FFC86-8B3F-ACAB-E2D5-5FA9E97C9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JPSS</a:t>
            </a:r>
          </a:p>
        </p:txBody>
      </p:sp>
      <p:pic>
        <p:nvPicPr>
          <p:cNvPr id="2" name="Picture 1" descr="A picture containing indoor, plane, transport&#10;&#10;Description automatically generated">
            <a:extLst>
              <a:ext uri="{FF2B5EF4-FFF2-40B4-BE49-F238E27FC236}">
                <a16:creationId xmlns:a16="http://schemas.microsoft.com/office/drawing/2014/main" id="{70EC64F0-8DB0-48B6-1A9E-49C66ADDE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0838"/>
            <a:ext cx="4160838" cy="62484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6638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3F6BE056-AE11-0966-D754-05C135D8F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800">
                <a:latin typeface="Book Antiqua" panose="02040602050305030304" pitchFamily="18" charset="0"/>
              </a:rPr>
              <a:t>New instrumentation types: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n-US" sz="280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>
                <a:latin typeface="Book Antiqua" panose="02040602050305030304" pitchFamily="18" charset="0"/>
              </a:rPr>
              <a:t>Advanced Technology Microwave Sounder (ATMS) – Replaces current AMSU-A/B</a:t>
            </a: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40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>
                <a:latin typeface="Book Antiqua" panose="02040602050305030304" pitchFamily="18" charset="0"/>
              </a:rPr>
              <a:t>Cross-track Infrared Sounder (CrIS) – Replaces current HIRS/3</a:t>
            </a: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40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>
                <a:latin typeface="Book Antiqua" panose="02040602050305030304" pitchFamily="18" charset="0"/>
              </a:rPr>
              <a:t>Visible Infrared Imaging Radiometer Suite (VIIRS) – Replaces current AVHRR</a:t>
            </a: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40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>
                <a:latin typeface="Book Antiqua" panose="02040602050305030304" pitchFamily="18" charset="0"/>
              </a:rPr>
              <a:t>Others:  Radiation budget, ozone mapper.</a:t>
            </a:r>
            <a:endParaRPr lang="en-US" altLang="en-US" sz="2800">
              <a:latin typeface="Book Antiqua" panose="0204060205030503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F495BA3-99E5-E6BA-AD67-F02F3B4A3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JPSS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83248167-170B-F2C3-BC0B-53D935B99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Book Antiqua" panose="02040602050305030304" pitchFamily="18" charset="0"/>
              </a:rPr>
              <a:t>JPSS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D40B1-812D-1B87-5CD2-670ABAF581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17" t="20370" r="29167" b="7777"/>
          <a:stretch>
            <a:fillRect/>
          </a:stretch>
        </p:blipFill>
        <p:spPr bwMode="auto">
          <a:xfrm>
            <a:off x="1524000" y="533400"/>
            <a:ext cx="6096000" cy="574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38F30C-2D66-5E02-0F4D-FBD0950C3103}"/>
              </a:ext>
            </a:extLst>
          </p:cNvPr>
          <p:cNvSpPr txBox="1"/>
          <p:nvPr/>
        </p:nvSpPr>
        <p:spPr>
          <a:xfrm>
            <a:off x="2543239" y="6201165"/>
            <a:ext cx="4057521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SCAN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1023B-4B0C-44AA-72F8-87ED8596CE25}"/>
              </a:ext>
            </a:extLst>
          </p:cNvPr>
          <p:cNvSpPr txBox="1"/>
          <p:nvPr/>
        </p:nvSpPr>
        <p:spPr>
          <a:xfrm>
            <a:off x="5715000" y="6481401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8F438-E7C3-D713-F808-0E3FF14394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30175"/>
            <a:ext cx="7594600" cy="6575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2D2F14-7004-92D2-52DC-59AED6E8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13" t="22173" r="33919" b="35547"/>
          <a:stretch>
            <a:fillRect/>
          </a:stretch>
        </p:blipFill>
        <p:spPr bwMode="auto">
          <a:xfrm>
            <a:off x="419100" y="304800"/>
            <a:ext cx="8305800" cy="624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A112E5-4459-C98B-EBAF-6E57C9DEE1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06" t="35297" r="50247" b="50101"/>
          <a:stretch>
            <a:fillRect/>
          </a:stretch>
        </p:blipFill>
        <p:spPr bwMode="auto">
          <a:xfrm>
            <a:off x="381000" y="381000"/>
            <a:ext cx="8305800" cy="6019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3E4CD0-45FF-AE49-ED93-0AE9AFACA6DA}"/>
              </a:ext>
            </a:extLst>
          </p:cNvPr>
          <p:cNvSpPr txBox="1"/>
          <p:nvPr/>
        </p:nvSpPr>
        <p:spPr>
          <a:xfrm>
            <a:off x="3467100" y="1447800"/>
            <a:ext cx="21336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Red dots are fires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C0366-DD13-D73A-5BE0-C63DC6EE6B3B}"/>
              </a:ext>
            </a:extLst>
          </p:cNvPr>
          <p:cNvSpPr txBox="1"/>
          <p:nvPr/>
        </p:nvSpPr>
        <p:spPr>
          <a:xfrm>
            <a:off x="5861050" y="4800600"/>
            <a:ext cx="282575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Field of cumulus clouds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oesSpacecraft.gif">
            <a:extLst>
              <a:ext uri="{FF2B5EF4-FFF2-40B4-BE49-F238E27FC236}">
                <a16:creationId xmlns:a16="http://schemas.microsoft.com/office/drawing/2014/main" id="{B58A58A0-E9AC-2585-D522-58A83EDD3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57463"/>
            <a:ext cx="5257800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E9DC4390-62D6-A6CD-1188-0C343084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4" y="304800"/>
            <a:ext cx="88940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CURRENT CIVIL POLAR ORBITERS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AAD08CB-F84D-B17B-7D61-90D600E92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9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Book Antiqua" panose="02040602050305030304" pitchFamily="18" charset="0"/>
              </a:rPr>
              <a:t>October 4, 1957…</a:t>
            </a:r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C6F22005-C5B2-4F8A-18D5-3DC302DE1D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423988"/>
            <a:ext cx="3733800" cy="5019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779" name="TextBox 3">
            <a:extLst>
              <a:ext uri="{FF2B5EF4-FFF2-40B4-BE49-F238E27FC236}">
                <a16:creationId xmlns:a16="http://schemas.microsoft.com/office/drawing/2014/main" id="{C1BE9A36-04B8-6233-8239-6F669A827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35814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Book Antiqua" panose="02040602050305030304" pitchFamily="18" charset="0"/>
              </a:rPr>
              <a:t>Sputnik 1 (</a:t>
            </a:r>
            <a:r>
              <a:rPr lang="vi-VN" altLang="en-US" sz="2400" b="1"/>
              <a:t>Спу́тник-1</a:t>
            </a:r>
            <a:r>
              <a:rPr lang="en-US" altLang="en-US" sz="2400" b="1">
                <a:latin typeface="Book Antiqua" panose="0204060205030503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Book Antiqua" panose="02040602050305030304" pitchFamily="18" charset="0"/>
              </a:rPr>
              <a:t>“</a:t>
            </a:r>
            <a:r>
              <a:rPr lang="en-US" altLang="en-US" sz="2400" i="1">
                <a:latin typeface="Book Antiqua" panose="02040602050305030304" pitchFamily="18" charset="0"/>
              </a:rPr>
              <a:t>Satellite</a:t>
            </a:r>
            <a:r>
              <a:rPr lang="en-US" altLang="en-US" sz="2400">
                <a:latin typeface="Book Antiqua" panose="02040602050305030304" pitchFamily="18" charset="0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Book Antiqua" panose="02040602050305030304" pitchFamily="18" charset="0"/>
              </a:rPr>
              <a:t>Launched during International Geophysical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Book Antiqua" panose="02040602050305030304" pitchFamily="18" charset="0"/>
              </a:rPr>
              <a:t>Lasted 22 days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Book Antiqua" panose="02040602050305030304" pitchFamily="18" charset="0"/>
              </a:rPr>
              <a:t>Drag on satellite provided information about density of upper atmosphere</a:t>
            </a:r>
          </a:p>
        </p:txBody>
      </p:sp>
      <p:pic>
        <p:nvPicPr>
          <p:cNvPr id="3" name="Picture 2" descr="A person playing a drum set&#10;&#10;Description automatically generated with low confidence">
            <a:extLst>
              <a:ext uri="{FF2B5EF4-FFF2-40B4-BE49-F238E27FC236}">
                <a16:creationId xmlns:a16="http://schemas.microsoft.com/office/drawing/2014/main" id="{54404011-E575-0376-13EB-37AE56ADA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3" y="846138"/>
            <a:ext cx="8689975" cy="49530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75E1942-DA7F-E9F7-3B6B-57551A17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1143000"/>
            <a:ext cx="8229600" cy="5334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2800" kern="0" dirty="0">
                <a:latin typeface="Book Antiqua" panose="02040602050305030304" pitchFamily="18" charset="0"/>
              </a:rPr>
              <a:t>As of January, 2024: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89091E0-D638-7426-1F66-A38FE0A0A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POES Status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E3E418F-1CF9-AAC8-3170-84D320C63D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8040" r="32353" b="17647"/>
          <a:stretch/>
        </p:blipFill>
        <p:spPr>
          <a:xfrm>
            <a:off x="1463675" y="1742187"/>
            <a:ext cx="6477000" cy="491772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B34F227-4804-09B6-B971-7210CA6E5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43000"/>
            <a:ext cx="8229600" cy="5334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2800" kern="0" dirty="0">
                <a:latin typeface="Book Antiqua" panose="02040602050305030304" pitchFamily="18" charset="0"/>
              </a:rPr>
              <a:t>As of January, 2024: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sz="2400" kern="0" dirty="0">
              <a:latin typeface="Book Antiqua" panose="0204060205030503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16C1FB8-4201-7185-8FF5-CB717818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POES Status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4C523D7-62CA-AC4E-A2E9-EF458CC47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3" t="19205" r="32947" b="22516"/>
          <a:stretch/>
        </p:blipFill>
        <p:spPr>
          <a:xfrm>
            <a:off x="1230101" y="1857430"/>
            <a:ext cx="6973908" cy="479456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Iss007e10807.jpg">
            <a:extLst>
              <a:ext uri="{FF2B5EF4-FFF2-40B4-BE49-F238E27FC236}">
                <a16:creationId xmlns:a16="http://schemas.microsoft.com/office/drawing/2014/main" id="{694270D6-49B9-6661-8BD5-AA08DF9A4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"/>
          <a:stretch>
            <a:fillRect/>
          </a:stretch>
        </p:blipFill>
        <p:spPr bwMode="auto">
          <a:xfrm>
            <a:off x="0" y="457200"/>
            <a:ext cx="91821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2BB872C6-70E1-360C-E09D-4A6412384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Book Antiqua" panose="02040602050305030304" pitchFamily="18" charset="0"/>
              </a:rPr>
              <a:t>Geostationary Orbiters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8CA403-D04D-D535-33E3-1B29D6529D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3" t="21111" r="397" b="23334"/>
          <a:stretch>
            <a:fillRect/>
          </a:stretch>
        </p:blipFill>
        <p:spPr bwMode="auto">
          <a:xfrm>
            <a:off x="490538" y="2209800"/>
            <a:ext cx="8061325" cy="3505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5B0E0583-D898-FF82-1FDF-8424358D2B9B}"/>
              </a:ext>
            </a:extLst>
          </p:cNvPr>
          <p:cNvSpPr/>
          <p:nvPr/>
        </p:nvSpPr>
        <p:spPr>
          <a:xfrm rot="4792198">
            <a:off x="2422526" y="2951162"/>
            <a:ext cx="488950" cy="3165475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85855-7A29-0D7B-53AC-2FB5EAF02F5F}"/>
              </a:ext>
            </a:extLst>
          </p:cNvPr>
          <p:cNvSpPr txBox="1"/>
          <p:nvPr/>
        </p:nvSpPr>
        <p:spPr>
          <a:xfrm>
            <a:off x="2209800" y="4867275"/>
            <a:ext cx="151765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6 Earth radii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:a16="http://schemas.microsoft.com/office/drawing/2014/main" id="{5139A08A-CBFE-1F9E-3EB5-31730AD12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Applications Technology Satellite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latin typeface="Book Antiqua" panose="02040602050305030304" pitchFamily="18" charset="0"/>
              </a:rPr>
              <a:t>First </a:t>
            </a:r>
            <a:r>
              <a:rPr lang="en-US" altLang="en-US" sz="2800" b="1" dirty="0" err="1">
                <a:latin typeface="Book Antiqua" panose="02040602050305030304" pitchFamily="18" charset="0"/>
              </a:rPr>
              <a:t>metsat</a:t>
            </a:r>
            <a:r>
              <a:rPr lang="en-US" altLang="en-US" sz="2800" b="1" dirty="0">
                <a:latin typeface="Book Antiqua" panose="02040602050305030304" pitchFamily="18" charset="0"/>
              </a:rPr>
              <a:t> in geostationary orbit.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Placed above Western Hemisphere.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Designed to test meteorological and other types of instrumentation.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ATS 3 launched with equipment for creating color images; launched in 1967; remained active until 2001.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3558865-9991-6D78-2C12-23621DC3D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ATS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>
            <a:extLst>
              <a:ext uri="{FF2B5EF4-FFF2-40B4-BE49-F238E27FC236}">
                <a16:creationId xmlns:a16="http://schemas.microsoft.com/office/drawing/2014/main" id="{07307AB3-2C46-C73C-AF91-A95EE3AE7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Total of 6 launched – last one in 1974.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53EA6A2-79F7-CA94-24E8-CD47F5960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ATS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06451F68-11CA-D6F3-D97B-F79D5D2681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Book Antiqua" panose="02040602050305030304" pitchFamily="18" charset="0"/>
              </a:rPr>
              <a:t>ATS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9A091BC-6B2D-573C-5398-68BAFC49B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Book Antiqua" panose="02040602050305030304" pitchFamily="18" charset="0"/>
              </a:rPr>
              <a:t>Total of 6 launched – last one in 1974.</a:t>
            </a:r>
          </a:p>
        </p:txBody>
      </p:sp>
      <p:pic>
        <p:nvPicPr>
          <p:cNvPr id="3" name="Picture 2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DEBAAAC0-A03C-F048-2147-FF05E0AA4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5" y="1798638"/>
            <a:ext cx="5508625" cy="46386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1EFAC-447F-7FFE-B651-D63BD84E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350838"/>
            <a:ext cx="5105400" cy="12001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400" dirty="0"/>
          </a:p>
          <a:p>
            <a:pPr algn="ctr">
              <a:defRPr/>
            </a:pPr>
            <a:r>
              <a:rPr lang="en-US" altLang="en-US" sz="2400" b="1" dirty="0"/>
              <a:t>Early full-disk image from ATS</a:t>
            </a:r>
            <a:endParaRPr lang="en-US" altLang="en-US" sz="2400" dirty="0"/>
          </a:p>
          <a:p>
            <a:pPr>
              <a:defRPr/>
            </a:pPr>
            <a:endParaRPr lang="en-US" altLang="en-US" sz="240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CAAF73A5-52FC-A84E-60F0-5FBCB62BA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ATS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7" descr="goesSpacecraft.jpg">
            <a:extLst>
              <a:ext uri="{FF2B5EF4-FFF2-40B4-BE49-F238E27FC236}">
                <a16:creationId xmlns:a16="http://schemas.microsoft.com/office/drawing/2014/main" id="{89903F6B-EEE0-722D-DF68-BA914D64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00200"/>
            <a:ext cx="6707188" cy="434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3713C92-B1D0-CC96-2296-66D0BEE0A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 (Mid 1970s to now)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>
            <a:extLst>
              <a:ext uri="{FF2B5EF4-FFF2-40B4-BE49-F238E27FC236}">
                <a16:creationId xmlns:a16="http://schemas.microsoft.com/office/drawing/2014/main" id="{8A27272A-C714-8206-3897-8317E1476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Geostationary Operational Environmental Satellite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Operational workhorse of day-to-day weather forecasting.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Apogee:  35,804 km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Perigee:  35,797 km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Period:  1436.7 minutes (~1 day)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Equatorial orbiters.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81E01F0-8872-3B7D-1D7D-DD8918964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>
            <a:extLst>
              <a:ext uri="{FF2B5EF4-FFF2-40B4-BE49-F238E27FC236}">
                <a16:creationId xmlns:a16="http://schemas.microsoft.com/office/drawing/2014/main" id="{F2A12A6E-BCB7-1B59-7A38-A59AF5840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Geostationary Operational Environmental Satellite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Operational workhorse of day-to-day weather forecasting.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United States has generally maintained at least two geostationary satellites in orbit at all times: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dirty="0">
                <a:latin typeface="Book Antiqua" panose="02040602050305030304" pitchFamily="18" charset="0"/>
              </a:rPr>
              <a:t>One above 75 west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dirty="0">
                <a:latin typeface="Book Antiqua" panose="02040602050305030304" pitchFamily="18" charset="0"/>
              </a:rPr>
              <a:t>One above 135 west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dirty="0">
                <a:latin typeface="Book Antiqua" panose="02040602050305030304" pitchFamily="18" charset="0"/>
              </a:rPr>
              <a:t>On-orbit spare near 105 west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dirty="0">
                <a:latin typeface="Book Antiqua" panose="02040602050305030304" pitchFamily="18" charset="0"/>
              </a:rPr>
              <a:t>Currently there are more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8FDC469-078E-8110-141D-4599B157B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69" y="228600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C360B3B4-4F45-26A7-12FB-5BA45CFBC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9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Book Antiqua" panose="02040602050305030304" pitchFamily="18" charset="0"/>
              </a:rPr>
              <a:t>October 4, 1957…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42F1E7-902F-B2EE-7394-BEADB5F328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1327433"/>
            <a:ext cx="1981200" cy="26635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5CC5A-CC26-7A27-C115-E263D52C8830}"/>
              </a:ext>
            </a:extLst>
          </p:cNvPr>
          <p:cNvSpPr txBox="1"/>
          <p:nvPr/>
        </p:nvSpPr>
        <p:spPr>
          <a:xfrm>
            <a:off x="3889762" y="3484222"/>
            <a:ext cx="1364476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Sputnik - 1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E93AB-312F-240F-E7D1-E74D328E7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91000"/>
            <a:ext cx="8077200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World’s first artificial satellite is launched by the USSR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938748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75A80C9D-2F02-E242-A075-41E25585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95400"/>
            <a:ext cx="883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800" kern="0">
                <a:solidFill>
                  <a:srgbClr val="FF0000"/>
                </a:solidFill>
                <a:latin typeface="Book Antiqua" panose="02040602050305030304" pitchFamily="18" charset="0"/>
              </a:rPr>
              <a:t>Geostationary Operational Environmental Satellite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kern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kern="0">
                <a:latin typeface="Book Antiqua" panose="02040602050305030304" pitchFamily="18" charset="0"/>
              </a:rPr>
              <a:t>Operational workhorse of day-to-day weather forecasting.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kern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kern="0">
                <a:latin typeface="Book Antiqua" panose="02040602050305030304" pitchFamily="18" charset="0"/>
              </a:rPr>
              <a:t>United States has generally maintained at least two geostationary satellites in orbit at all times: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kern="0">
                <a:latin typeface="Book Antiqua" panose="02040602050305030304" pitchFamily="18" charset="0"/>
              </a:rPr>
              <a:t>One above 75 west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kern="0">
                <a:latin typeface="Book Antiqua" panose="02040602050305030304" pitchFamily="18" charset="0"/>
              </a:rPr>
              <a:t>One above 135 west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kern="0">
                <a:latin typeface="Book Antiqua" panose="02040602050305030304" pitchFamily="18" charset="0"/>
              </a:rPr>
              <a:t>On-orbit spare near 105 west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kern="0">
                <a:latin typeface="Book Antiqua" panose="02040602050305030304" pitchFamily="18" charset="0"/>
              </a:rPr>
              <a:t>Currently there are more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kern="0" dirty="0">
              <a:latin typeface="Book Antiqua" panose="02040602050305030304" pitchFamily="18" charset="0"/>
            </a:endParaRPr>
          </a:p>
        </p:txBody>
      </p:sp>
      <p:sp>
        <p:nvSpPr>
          <p:cNvPr id="61441" name="Rectangle 2">
            <a:extLst>
              <a:ext uri="{FF2B5EF4-FFF2-40B4-BE49-F238E27FC236}">
                <a16:creationId xmlns:a16="http://schemas.microsoft.com/office/drawing/2014/main" id="{783D288E-869C-0AEF-02F8-99F847225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Book Antiqua" panose="02040602050305030304" pitchFamily="18" charset="0"/>
              </a:rPr>
              <a:t>GOES (mid 1970s - now)</a:t>
            </a:r>
          </a:p>
        </p:txBody>
      </p:sp>
      <p:pic>
        <p:nvPicPr>
          <p:cNvPr id="3" name="Picture 2" descr="A picture containing outdoor, transport, smoke, steam&#10;&#10;Description automatically generated">
            <a:extLst>
              <a:ext uri="{FF2B5EF4-FFF2-40B4-BE49-F238E27FC236}">
                <a16:creationId xmlns:a16="http://schemas.microsoft.com/office/drawing/2014/main" id="{226F5012-5037-9C1D-7033-716796692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3987800" cy="60960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737F9-22A9-0B0E-9691-0C92B893D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350838"/>
            <a:ext cx="5105400" cy="12001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400" dirty="0"/>
          </a:p>
          <a:p>
            <a:pPr algn="ctr">
              <a:defRPr/>
            </a:pPr>
            <a:r>
              <a:rPr lang="en-US" altLang="en-US" sz="2400" b="1" dirty="0"/>
              <a:t>Launch of GOES-1 in 1975</a:t>
            </a:r>
            <a:endParaRPr lang="en-US" altLang="en-US" sz="2400" dirty="0"/>
          </a:p>
          <a:p>
            <a:pPr>
              <a:defRPr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4F5ED84E-39BD-282D-69DF-E7FFFF09F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Next Generation GOES (R through U)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>
                <a:latin typeface="Book Antiqua" panose="02040602050305030304" pitchFamily="18" charset="0"/>
              </a:rPr>
              <a:t>Will extend geostationary satellite service to 2036.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latin typeface="Book Antiqua" panose="02040602050305030304" pitchFamily="18" charset="0"/>
              </a:rPr>
              <a:t>Advanced instrumentation: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Advanced Baseline Imager (ABI) – Replaces GOES imager (16 bands instead of 5; two visible channels; up to 4 times the resolution)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Geostationary Lightning Mapper (GLM)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Also:  Several Sun-oriented instruments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963DF68-ECED-6807-7D5A-907E865C3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GOES-R Series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1AA4DE6-8DE3-9B2C-5F4F-F1A0F6C18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Book Antiqua" panose="02040602050305030304" pitchFamily="18" charset="0"/>
              </a:rPr>
              <a:t>GOES R-Series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3B841A8-1FE7-EC9F-A2BB-D25FEEFEC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Next Generation GOES (R through U)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>
                <a:latin typeface="Book Antiqua" panose="02040602050305030304" pitchFamily="18" charset="0"/>
              </a:rPr>
              <a:t>Will extend geostationary satellite service to 2036.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latin typeface="Book Antiqua" panose="02040602050305030304" pitchFamily="18" charset="0"/>
              </a:rPr>
              <a:t>Advanced instrumentation: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Advanced Baseline Imager (ABI) – Replaces GOES imager (16 bands instead of 5; two visible channels; up to 4 times the resolution)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Geostationary Lightning Mapper (GLM)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Also:  Several Sun-oriented instruments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8DE57BA8-B6A3-1C90-D62D-BBC8ACDF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74050" cy="551656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D951A0-5C2A-9115-CD20-AB8BF5E3F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88000"/>
            <a:ext cx="5105400" cy="12001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400" dirty="0"/>
          </a:p>
          <a:p>
            <a:pPr algn="ctr">
              <a:defRPr/>
            </a:pPr>
            <a:r>
              <a:rPr lang="en-US" altLang="en-US" sz="2400" b="1" dirty="0"/>
              <a:t>GOES-S/17/W</a:t>
            </a:r>
            <a:endParaRPr lang="en-US" altLang="en-US" sz="2400" dirty="0"/>
          </a:p>
          <a:p>
            <a:pPr>
              <a:defRPr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1AA4DE6-8DE3-9B2C-5F4F-F1A0F6C18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Book Antiqua" panose="02040602050305030304" pitchFamily="18" charset="0"/>
              </a:rPr>
              <a:t>GOES R-Series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3B841A8-1FE7-EC9F-A2BB-D25FEEFEC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Next Generation GOES (R through U)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>
                <a:latin typeface="Book Antiqua" panose="02040602050305030304" pitchFamily="18" charset="0"/>
              </a:rPr>
              <a:t>Will extend geostationary satellite service to 2036.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latin typeface="Book Antiqua" panose="02040602050305030304" pitchFamily="18" charset="0"/>
              </a:rPr>
              <a:t>Advanced instrumentation: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Advanced Baseline Imager (ABI) – Replaces GOES imager (16 bands instead of 5; two visible channels; up to 4 times the resolution)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Geostationary Lightning Mapper (GLM)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Also:  Several Sun-oriented instruments</a:t>
            </a:r>
          </a:p>
        </p:txBody>
      </p:sp>
      <p:pic>
        <p:nvPicPr>
          <p:cNvPr id="6" name="Picture 5" descr="A rocket launching with flames and smoke&#10;&#10;Description automatically generated with low confidence">
            <a:extLst>
              <a:ext uri="{FF2B5EF4-FFF2-40B4-BE49-F238E27FC236}">
                <a16:creationId xmlns:a16="http://schemas.microsoft.com/office/drawing/2014/main" id="{26E3D748-7293-E4A1-4520-DB306F749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8" y="274638"/>
            <a:ext cx="8508844" cy="566023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D951A0-5C2A-9115-CD20-AB8BF5E3F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88000"/>
            <a:ext cx="5105400" cy="12001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400" dirty="0"/>
          </a:p>
          <a:p>
            <a:pPr algn="ctr">
              <a:defRPr/>
            </a:pPr>
            <a:r>
              <a:rPr lang="en-US" altLang="en-US" sz="2400" b="1" dirty="0"/>
              <a:t>GOES-T/18/W</a:t>
            </a:r>
            <a:endParaRPr lang="en-US" altLang="en-US" sz="2400" dirty="0"/>
          </a:p>
          <a:p>
            <a:pPr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85336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E9315A81-D134-27F8-456C-DDDEAB218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40" y="260122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GOES-R SERIES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DF3B29D1-B815-9A67-DE9E-0961B3F3C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95400"/>
            <a:ext cx="883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Next Generation GOES (R through U)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Book Antiqua" panose="02040602050305030304" pitchFamily="18" charset="0"/>
              </a:rPr>
              <a:t>Will extend geostationary satellite service to 2036.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>
                <a:latin typeface="Book Antiqua" panose="02040602050305030304" pitchFamily="18" charset="0"/>
              </a:rPr>
              <a:t>Advanced instrumentation: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 dirty="0">
                <a:latin typeface="Book Antiqua" panose="02040602050305030304" pitchFamily="18" charset="0"/>
              </a:rPr>
              <a:t>Advanced Baseline Imager (ABI) – Replaces GOES imager (16 bands instead of 5; two visible channels; up to 4 times the resolution)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 dirty="0">
                <a:latin typeface="Book Antiqua" panose="02040602050305030304" pitchFamily="18" charset="0"/>
              </a:rPr>
              <a:t>Geostationary Lightning Mapper (GLM)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 dirty="0">
                <a:latin typeface="Book Antiqua" panose="02040602050305030304" pitchFamily="18" charset="0"/>
              </a:rPr>
              <a:t>Also:  Several Sun-oriented instruments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A56087E-00F0-A0EA-7207-6B9668556BDE}"/>
              </a:ext>
            </a:extLst>
          </p:cNvPr>
          <p:cNvSpPr/>
          <p:nvPr/>
        </p:nvSpPr>
        <p:spPr>
          <a:xfrm>
            <a:off x="152400" y="3365500"/>
            <a:ext cx="8839200" cy="1676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 descr="A picture containing sky&#10;&#10;Description automatically generated">
            <a:extLst>
              <a:ext uri="{FF2B5EF4-FFF2-40B4-BE49-F238E27FC236}">
                <a16:creationId xmlns:a16="http://schemas.microsoft.com/office/drawing/2014/main" id="{7AC203BE-0564-AEF6-DF23-DED6E14C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4597400" cy="31369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6C2239B-6E42-4AD5-96E4-7055A882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6667" t="2834" r="14999" b="-1649"/>
          <a:stretch>
            <a:fillRect/>
          </a:stretch>
        </p:blipFill>
        <p:spPr bwMode="auto">
          <a:xfrm>
            <a:off x="495300" y="200025"/>
            <a:ext cx="8153400" cy="66579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9E4F3C-D44B-4830-52AB-4DB7191B6B6B}"/>
              </a:ext>
            </a:extLst>
          </p:cNvPr>
          <p:cNvSpPr/>
          <p:nvPr/>
        </p:nvSpPr>
        <p:spPr>
          <a:xfrm>
            <a:off x="3048000" y="200025"/>
            <a:ext cx="3048000" cy="333375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665E673-DBF7-F797-7AB3-517A35378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6667" t="2834" r="14999" b="-1649"/>
          <a:stretch>
            <a:fillRect/>
          </a:stretch>
        </p:blipFill>
        <p:spPr bwMode="auto">
          <a:xfrm>
            <a:off x="495300" y="200025"/>
            <a:ext cx="8153400" cy="66579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EBF734-7C1E-E2FC-E8D8-AAD8462B911A}"/>
              </a:ext>
            </a:extLst>
          </p:cNvPr>
          <p:cNvSpPr/>
          <p:nvPr/>
        </p:nvSpPr>
        <p:spPr>
          <a:xfrm>
            <a:off x="533400" y="3657600"/>
            <a:ext cx="762000" cy="228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2AD7415-3DFB-AC68-011F-E1E375EA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BCFAEF2-4F7F-6F44-6741-6501A557B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" y="1206500"/>
            <a:ext cx="7937500" cy="444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610" name="TextBox 1">
            <a:extLst>
              <a:ext uri="{FF2B5EF4-FFF2-40B4-BE49-F238E27FC236}">
                <a16:creationId xmlns:a16="http://schemas.microsoft.com/office/drawing/2014/main" id="{B94FBC1C-2A92-F44A-4F6B-8860F6C63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13" y="914400"/>
            <a:ext cx="31273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400" b="1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7136D638-B7BC-D4B3-C67B-E7A9E451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7350" y="1747838"/>
            <a:ext cx="5829300" cy="3362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634" name="TextBox 2">
            <a:extLst>
              <a:ext uri="{FF2B5EF4-FFF2-40B4-BE49-F238E27FC236}">
                <a16:creationId xmlns:a16="http://schemas.microsoft.com/office/drawing/2014/main" id="{D4BCB3BF-21B1-229C-CACB-F83DFDD118BB}"/>
              </a:ext>
            </a:extLst>
          </p:cNvPr>
          <p:cNvSpPr txBox="1">
            <a:spLocks noChangeArrowheads="1"/>
          </p:cNvSpPr>
          <p:nvPr/>
        </p:nvSpPr>
        <p:spPr bwMode="auto">
          <a:xfrm rot="189006">
            <a:off x="3902075" y="4478338"/>
            <a:ext cx="121920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ROUND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EARTH</a:t>
            </a:r>
          </a:p>
        </p:txBody>
      </p:sp>
      <p:sp>
        <p:nvSpPr>
          <p:cNvPr id="69635" name="TextBox 1">
            <a:extLst>
              <a:ext uri="{FF2B5EF4-FFF2-40B4-BE49-F238E27FC236}">
                <a16:creationId xmlns:a16="http://schemas.microsoft.com/office/drawing/2014/main" id="{5AFA3A91-0B9B-A242-06F3-B971A47DA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13" y="5791200"/>
            <a:ext cx="226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Book Antiqua" panose="02040602050305030304" pitchFamily="18" charset="0"/>
              </a:rPr>
              <a:t>(Marty approves.)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5CBAD3-1CDF-23C5-26F3-49C994A84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91000"/>
            <a:ext cx="8077200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World’s first artificial satellite is launched by the USSR</a:t>
            </a:r>
            <a:endParaRPr lang="en-US" altLang="en-US" sz="2400" dirty="0"/>
          </a:p>
        </p:txBody>
      </p:sp>
      <p:sp>
        <p:nvSpPr>
          <p:cNvPr id="14337" name="Rectangle 2">
            <a:extLst>
              <a:ext uri="{FF2B5EF4-FFF2-40B4-BE49-F238E27FC236}">
                <a16:creationId xmlns:a16="http://schemas.microsoft.com/office/drawing/2014/main" id="{C360B3B4-4F45-26A7-12FB-5BA45CFBC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9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Book Antiqua" panose="02040602050305030304" pitchFamily="18" charset="0"/>
              </a:rPr>
              <a:t>October 4, 1957…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42F1E7-902F-B2EE-7394-BEADB5F328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1327433"/>
            <a:ext cx="1981200" cy="26635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5CC5A-CC26-7A27-C115-E263D52C8830}"/>
              </a:ext>
            </a:extLst>
          </p:cNvPr>
          <p:cNvSpPr txBox="1"/>
          <p:nvPr/>
        </p:nvSpPr>
        <p:spPr>
          <a:xfrm>
            <a:off x="3889762" y="3484222"/>
            <a:ext cx="1364476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Sputnik - 1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A3710-4F87-36B3-133C-CE80D2A871CC}"/>
              </a:ext>
            </a:extLst>
          </p:cNvPr>
          <p:cNvSpPr txBox="1"/>
          <p:nvPr/>
        </p:nvSpPr>
        <p:spPr>
          <a:xfrm>
            <a:off x="2286000" y="4314110"/>
            <a:ext cx="4572000" cy="58477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Русские идут!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059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>
            <a:extLst>
              <a:ext uri="{FF2B5EF4-FFF2-40B4-BE49-F238E27FC236}">
                <a16:creationId xmlns:a16="http://schemas.microsoft.com/office/drawing/2014/main" id="{FB132FCC-5982-F557-89ED-FB74F2C13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20650"/>
            <a:ext cx="89662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CCA25EE3-3D7A-8997-2AA7-1F537866E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6667" t="2834" r="14999" b="-1649"/>
          <a:stretch>
            <a:fillRect/>
          </a:stretch>
        </p:blipFill>
        <p:spPr bwMode="auto">
          <a:xfrm>
            <a:off x="495300" y="200025"/>
            <a:ext cx="8153400" cy="66579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1834D35-23F2-AEE6-BBDF-61E06A06E338}"/>
              </a:ext>
            </a:extLst>
          </p:cNvPr>
          <p:cNvSpPr/>
          <p:nvPr/>
        </p:nvSpPr>
        <p:spPr>
          <a:xfrm>
            <a:off x="609600" y="4267200"/>
            <a:ext cx="762000" cy="228600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E1870B-EBEB-C5B6-85BE-3ACCA85D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2400"/>
            <a:ext cx="6553200" cy="655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C5A3DDF-64C9-A656-9F0F-37FA3A30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2800" kern="0" dirty="0">
                <a:latin typeface="Book Antiqua" panose="02040602050305030304" pitchFamily="18" charset="0"/>
              </a:rPr>
              <a:t>As of January,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5EB2-6927-FE1C-0F28-199A71D43746}"/>
              </a:ext>
            </a:extLst>
          </p:cNvPr>
          <p:cNvSpPr txBox="1"/>
          <p:nvPr/>
        </p:nvSpPr>
        <p:spPr>
          <a:xfrm>
            <a:off x="943099" y="5829469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5069F-D6BA-17C0-409B-E3C5CECA3A90}"/>
              </a:ext>
            </a:extLst>
          </p:cNvPr>
          <p:cNvSpPr txBox="1"/>
          <p:nvPr/>
        </p:nvSpPr>
        <p:spPr>
          <a:xfrm>
            <a:off x="943099" y="6077035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52A4F-25B9-0017-2A2F-B9A153B8BCCE}"/>
              </a:ext>
            </a:extLst>
          </p:cNvPr>
          <p:cNvSpPr txBox="1"/>
          <p:nvPr/>
        </p:nvSpPr>
        <p:spPr>
          <a:xfrm>
            <a:off x="943099" y="6369011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A8FBC-FE3F-7281-7E94-133EDE917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4" y="257314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 Status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11277CA-F188-EAF2-5F02-003973752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8040" r="33333" b="8236"/>
          <a:stretch/>
        </p:blipFill>
        <p:spPr>
          <a:xfrm>
            <a:off x="1247899" y="1713505"/>
            <a:ext cx="5715000" cy="506801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F6E69C-3CFF-653C-75EA-312A5B0D9D99}"/>
              </a:ext>
            </a:extLst>
          </p:cNvPr>
          <p:cNvSpPr/>
          <p:nvPr/>
        </p:nvSpPr>
        <p:spPr>
          <a:xfrm>
            <a:off x="685800" y="5753545"/>
            <a:ext cx="6477000" cy="952055"/>
          </a:xfrm>
          <a:prstGeom prst="roundRect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5198F-7238-FA3A-1488-B249A8CCF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853C852-C548-7C5A-1748-A6F588E57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2800" kern="0" dirty="0">
                <a:latin typeface="Book Antiqua" panose="02040602050305030304" pitchFamily="18" charset="0"/>
              </a:rPr>
              <a:t>As of January,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02DFD-DCD8-7B2C-9227-2F65DAEDD362}"/>
              </a:ext>
            </a:extLst>
          </p:cNvPr>
          <p:cNvSpPr txBox="1"/>
          <p:nvPr/>
        </p:nvSpPr>
        <p:spPr>
          <a:xfrm>
            <a:off x="943099" y="5829469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94B1A-55EA-379B-FF4B-759980DFE0A9}"/>
              </a:ext>
            </a:extLst>
          </p:cNvPr>
          <p:cNvSpPr txBox="1"/>
          <p:nvPr/>
        </p:nvSpPr>
        <p:spPr>
          <a:xfrm>
            <a:off x="943099" y="6077035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BFEC0-1F76-08F0-C97D-E38B81FAB8FE}"/>
              </a:ext>
            </a:extLst>
          </p:cNvPr>
          <p:cNvSpPr txBox="1"/>
          <p:nvPr/>
        </p:nvSpPr>
        <p:spPr>
          <a:xfrm>
            <a:off x="943099" y="6369011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E6BBD-AF6B-EE5D-3805-EE3EF8A0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4" y="257314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 Status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8F51909-D720-9887-4EE5-25780E44C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8040" r="33333" b="8236"/>
          <a:stretch/>
        </p:blipFill>
        <p:spPr>
          <a:xfrm>
            <a:off x="1247899" y="1713505"/>
            <a:ext cx="5715000" cy="506801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E7F26A-997E-926E-6993-7108AAA55720}"/>
              </a:ext>
            </a:extLst>
          </p:cNvPr>
          <p:cNvSpPr/>
          <p:nvPr/>
        </p:nvSpPr>
        <p:spPr>
          <a:xfrm>
            <a:off x="685800" y="5753545"/>
            <a:ext cx="6477000" cy="952055"/>
          </a:xfrm>
          <a:prstGeom prst="roundRect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ABA80-017B-E305-E91E-95E375EA2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638267"/>
            <a:ext cx="7772400" cy="378565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b="1" dirty="0"/>
              <a:t>GOES-U/19 was launched in June, 2024</a:t>
            </a:r>
          </a:p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b="1" u="sng" dirty="0"/>
              <a:t>It became the new GOES-East</a:t>
            </a:r>
          </a:p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b="1" dirty="0"/>
              <a:t>This is the last of the GOES-R series</a:t>
            </a:r>
          </a:p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b="1" dirty="0"/>
              <a:t>Next generation will be </a:t>
            </a:r>
            <a:r>
              <a:rPr lang="en-US" altLang="en-US" sz="2400" b="1" dirty="0" err="1"/>
              <a:t>GeoXO</a:t>
            </a:r>
            <a:r>
              <a:rPr lang="en-US" altLang="en-US" sz="2400" b="1" dirty="0"/>
              <a:t>, beginning in the 2030s.</a:t>
            </a:r>
          </a:p>
          <a:p>
            <a:pPr algn="ctr"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129338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94540-ED14-803A-468B-97421323F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E51F311-D9BF-8A2C-940A-145B816FF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4" y="257314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 Status</a:t>
            </a:r>
          </a:p>
        </p:txBody>
      </p:sp>
      <p:pic>
        <p:nvPicPr>
          <p:cNvPr id="3" name="Picture 2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EA1587F1-B879-C564-2D16-918B53FB5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20656"/>
            <a:ext cx="8685900" cy="578494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19744-0C98-A0CB-2F02-484609C29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7391400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GOES-U/19</a:t>
            </a:r>
          </a:p>
        </p:txBody>
      </p:sp>
    </p:spTree>
    <p:extLst>
      <p:ext uri="{BB962C8B-B14F-4D97-AF65-F5344CB8AC3E}">
        <p14:creationId xmlns:p14="http://schemas.microsoft.com/office/powerpoint/2010/main" val="42029415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351CB-8AF2-3641-7493-AAF3E3E5A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3D6665E-0CAE-DB26-323A-52A34C41B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4" y="257314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 Status</a:t>
            </a:r>
          </a:p>
        </p:txBody>
      </p:sp>
      <p:pic>
        <p:nvPicPr>
          <p:cNvPr id="13" name="Picture 12" descr="A group of people standing next to a truck&#10;&#10;Description automatically generated">
            <a:extLst>
              <a:ext uri="{FF2B5EF4-FFF2-40B4-BE49-F238E27FC236}">
                <a16:creationId xmlns:a16="http://schemas.microsoft.com/office/drawing/2014/main" id="{2085D9F7-6088-7436-2F57-3B21EDEBE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46397"/>
            <a:ext cx="8489726" cy="56542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DE386A-0251-8F5A-A2EE-8A5BC7CE2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7391400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GOES-U/19 arrives at Kennedy Space Center</a:t>
            </a:r>
          </a:p>
        </p:txBody>
      </p:sp>
    </p:spTree>
    <p:extLst>
      <p:ext uri="{BB962C8B-B14F-4D97-AF65-F5344CB8AC3E}">
        <p14:creationId xmlns:p14="http://schemas.microsoft.com/office/powerpoint/2010/main" val="37276194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351CB-8AF2-3641-7493-AAF3E3E5A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3D6665E-0CAE-DB26-323A-52A34C41B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4" y="257314"/>
            <a:ext cx="8894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GOES Status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E386A-0251-8F5A-A2EE-8A5BC7CE2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7391400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GOES-U/19 installed in payload fairing</a:t>
            </a:r>
          </a:p>
        </p:txBody>
      </p:sp>
      <p:pic>
        <p:nvPicPr>
          <p:cNvPr id="3" name="Picture 2" descr="A large white object on a trailer&#10;&#10;Description automatically generated">
            <a:extLst>
              <a:ext uri="{FF2B5EF4-FFF2-40B4-BE49-F238E27FC236}">
                <a16:creationId xmlns:a16="http://schemas.microsoft.com/office/drawing/2014/main" id="{60BCCF74-F83B-9B64-9441-CAAF6E27F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021608"/>
            <a:ext cx="8561365" cy="507439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4651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D05EC539-1B59-1C06-5EBA-620C533F88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Book Antiqua" panose="02040602050305030304" pitchFamily="18" charset="0"/>
              </a:rPr>
              <a:t>FOR CURRENT STATUS OF </a:t>
            </a:r>
            <a:r>
              <a:rPr lang="en-US" altLang="en-US" sz="4000" b="1" i="1" dirty="0">
                <a:latin typeface="Book Antiqua" panose="02040602050305030304" pitchFamily="18" charset="0"/>
              </a:rPr>
              <a:t>ALL</a:t>
            </a:r>
            <a:r>
              <a:rPr lang="en-US" altLang="en-US" sz="4000" b="1" dirty="0">
                <a:latin typeface="Book Antiqua" panose="02040602050305030304" pitchFamily="18" charset="0"/>
              </a:rPr>
              <a:t> </a:t>
            </a:r>
            <a:r>
              <a:rPr lang="en-US" altLang="en-US" sz="4000" b="1">
                <a:latin typeface="Book Antiqua" panose="02040602050305030304" pitchFamily="18" charset="0"/>
              </a:rPr>
              <a:t>METSAT SYSTEMS</a:t>
            </a:r>
            <a:endParaRPr lang="en-US" altLang="en-US" sz="4000" b="1" dirty="0">
              <a:latin typeface="Book Antiqua" panose="02040602050305030304" pitchFamily="18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288134E-42B4-DCC0-A691-284B22A83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209800"/>
            <a:ext cx="7086600" cy="1828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dirty="0">
              <a:latin typeface="Book Antiqua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US" b="1" dirty="0">
                <a:latin typeface="+mj-lt"/>
              </a:rPr>
              <a:t>http://www.ospo.noaa.gov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63914-500E-3A04-28F1-3A02B5933ECC}"/>
              </a:ext>
            </a:extLst>
          </p:cNvPr>
          <p:cNvSpPr txBox="1"/>
          <p:nvPr/>
        </p:nvSpPr>
        <p:spPr>
          <a:xfrm>
            <a:off x="233357" y="214313"/>
            <a:ext cx="83010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References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4F55E-BF5B-ABEB-ED8E-1D9924A5B9E5}"/>
              </a:ext>
            </a:extLst>
          </p:cNvPr>
          <p:cNvSpPr txBox="1"/>
          <p:nvPr/>
        </p:nvSpPr>
        <p:spPr>
          <a:xfrm>
            <a:off x="233357" y="973776"/>
            <a:ext cx="8205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Kidder, S.Q., and T.H. </a:t>
            </a:r>
            <a:r>
              <a:rPr lang="en-US" dirty="0" err="1"/>
              <a:t>Vonder</a:t>
            </a:r>
            <a:r>
              <a:rPr lang="en-US" dirty="0"/>
              <a:t> Harr, 1995: Satellite Meteorology – An Introduction, San Diego: Academic Press, 466 pgs.</a:t>
            </a:r>
          </a:p>
          <a:p>
            <a:endParaRPr lang="en-US" dirty="0"/>
          </a:p>
          <a:p>
            <a:r>
              <a:rPr lang="en-US" dirty="0"/>
              <a:t>Public Domain Sources</a:t>
            </a:r>
          </a:p>
        </p:txBody>
      </p:sp>
    </p:spTree>
    <p:extLst>
      <p:ext uri="{BB962C8B-B14F-4D97-AF65-F5344CB8AC3E}">
        <p14:creationId xmlns:p14="http://schemas.microsoft.com/office/powerpoint/2010/main" val="3799351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5CBAD3-1CDF-23C5-26F3-49C994A84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91000"/>
            <a:ext cx="8077200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World’s first artificial satellite is launched by the USSR</a:t>
            </a:r>
            <a:endParaRPr lang="en-US" altLang="en-US" sz="2400" dirty="0"/>
          </a:p>
        </p:txBody>
      </p:sp>
      <p:sp>
        <p:nvSpPr>
          <p:cNvPr id="14337" name="Rectangle 2">
            <a:extLst>
              <a:ext uri="{FF2B5EF4-FFF2-40B4-BE49-F238E27FC236}">
                <a16:creationId xmlns:a16="http://schemas.microsoft.com/office/drawing/2014/main" id="{C360B3B4-4F45-26A7-12FB-5BA45CFBC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9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Book Antiqua" panose="02040602050305030304" pitchFamily="18" charset="0"/>
              </a:rPr>
              <a:t>October 4, 1957…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42F1E7-902F-B2EE-7394-BEADB5F328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1327433"/>
            <a:ext cx="1981200" cy="26635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5CC5A-CC26-7A27-C115-E263D52C8830}"/>
              </a:ext>
            </a:extLst>
          </p:cNvPr>
          <p:cNvSpPr txBox="1"/>
          <p:nvPr/>
        </p:nvSpPr>
        <p:spPr>
          <a:xfrm>
            <a:off x="3889762" y="3484222"/>
            <a:ext cx="1364476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Sputnik - 1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A3710-4F87-36B3-133C-CE80D2A871CC}"/>
              </a:ext>
            </a:extLst>
          </p:cNvPr>
          <p:cNvSpPr txBox="1"/>
          <p:nvPr/>
        </p:nvSpPr>
        <p:spPr>
          <a:xfrm>
            <a:off x="2286000" y="4314110"/>
            <a:ext cx="4572000" cy="58477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Русские идут!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F1779-551F-3FBF-9350-4D0157006240}"/>
              </a:ext>
            </a:extLst>
          </p:cNvPr>
          <p:cNvSpPr txBox="1"/>
          <p:nvPr/>
        </p:nvSpPr>
        <p:spPr>
          <a:xfrm>
            <a:off x="2286990" y="5151636"/>
            <a:ext cx="4572000" cy="107721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(The Russians are coming!)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09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C360B3B4-4F45-26A7-12FB-5BA45CFBC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9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Book Antiqua" panose="02040602050305030304" pitchFamily="18" charset="0"/>
              </a:rPr>
              <a:t>October 4, 1957…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42F1E7-902F-B2EE-7394-BEADB5F328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1327433"/>
            <a:ext cx="1981200" cy="26635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5CC5A-CC26-7A27-C115-E263D52C8830}"/>
              </a:ext>
            </a:extLst>
          </p:cNvPr>
          <p:cNvSpPr txBox="1"/>
          <p:nvPr/>
        </p:nvSpPr>
        <p:spPr>
          <a:xfrm>
            <a:off x="3889762" y="3484222"/>
            <a:ext cx="1364476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Sputnik - 1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9FCED-17A1-0A5A-5CA2-50F9A3FDF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91000"/>
            <a:ext cx="8077200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/>
              <a:t>World’s first artificial satellite is launched by the USSR</a:t>
            </a:r>
            <a:endParaRPr lang="en-US" altLang="en-US" sz="2400" dirty="0"/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52D782A1-5493-FC4C-5E6B-4ADED4D0D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08725"/>
            <a:ext cx="1616540" cy="2020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82A9DF-2B53-5A25-191E-6F25B2AEE74A}"/>
              </a:ext>
            </a:extLst>
          </p:cNvPr>
          <p:cNvSpPr txBox="1"/>
          <p:nvPr/>
        </p:nvSpPr>
        <p:spPr>
          <a:xfrm>
            <a:off x="525524" y="6249182"/>
            <a:ext cx="1479892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Eisenhower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98560-B341-390E-D3D7-C5EA3139B16B}"/>
              </a:ext>
            </a:extLst>
          </p:cNvPr>
          <p:cNvSpPr txBox="1"/>
          <p:nvPr/>
        </p:nvSpPr>
        <p:spPr>
          <a:xfrm>
            <a:off x="2286000" y="4314110"/>
            <a:ext cx="4572000" cy="58477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Русские идут!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EDDE3-3005-F588-9059-EA5640056066}"/>
              </a:ext>
            </a:extLst>
          </p:cNvPr>
          <p:cNvSpPr txBox="1"/>
          <p:nvPr/>
        </p:nvSpPr>
        <p:spPr>
          <a:xfrm>
            <a:off x="2286990" y="5151636"/>
            <a:ext cx="4572000" cy="107721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(The Russians are coming!)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AE6095B8-45D1-4069-A95E-5AC739B8D136}"/>
              </a:ext>
            </a:extLst>
          </p:cNvPr>
          <p:cNvSpPr/>
          <p:nvPr/>
        </p:nvSpPr>
        <p:spPr>
          <a:xfrm>
            <a:off x="914400" y="1905000"/>
            <a:ext cx="3537137" cy="2514600"/>
          </a:xfrm>
          <a:prstGeom prst="wedgeEllipseCallout">
            <a:avLst/>
          </a:prstGeom>
          <a:solidFill>
            <a:srgbClr val="0070C0"/>
          </a:solidFill>
          <a:ln w="38100"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9917-03B0-55F5-4950-8B001ACB2F88}"/>
              </a:ext>
            </a:extLst>
          </p:cNvPr>
          <p:cNvSpPr txBox="1"/>
          <p:nvPr/>
        </p:nvSpPr>
        <p:spPr>
          <a:xfrm>
            <a:off x="1273268" y="2436672"/>
            <a:ext cx="281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Get a </a:t>
            </a:r>
            <a:r>
              <a:rPr lang="en-US" sz="2000" b="1" u="sng" dirty="0">
                <a:solidFill>
                  <a:schemeClr val="bg1"/>
                </a:solidFill>
              </a:rPr>
              <a:t>civilian</a:t>
            </a:r>
            <a:r>
              <a:rPr lang="en-US" sz="2000" b="1" dirty="0">
                <a:solidFill>
                  <a:schemeClr val="bg1"/>
                </a:solidFill>
              </a:rPr>
              <a:t> satellite up there, </a:t>
            </a:r>
            <a:r>
              <a:rPr lang="en-US" sz="2000" b="1" u="sng" dirty="0">
                <a:solidFill>
                  <a:schemeClr val="bg1"/>
                </a:solidFill>
              </a:rPr>
              <a:t>NOW.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Use whatever you need.</a:t>
            </a:r>
          </a:p>
        </p:txBody>
      </p:sp>
    </p:spTree>
    <p:extLst>
      <p:ext uri="{BB962C8B-B14F-4D97-AF65-F5344CB8AC3E}">
        <p14:creationId xmlns:p14="http://schemas.microsoft.com/office/powerpoint/2010/main" val="16009435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2123</Words>
  <Application>Microsoft Macintosh PowerPoint</Application>
  <PresentationFormat>On-screen Show (4:3)</PresentationFormat>
  <Paragraphs>402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Arial</vt:lpstr>
      <vt:lpstr>Book Antiqua</vt:lpstr>
      <vt:lpstr>Default Design</vt:lpstr>
      <vt:lpstr>PowerPoint Presentation</vt:lpstr>
      <vt:lpstr>October 4, 1957…</vt:lpstr>
      <vt:lpstr>October 4, 1957…</vt:lpstr>
      <vt:lpstr>October 4, 1957…</vt:lpstr>
      <vt:lpstr>October 4, 1957…</vt:lpstr>
      <vt:lpstr>October 4, 1957…</vt:lpstr>
      <vt:lpstr>October 4, 1957…</vt:lpstr>
      <vt:lpstr>October 4, 1957…</vt:lpstr>
      <vt:lpstr>October 4, 1957…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JPSS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Geostationary Orbiters</vt:lpstr>
      <vt:lpstr>PowerPoint Presentation</vt:lpstr>
      <vt:lpstr>PowerPoint Presentation</vt:lpstr>
      <vt:lpstr>PowerPoint Presentation</vt:lpstr>
      <vt:lpstr>ATS</vt:lpstr>
      <vt:lpstr>PowerPoint Presentation</vt:lpstr>
      <vt:lpstr>PowerPoint Presentation</vt:lpstr>
      <vt:lpstr>PowerPoint Presentation</vt:lpstr>
      <vt:lpstr>GOES (mid 1970s - now)</vt:lpstr>
      <vt:lpstr>PowerPoint Presentation</vt:lpstr>
      <vt:lpstr>GOES R-Series</vt:lpstr>
      <vt:lpstr>GOES R-Series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CURRENT STATUS OF ALL METSAT SYSTEMS</vt:lpstr>
      <vt:lpstr>PowerPoint Presentation</vt:lpstr>
    </vt:vector>
  </TitlesOfParts>
  <Company>PSU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</dc:title>
  <dc:creator>stmiller</dc:creator>
  <cp:lastModifiedBy>Samuel Miller</cp:lastModifiedBy>
  <cp:revision>237</cp:revision>
  <dcterms:created xsi:type="dcterms:W3CDTF">2005-08-19T15:07:21Z</dcterms:created>
  <dcterms:modified xsi:type="dcterms:W3CDTF">2025-01-24T17:22:07Z</dcterms:modified>
</cp:coreProperties>
</file>