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6"/>
  </p:notesMasterIdLst>
  <p:sldIdLst>
    <p:sldId id="280" r:id="rId2"/>
    <p:sldId id="615" r:id="rId3"/>
    <p:sldId id="257" r:id="rId4"/>
    <p:sldId id="490" r:id="rId5"/>
    <p:sldId id="489" r:id="rId6"/>
    <p:sldId id="258" r:id="rId7"/>
    <p:sldId id="274" r:id="rId8"/>
    <p:sldId id="578" r:id="rId9"/>
    <p:sldId id="492" r:id="rId10"/>
    <p:sldId id="580" r:id="rId11"/>
    <p:sldId id="493" r:id="rId12"/>
    <p:sldId id="494" r:id="rId13"/>
    <p:sldId id="577" r:id="rId14"/>
    <p:sldId id="576" r:id="rId15"/>
    <p:sldId id="496" r:id="rId16"/>
    <p:sldId id="497" r:id="rId17"/>
    <p:sldId id="501" r:id="rId18"/>
    <p:sldId id="502" r:id="rId19"/>
    <p:sldId id="305" r:id="rId20"/>
    <p:sldId id="299" r:id="rId21"/>
    <p:sldId id="276" r:id="rId22"/>
    <p:sldId id="278" r:id="rId23"/>
    <p:sldId id="282" r:id="rId24"/>
    <p:sldId id="283" r:id="rId25"/>
    <p:sldId id="284" r:id="rId26"/>
    <p:sldId id="287" r:id="rId27"/>
    <p:sldId id="273" r:id="rId28"/>
    <p:sldId id="275" r:id="rId29"/>
    <p:sldId id="281" r:id="rId30"/>
    <p:sldId id="285" r:id="rId31"/>
    <p:sldId id="286" r:id="rId32"/>
    <p:sldId id="288" r:id="rId33"/>
    <p:sldId id="289" r:id="rId34"/>
    <p:sldId id="300" r:id="rId35"/>
    <p:sldId id="355" r:id="rId36"/>
    <p:sldId id="326" r:id="rId37"/>
    <p:sldId id="396" r:id="rId38"/>
    <p:sldId id="406" r:id="rId39"/>
    <p:sldId id="451" r:id="rId40"/>
    <p:sldId id="428" r:id="rId41"/>
    <p:sldId id="429" r:id="rId42"/>
    <p:sldId id="456" r:id="rId43"/>
    <p:sldId id="415" r:id="rId44"/>
    <p:sldId id="416" r:id="rId45"/>
    <p:sldId id="417" r:id="rId46"/>
    <p:sldId id="418" r:id="rId47"/>
    <p:sldId id="419" r:id="rId48"/>
    <p:sldId id="420" r:id="rId49"/>
    <p:sldId id="422" r:id="rId50"/>
    <p:sldId id="423" r:id="rId51"/>
    <p:sldId id="424" r:id="rId52"/>
    <p:sldId id="425" r:id="rId53"/>
    <p:sldId id="426" r:id="rId54"/>
    <p:sldId id="430" r:id="rId55"/>
    <p:sldId id="436" r:id="rId56"/>
    <p:sldId id="438" r:id="rId57"/>
    <p:sldId id="437" r:id="rId58"/>
    <p:sldId id="441" r:id="rId59"/>
    <p:sldId id="435" r:id="rId60"/>
    <p:sldId id="431" r:id="rId61"/>
    <p:sldId id="433" r:id="rId62"/>
    <p:sldId id="434" r:id="rId63"/>
    <p:sldId id="440" r:id="rId64"/>
    <p:sldId id="442" r:id="rId65"/>
    <p:sldId id="443" r:id="rId66"/>
    <p:sldId id="445" r:id="rId67"/>
    <p:sldId id="444" r:id="rId68"/>
    <p:sldId id="446" r:id="rId69"/>
    <p:sldId id="448" r:id="rId70"/>
    <p:sldId id="450" r:id="rId71"/>
    <p:sldId id="449" r:id="rId72"/>
    <p:sldId id="297" r:id="rId73"/>
    <p:sldId id="296" r:id="rId74"/>
    <p:sldId id="290" r:id="rId75"/>
    <p:sldId id="304" r:id="rId76"/>
    <p:sldId id="301" r:id="rId77"/>
    <p:sldId id="302" r:id="rId78"/>
    <p:sldId id="303" r:id="rId79"/>
    <p:sldId id="407" r:id="rId80"/>
    <p:sldId id="291" r:id="rId81"/>
    <p:sldId id="263" r:id="rId82"/>
    <p:sldId id="264" r:id="rId83"/>
    <p:sldId id="270" r:id="rId84"/>
    <p:sldId id="259" r:id="rId85"/>
    <p:sldId id="260" r:id="rId86"/>
    <p:sldId id="267" r:id="rId87"/>
    <p:sldId id="269" r:id="rId88"/>
    <p:sldId id="271" r:id="rId89"/>
    <p:sldId id="261" r:id="rId90"/>
    <p:sldId id="268" r:id="rId91"/>
    <p:sldId id="452" r:id="rId92"/>
    <p:sldId id="295" r:id="rId93"/>
    <p:sldId id="408" r:id="rId94"/>
    <p:sldId id="307" r:id="rId95"/>
    <p:sldId id="265" r:id="rId96"/>
    <p:sldId id="292" r:id="rId97"/>
    <p:sldId id="293" r:id="rId98"/>
    <p:sldId id="294" r:id="rId99"/>
    <p:sldId id="266" r:id="rId100"/>
    <p:sldId id="453" r:id="rId101"/>
    <p:sldId id="386" r:id="rId102"/>
    <p:sldId id="409" r:id="rId103"/>
    <p:sldId id="410" r:id="rId104"/>
    <p:sldId id="411" r:id="rId105"/>
    <p:sldId id="412" r:id="rId106"/>
    <p:sldId id="454" r:id="rId107"/>
    <p:sldId id="399" r:id="rId108"/>
    <p:sldId id="309" r:id="rId109"/>
    <p:sldId id="310" r:id="rId110"/>
    <p:sldId id="312" r:id="rId111"/>
    <p:sldId id="313" r:id="rId112"/>
    <p:sldId id="314" r:id="rId113"/>
    <p:sldId id="315" r:id="rId114"/>
    <p:sldId id="316" r:id="rId115"/>
    <p:sldId id="317" r:id="rId116"/>
    <p:sldId id="319" r:id="rId117"/>
    <p:sldId id="320" r:id="rId118"/>
    <p:sldId id="325" r:id="rId119"/>
    <p:sldId id="322" r:id="rId120"/>
    <p:sldId id="324" r:id="rId121"/>
    <p:sldId id="323" r:id="rId122"/>
    <p:sldId id="327" r:id="rId123"/>
    <p:sldId id="329" r:id="rId124"/>
    <p:sldId id="721" r:id="rId125"/>
    <p:sldId id="330" r:id="rId126"/>
    <p:sldId id="722" r:id="rId127"/>
    <p:sldId id="331" r:id="rId128"/>
    <p:sldId id="332" r:id="rId129"/>
    <p:sldId id="356" r:id="rId130"/>
    <p:sldId id="334" r:id="rId131"/>
    <p:sldId id="335" r:id="rId132"/>
    <p:sldId id="336" r:id="rId133"/>
    <p:sldId id="337" r:id="rId134"/>
    <p:sldId id="339" r:id="rId135"/>
    <p:sldId id="340" r:id="rId136"/>
    <p:sldId id="344" r:id="rId137"/>
    <p:sldId id="345" r:id="rId138"/>
    <p:sldId id="341" r:id="rId139"/>
    <p:sldId id="342" r:id="rId140"/>
    <p:sldId id="343" r:id="rId141"/>
    <p:sldId id="349" r:id="rId142"/>
    <p:sldId id="347" r:id="rId143"/>
    <p:sldId id="348" r:id="rId144"/>
    <p:sldId id="333" r:id="rId145"/>
    <p:sldId id="346" r:id="rId146"/>
    <p:sldId id="350" r:id="rId147"/>
    <p:sldId id="351" r:id="rId148"/>
    <p:sldId id="352" r:id="rId149"/>
    <p:sldId id="353" r:id="rId150"/>
    <p:sldId id="354" r:id="rId151"/>
    <p:sldId id="357" r:id="rId152"/>
    <p:sldId id="358" r:id="rId153"/>
    <p:sldId id="359" r:id="rId154"/>
    <p:sldId id="455" r:id="rId155"/>
    <p:sldId id="328" r:id="rId156"/>
    <p:sldId id="498" r:id="rId157"/>
    <p:sldId id="401" r:id="rId158"/>
    <p:sldId id="503" r:id="rId159"/>
    <p:sldId id="509" r:id="rId160"/>
    <p:sldId id="504" r:id="rId161"/>
    <p:sldId id="624" r:id="rId162"/>
    <p:sldId id="505" r:id="rId163"/>
    <p:sldId id="627" r:id="rId164"/>
    <p:sldId id="506" r:id="rId165"/>
    <p:sldId id="400" r:id="rId166"/>
    <p:sldId id="515" r:id="rId167"/>
    <p:sldId id="516" r:id="rId168"/>
    <p:sldId id="517" r:id="rId169"/>
    <p:sldId id="525" r:id="rId170"/>
    <p:sldId id="520" r:id="rId171"/>
    <p:sldId id="521" r:id="rId172"/>
    <p:sldId id="558" r:id="rId173"/>
    <p:sldId id="522" r:id="rId174"/>
    <p:sldId id="523" r:id="rId175"/>
    <p:sldId id="524" r:id="rId176"/>
    <p:sldId id="519" r:id="rId177"/>
    <p:sldId id="526" r:id="rId178"/>
    <p:sldId id="527" r:id="rId179"/>
    <p:sldId id="528" r:id="rId180"/>
    <p:sldId id="529" r:id="rId181"/>
    <p:sldId id="530" r:id="rId182"/>
    <p:sldId id="531" r:id="rId183"/>
    <p:sldId id="532" r:id="rId184"/>
    <p:sldId id="533" r:id="rId185"/>
    <p:sldId id="534" r:id="rId186"/>
    <p:sldId id="535" r:id="rId187"/>
    <p:sldId id="536" r:id="rId188"/>
    <p:sldId id="537" r:id="rId189"/>
    <p:sldId id="539" r:id="rId190"/>
    <p:sldId id="542" r:id="rId191"/>
    <p:sldId id="543" r:id="rId192"/>
    <p:sldId id="546" r:id="rId193"/>
    <p:sldId id="548" r:id="rId194"/>
    <p:sldId id="550" r:id="rId195"/>
    <p:sldId id="551" r:id="rId196"/>
    <p:sldId id="552" r:id="rId197"/>
    <p:sldId id="553" r:id="rId198"/>
    <p:sldId id="554" r:id="rId199"/>
    <p:sldId id="555" r:id="rId200"/>
    <p:sldId id="556" r:id="rId201"/>
    <p:sldId id="557" r:id="rId202"/>
    <p:sldId id="560" r:id="rId203"/>
    <p:sldId id="561" r:id="rId204"/>
    <p:sldId id="562" r:id="rId205"/>
    <p:sldId id="510" r:id="rId206"/>
    <p:sldId id="564" r:id="rId207"/>
    <p:sldId id="565" r:id="rId208"/>
    <p:sldId id="507" r:id="rId209"/>
    <p:sldId id="566" r:id="rId210"/>
    <p:sldId id="567" r:id="rId211"/>
    <p:sldId id="568" r:id="rId212"/>
    <p:sldId id="403" r:id="rId213"/>
    <p:sldId id="569" r:id="rId214"/>
    <p:sldId id="570" r:id="rId215"/>
    <p:sldId id="488" r:id="rId216"/>
    <p:sldId id="389" r:id="rId217"/>
    <p:sldId id="390" r:id="rId218"/>
    <p:sldId id="387" r:id="rId219"/>
    <p:sldId id="395" r:id="rId220"/>
    <p:sldId id="394" r:id="rId221"/>
    <p:sldId id="393" r:id="rId222"/>
    <p:sldId id="392" r:id="rId223"/>
    <p:sldId id="388" r:id="rId224"/>
    <p:sldId id="585" r:id="rId225"/>
    <p:sldId id="391" r:id="rId226"/>
    <p:sldId id="586" r:id="rId227"/>
    <p:sldId id="583" r:id="rId228"/>
    <p:sldId id="584" r:id="rId229"/>
    <p:sldId id="720" r:id="rId230"/>
    <p:sldId id="581" r:id="rId231"/>
    <p:sldId id="582" r:id="rId232"/>
    <p:sldId id="379" r:id="rId233"/>
    <p:sldId id="717" r:id="rId234"/>
    <p:sldId id="380" r:id="rId235"/>
    <p:sldId id="381" r:id="rId236"/>
    <p:sldId id="382" r:id="rId237"/>
    <p:sldId id="404" r:id="rId238"/>
    <p:sldId id="513" r:id="rId239"/>
    <p:sldId id="366" r:id="rId240"/>
    <p:sldId id="367" r:id="rId241"/>
    <p:sldId id="368" r:id="rId242"/>
    <p:sldId id="369" r:id="rId243"/>
    <p:sldId id="370" r:id="rId244"/>
    <p:sldId id="371" r:id="rId245"/>
    <p:sldId id="372" r:id="rId246"/>
    <p:sldId id="363" r:id="rId247"/>
    <p:sldId id="373" r:id="rId248"/>
    <p:sldId id="374" r:id="rId249"/>
    <p:sldId id="375" r:id="rId250"/>
    <p:sldId id="376" r:id="rId251"/>
    <p:sldId id="378" r:id="rId252"/>
    <p:sldId id="384" r:id="rId253"/>
    <p:sldId id="385" r:id="rId254"/>
    <p:sldId id="457" r:id="rId255"/>
    <p:sldId id="458" r:id="rId256"/>
    <p:sldId id="459" r:id="rId257"/>
    <p:sldId id="460" r:id="rId258"/>
    <p:sldId id="461" r:id="rId259"/>
    <p:sldId id="462" r:id="rId260"/>
    <p:sldId id="463" r:id="rId261"/>
    <p:sldId id="464" r:id="rId262"/>
    <p:sldId id="465" r:id="rId263"/>
    <p:sldId id="467" r:id="rId264"/>
    <p:sldId id="469" r:id="rId265"/>
    <p:sldId id="470" r:id="rId266"/>
    <p:sldId id="471" r:id="rId267"/>
    <p:sldId id="472" r:id="rId268"/>
    <p:sldId id="476" r:id="rId269"/>
    <p:sldId id="477" r:id="rId270"/>
    <p:sldId id="480" r:id="rId271"/>
    <p:sldId id="466" r:id="rId272"/>
    <p:sldId id="473" r:id="rId273"/>
    <p:sldId id="474" r:id="rId274"/>
    <p:sldId id="478" r:id="rId275"/>
    <p:sldId id="482" r:id="rId276"/>
    <p:sldId id="479" r:id="rId277"/>
    <p:sldId id="483" r:id="rId278"/>
    <p:sldId id="365" r:id="rId279"/>
    <p:sldId id="571" r:id="rId280"/>
    <p:sldId id="573" r:id="rId281"/>
    <p:sldId id="572" r:id="rId282"/>
    <p:sldId id="625" r:id="rId283"/>
    <p:sldId id="597" r:id="rId284"/>
    <p:sldId id="626" r:id="rId285"/>
    <p:sldId id="593" r:id="rId286"/>
    <p:sldId id="622" r:id="rId287"/>
    <p:sldId id="623" r:id="rId288"/>
    <p:sldId id="591" r:id="rId289"/>
    <p:sldId id="594" r:id="rId290"/>
    <p:sldId id="595" r:id="rId291"/>
    <p:sldId id="574" r:id="rId292"/>
    <p:sldId id="621" r:id="rId293"/>
    <p:sldId id="596" r:id="rId294"/>
    <p:sldId id="617" r:id="rId295"/>
    <p:sldId id="575" r:id="rId296"/>
    <p:sldId id="598" r:id="rId297"/>
    <p:sldId id="618" r:id="rId298"/>
    <p:sldId id="616" r:id="rId299"/>
    <p:sldId id="484" r:id="rId300"/>
    <p:sldId id="485" r:id="rId301"/>
    <p:sldId id="723" r:id="rId302"/>
    <p:sldId id="600" r:id="rId303"/>
    <p:sldId id="619" r:id="rId304"/>
    <p:sldId id="620" r:id="rId305"/>
    <p:sldId id="628" r:id="rId306"/>
    <p:sldId id="629" r:id="rId307"/>
    <p:sldId id="601" r:id="rId308"/>
    <p:sldId id="642" r:id="rId309"/>
    <p:sldId id="641" r:id="rId310"/>
    <p:sldId id="630" r:id="rId311"/>
    <p:sldId id="633" r:id="rId312"/>
    <p:sldId id="634" r:id="rId313"/>
    <p:sldId id="635" r:id="rId314"/>
    <p:sldId id="636" r:id="rId315"/>
    <p:sldId id="640" r:id="rId316"/>
    <p:sldId id="637" r:id="rId317"/>
    <p:sldId id="639" r:id="rId318"/>
    <p:sldId id="631" r:id="rId319"/>
    <p:sldId id="646" r:id="rId320"/>
    <p:sldId id="643" r:id="rId321"/>
    <p:sldId id="644" r:id="rId322"/>
    <p:sldId id="645" r:id="rId323"/>
    <p:sldId id="647" r:id="rId324"/>
    <p:sldId id="648" r:id="rId325"/>
    <p:sldId id="649" r:id="rId326"/>
    <p:sldId id="632" r:id="rId327"/>
    <p:sldId id="650" r:id="rId328"/>
    <p:sldId id="651" r:id="rId329"/>
    <p:sldId id="654" r:id="rId330"/>
    <p:sldId id="655" r:id="rId331"/>
    <p:sldId id="656" r:id="rId332"/>
    <p:sldId id="653" r:id="rId333"/>
    <p:sldId id="587" r:id="rId334"/>
    <p:sldId id="588" r:id="rId335"/>
    <p:sldId id="486" r:id="rId336"/>
    <p:sldId id="589" r:id="rId337"/>
    <p:sldId id="590" r:id="rId338"/>
    <p:sldId id="729" r:id="rId339"/>
    <p:sldId id="724" r:id="rId340"/>
    <p:sldId id="728" r:id="rId341"/>
    <p:sldId id="725" r:id="rId342"/>
    <p:sldId id="727" r:id="rId343"/>
    <p:sldId id="726" r:id="rId344"/>
    <p:sldId id="730" r:id="rId345"/>
    <p:sldId id="731" r:id="rId346"/>
    <p:sldId id="732" r:id="rId347"/>
    <p:sldId id="657" r:id="rId348"/>
    <p:sldId id="599" r:id="rId349"/>
    <p:sldId id="499" r:id="rId350"/>
    <p:sldId id="661" r:id="rId351"/>
    <p:sldId id="662" r:id="rId352"/>
    <p:sldId id="658" r:id="rId353"/>
    <p:sldId id="664" r:id="rId354"/>
    <p:sldId id="675" r:id="rId355"/>
    <p:sldId id="677" r:id="rId356"/>
    <p:sldId id="676" r:id="rId357"/>
    <p:sldId id="500" r:id="rId358"/>
    <p:sldId id="679" r:id="rId359"/>
    <p:sldId id="680" r:id="rId360"/>
    <p:sldId id="681" r:id="rId361"/>
    <p:sldId id="682" r:id="rId362"/>
    <p:sldId id="683" r:id="rId363"/>
    <p:sldId id="685" r:id="rId364"/>
    <p:sldId id="686" r:id="rId365"/>
    <p:sldId id="684" r:id="rId366"/>
    <p:sldId id="687" r:id="rId367"/>
    <p:sldId id="688" r:id="rId368"/>
    <p:sldId id="689" r:id="rId369"/>
    <p:sldId id="690" r:id="rId370"/>
    <p:sldId id="691" r:id="rId371"/>
    <p:sldId id="692" r:id="rId372"/>
    <p:sldId id="693" r:id="rId373"/>
    <p:sldId id="694" r:id="rId374"/>
    <p:sldId id="695" r:id="rId375"/>
    <p:sldId id="696" r:id="rId376"/>
    <p:sldId id="697" r:id="rId377"/>
    <p:sldId id="678" r:id="rId378"/>
    <p:sldId id="698" r:id="rId379"/>
    <p:sldId id="666" r:id="rId380"/>
    <p:sldId id="668" r:id="rId381"/>
    <p:sldId id="667" r:id="rId382"/>
    <p:sldId id="669" r:id="rId383"/>
    <p:sldId id="672" r:id="rId384"/>
    <p:sldId id="673" r:id="rId385"/>
    <p:sldId id="711" r:id="rId386"/>
    <p:sldId id="713" r:id="rId387"/>
    <p:sldId id="714" r:id="rId388"/>
    <p:sldId id="715" r:id="rId389"/>
    <p:sldId id="716" r:id="rId390"/>
    <p:sldId id="699" r:id="rId391"/>
    <p:sldId id="700" r:id="rId392"/>
    <p:sldId id="701" r:id="rId393"/>
    <p:sldId id="702" r:id="rId394"/>
    <p:sldId id="718" r:id="rId3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40"/>
    <p:restoredTop sz="94572"/>
  </p:normalViewPr>
  <p:slideViewPr>
    <p:cSldViewPr snapToGrid="0">
      <p:cViewPr varScale="1">
        <p:scale>
          <a:sx n="107" d="100"/>
          <a:sy n="107" d="100"/>
        </p:scale>
        <p:origin x="29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theme" Target="theme/theme1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tableStyles" Target="tableStyle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presProps" Target="presProps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viewProps" Target="viewProps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61E00-38EA-0B43-8462-2B8F9C394C6A}" type="datetimeFigureOut">
              <a:rPr lang="en-US" smtClean="0"/>
              <a:t>3/5/25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FBB68-AF92-B747-B5B0-75DF7E8C6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14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BB68-AF92-B747-B5B0-75DF7E8C67C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EE465-2321-8F80-73D3-B9F2F9E62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D6C5E-840C-07F4-777C-DF7BDC5B4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25B15-FCF3-2B81-E9C7-F4DEB2367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C65AB-D18F-D26E-611F-1F5F620F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43406-4631-3B16-D84E-495A01B6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1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E657-8EB1-5822-9464-895A7BD1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8A641-8692-4BFB-7600-541BE151A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9FFBB-3081-F043-582E-AE6856034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C6457-143A-18BA-F0F2-FCDE7F20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0A179-6410-8097-74BE-40FA99B7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0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A98387-9B2D-8558-57A4-A2FA1A5D13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CB29F-B708-7005-763B-37899C136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7C4D6-23E6-06D8-171D-96E5B958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9BDE7-F2DB-FFAD-0B7A-20285D82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6CC76-5A26-1117-63CC-726391F2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2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4565E-EB95-0D9B-0846-F0F8EB0D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F8D8C-FF9B-F033-ADDE-EA8B18D5E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0284D-8340-E63E-D605-2AA0ABF6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E2B84-A4FF-8FB0-5BFA-6139C982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32017-E4E6-D15C-997E-AE5E46E2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9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0E10-4DBB-1BE2-1FFE-93647963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09ECC-D746-40D3-F60C-DE467D473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5FA5-8344-DA72-B4B0-694D7C19B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6AC66-0D9B-3188-E7F4-3217BE9C4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343DA-2265-601C-5C47-E9878FED6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6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37BF1-6C03-EFA7-D8D6-A17EA166D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42414-1C37-987C-61C3-6B11B566D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5DDC3-FC23-3728-8162-F93E513C5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D1459-6D86-414D-4249-4692A35F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93389-B908-78EB-C209-6A0F6BE55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CD378-D9A6-DD7B-DE0A-81FE9A4A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8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AB2C-8C01-6465-5991-8E2E4DDE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BD1AA-6FF9-EEDE-987F-1072BC17E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23A31-9BA8-5BC4-8075-367AE59BE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F8CC6-F5ED-CCFF-60CA-FDA3353C77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836BA-076D-A621-85CE-48AEB02AB2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CA34B6-7FA4-E602-BF35-FD9243153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4DBCE-A8A2-1591-40AF-DBDD3CB1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D4ECB1-92BF-7B37-2AB4-2B234B67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5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F013A-6D22-48E8-C140-1CF51397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5446D-953C-67EB-E313-875F4E87E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7C1206-4890-6F2C-FD75-87B1E523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5D1E5-4230-28F7-CEBC-E7A51D45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0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3D18CB-EF62-9C8B-E017-8E59CBBAE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518FB-F03F-A9CB-8152-EC945DC1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3F4A9-04C6-06F9-B8A4-8CA0B4C9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9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CB7B-CD61-41C9-5AAA-8A25D6D5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9EB06-E05B-92A8-D930-C4720D3F1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B0DEA-30C0-F280-8E2F-C2EA9CC92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491B8-1CEB-8754-CE34-FFA981297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BBFFF-45FA-16AC-93D4-EC8C61E3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68EA-5481-BA33-489F-8589106B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F837-28E6-D793-0130-05A1940B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CF7CC9-B0B0-F41F-0A5D-FFE71A44A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4AA88-D991-C438-5049-DA422BB80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F456C-5DD0-A979-C84F-76CB2A92E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EA97F-FCF9-25B3-CE90-605E2DFE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EABA2-2CAB-5A9A-0AC8-116956E4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1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660F3-EA57-A3DF-0DA1-FE934B9E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3747-5323-C3EC-BD35-FE2D86CD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73671-7D90-5B2C-CC9B-6B8218D14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F81F2-5379-A442-9F01-F7A8E4F24BC4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5CB8F-EF59-0B6E-4D1F-2ECBC0103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945F3-A743-666C-D3BA-39A2EB642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1E075-DD9C-0F4F-A5C2-C1BFB494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6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ss007e10807.jpg">
            <a:extLst>
              <a:ext uri="{FF2B5EF4-FFF2-40B4-BE49-F238E27FC236}">
                <a16:creationId xmlns:a16="http://schemas.microsoft.com/office/drawing/2014/main" id="{25D2ED85-6CEF-CFDD-ABAD-C8782E2A3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"/>
          <a:stretch>
            <a:fillRect/>
          </a:stretch>
        </p:blipFill>
        <p:spPr bwMode="auto">
          <a:xfrm>
            <a:off x="760212" y="50100"/>
            <a:ext cx="10307782" cy="67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AA39BC-019C-5434-C85B-2AEFD6F07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38" y="4521651"/>
            <a:ext cx="3021330" cy="1985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22E668-169A-A90D-4246-531FB7C312D7}"/>
              </a:ext>
            </a:extLst>
          </p:cNvPr>
          <p:cNvSpPr txBox="1"/>
          <p:nvPr/>
        </p:nvSpPr>
        <p:spPr>
          <a:xfrm>
            <a:off x="884903" y="1297171"/>
            <a:ext cx="10058400" cy="2923877"/>
          </a:xfrm>
          <a:prstGeom prst="rect">
            <a:avLst/>
          </a:prstGeom>
          <a:solidFill>
            <a:schemeClr val="tx1">
              <a:alpha val="2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Book Antiqua" panose="02040602050305030304" pitchFamily="18" charset="0"/>
              </a:rPr>
              <a:t>SATELLITE METEOROLOGY</a:t>
            </a:r>
          </a:p>
          <a:p>
            <a:pPr algn="ctr"/>
            <a:r>
              <a:rPr lang="en-US" sz="4000" b="1">
                <a:solidFill>
                  <a:srgbClr val="FFFF00"/>
                </a:solidFill>
                <a:latin typeface="Book Antiqua" panose="02040602050305030304" pitchFamily="18" charset="0"/>
              </a:rPr>
              <a:t>Part 3:  </a:t>
            </a:r>
            <a:r>
              <a:rPr lang="en-US" sz="4000" b="1" dirty="0">
                <a:solidFill>
                  <a:srgbClr val="FFFF00"/>
                </a:solidFill>
                <a:latin typeface="Book Antiqua" panose="02040602050305030304" pitchFamily="18" charset="0"/>
              </a:rPr>
              <a:t>EMR and Instrumentation</a:t>
            </a:r>
          </a:p>
          <a:p>
            <a:pPr algn="ctr"/>
            <a:endParaRPr lang="en-US" sz="3200" b="1" dirty="0">
              <a:solidFill>
                <a:srgbClr val="FFFF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Dr. Sam Miller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Professor of Meteorology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Plymouth State University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C75C43AF-484F-D986-56B6-35F327411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329" y="6331032"/>
            <a:ext cx="1219200" cy="41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0639C3-8B65-693B-52EF-4CFDAD1547D6}"/>
              </a:ext>
            </a:extLst>
          </p:cNvPr>
          <p:cNvSpPr txBox="1"/>
          <p:nvPr/>
        </p:nvSpPr>
        <p:spPr>
          <a:xfrm>
            <a:off x="8586419" y="6367990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Open Educational Resource</a:t>
            </a:r>
          </a:p>
        </p:txBody>
      </p:sp>
    </p:spTree>
    <p:extLst>
      <p:ext uri="{BB962C8B-B14F-4D97-AF65-F5344CB8AC3E}">
        <p14:creationId xmlns:p14="http://schemas.microsoft.com/office/powerpoint/2010/main" val="701366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B5B5C-59A0-626D-2834-7E9EAFA3CA70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POLARIZATION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4D1BD0-F928-1574-D002-2CBBCBF2D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94" y="214313"/>
            <a:ext cx="5882443" cy="62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5294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025DAD-0616-DC88-01FE-0A0B885EF1B1}"/>
              </a:ext>
            </a:extLst>
          </p:cNvPr>
          <p:cNvSpPr txBox="1"/>
          <p:nvPr/>
        </p:nvSpPr>
        <p:spPr>
          <a:xfrm>
            <a:off x="884903" y="2890391"/>
            <a:ext cx="10058400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TRANSMITTANCE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795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7F382-5A53-567C-30D4-6C5C221648F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TRANSMITTANCE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DF058-BE5E-E275-110E-8079C3E3E6EB}"/>
              </a:ext>
            </a:extLst>
          </p:cNvPr>
          <p:cNvSpPr txBox="1"/>
          <p:nvPr/>
        </p:nvSpPr>
        <p:spPr>
          <a:xfrm>
            <a:off x="233357" y="855256"/>
            <a:ext cx="9121932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Transmittance is parameterized by the Volume Extinction Coefficient and Vertical Optical Depth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E9128-DBF3-7587-ACC1-20BE045CE985}"/>
              </a:ext>
            </a:extLst>
          </p:cNvPr>
          <p:cNvSpPr txBox="1"/>
          <p:nvPr/>
        </p:nvSpPr>
        <p:spPr>
          <a:xfrm>
            <a:off x="270041" y="6136213"/>
            <a:ext cx="317974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TRANSMITTANCE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869D423-133D-8309-9B3E-39A0A1E67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4" t="33903" r="36904" b="40413"/>
          <a:stretch/>
        </p:blipFill>
        <p:spPr>
          <a:xfrm>
            <a:off x="270160" y="2323319"/>
            <a:ext cx="4998721" cy="376308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C61760-0621-78E3-F4CC-2D0F378804FE}"/>
              </a:ext>
            </a:extLst>
          </p:cNvPr>
          <p:cNvCxnSpPr>
            <a:cxnSpLocks/>
          </p:cNvCxnSpPr>
          <p:nvPr/>
        </p:nvCxnSpPr>
        <p:spPr>
          <a:xfrm>
            <a:off x="4842161" y="3024144"/>
            <a:ext cx="4008120" cy="0"/>
          </a:xfrm>
          <a:prstGeom prst="line">
            <a:avLst/>
          </a:prstGeom>
          <a:ln w="63500">
            <a:solidFill>
              <a:schemeClr val="tx1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89199F-F428-7CCC-7509-9EDAA00B43F8}"/>
              </a:ext>
            </a:extLst>
          </p:cNvPr>
          <p:cNvSpPr txBox="1"/>
          <p:nvPr/>
        </p:nvSpPr>
        <p:spPr>
          <a:xfrm>
            <a:off x="5632331" y="2423979"/>
            <a:ext cx="5991630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Extinction coefficient is the linear sum of the volume absorption coefficient and the volume scattering coefficient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C6D981-9068-B6F1-7BCA-4A09E0763690}"/>
              </a:ext>
            </a:extLst>
          </p:cNvPr>
          <p:cNvSpPr txBox="1"/>
          <p:nvPr/>
        </p:nvSpPr>
        <p:spPr>
          <a:xfrm>
            <a:off x="5632330" y="3826507"/>
            <a:ext cx="599162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Depends on wavelength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22089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7F382-5A53-567C-30D4-6C5C221648F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TRANSMITTANCE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E9128-DBF3-7587-ACC1-20BE045CE985}"/>
              </a:ext>
            </a:extLst>
          </p:cNvPr>
          <p:cNvSpPr txBox="1"/>
          <p:nvPr/>
        </p:nvSpPr>
        <p:spPr>
          <a:xfrm>
            <a:off x="270041" y="6136213"/>
            <a:ext cx="317974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TRANSMITTANCE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869D423-133D-8309-9B3E-39A0A1E67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4" t="33903" r="36904" b="40413"/>
          <a:stretch/>
        </p:blipFill>
        <p:spPr>
          <a:xfrm>
            <a:off x="270160" y="2323319"/>
            <a:ext cx="4998721" cy="376308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71B93D-AD27-F6D1-030B-00C236F87606}"/>
              </a:ext>
            </a:extLst>
          </p:cNvPr>
          <p:cNvCxnSpPr>
            <a:cxnSpLocks/>
          </p:cNvCxnSpPr>
          <p:nvPr/>
        </p:nvCxnSpPr>
        <p:spPr>
          <a:xfrm>
            <a:off x="5105400" y="5202070"/>
            <a:ext cx="4008120" cy="0"/>
          </a:xfrm>
          <a:prstGeom prst="line">
            <a:avLst/>
          </a:prstGeom>
          <a:ln w="63500">
            <a:solidFill>
              <a:schemeClr val="tx1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4A71D91-0C5D-CA33-C0D8-3758F6D08BFB}"/>
              </a:ext>
            </a:extLst>
          </p:cNvPr>
          <p:cNvSpPr txBox="1"/>
          <p:nvPr/>
        </p:nvSpPr>
        <p:spPr>
          <a:xfrm>
            <a:off x="5895570" y="4784785"/>
            <a:ext cx="599163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Vertical Optical Depth is the vertical integral of the extinction coefficient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D6E6D-6709-825E-CA03-B936E367FD6F}"/>
              </a:ext>
            </a:extLst>
          </p:cNvPr>
          <p:cNvSpPr txBox="1"/>
          <p:nvPr/>
        </p:nvSpPr>
        <p:spPr>
          <a:xfrm>
            <a:off x="5895570" y="5802234"/>
            <a:ext cx="599162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Also depends on wavelength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3D566-BB37-AB11-4A2C-DBBC0522D629}"/>
              </a:ext>
            </a:extLst>
          </p:cNvPr>
          <p:cNvSpPr txBox="1"/>
          <p:nvPr/>
        </p:nvSpPr>
        <p:spPr>
          <a:xfrm>
            <a:off x="233357" y="855256"/>
            <a:ext cx="9121932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Transmittance is parameterized by the Volume Extinction Coefficient and Vertical Optical Depth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330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7F382-5A53-567C-30D4-6C5C221648F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TRANSMITTANCE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E9128-DBF3-7587-ACC1-20BE045CE985}"/>
              </a:ext>
            </a:extLst>
          </p:cNvPr>
          <p:cNvSpPr txBox="1"/>
          <p:nvPr/>
        </p:nvSpPr>
        <p:spPr>
          <a:xfrm>
            <a:off x="270041" y="6136213"/>
            <a:ext cx="317974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TRANSMITTANCE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869D423-133D-8309-9B3E-39A0A1E67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4" t="33903" r="36904" b="40413"/>
          <a:stretch/>
        </p:blipFill>
        <p:spPr>
          <a:xfrm>
            <a:off x="270160" y="2323319"/>
            <a:ext cx="4998721" cy="376308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71B93D-AD27-F6D1-030B-00C236F87606}"/>
              </a:ext>
            </a:extLst>
          </p:cNvPr>
          <p:cNvCxnSpPr>
            <a:cxnSpLocks/>
          </p:cNvCxnSpPr>
          <p:nvPr/>
        </p:nvCxnSpPr>
        <p:spPr>
          <a:xfrm>
            <a:off x="5105400" y="5202070"/>
            <a:ext cx="4008120" cy="0"/>
          </a:xfrm>
          <a:prstGeom prst="line">
            <a:avLst/>
          </a:prstGeom>
          <a:ln w="63500">
            <a:solidFill>
              <a:schemeClr val="tx1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4A71D91-0C5D-CA33-C0D8-3758F6D08BFB}"/>
              </a:ext>
            </a:extLst>
          </p:cNvPr>
          <p:cNvSpPr txBox="1"/>
          <p:nvPr/>
        </p:nvSpPr>
        <p:spPr>
          <a:xfrm>
            <a:off x="5895570" y="4784785"/>
            <a:ext cx="599163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Vertical Optical Depth is the vertical integral of the extinction coefficient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D6E6D-6709-825E-CA03-B936E367FD6F}"/>
              </a:ext>
            </a:extLst>
          </p:cNvPr>
          <p:cNvSpPr txBox="1"/>
          <p:nvPr/>
        </p:nvSpPr>
        <p:spPr>
          <a:xfrm>
            <a:off x="5895570" y="5802234"/>
            <a:ext cx="599162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Also depends on wavelength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29D37-5D45-90F4-92DD-7F4D44B7E258}"/>
              </a:ext>
            </a:extLst>
          </p:cNvPr>
          <p:cNvSpPr txBox="1"/>
          <p:nvPr/>
        </p:nvSpPr>
        <p:spPr>
          <a:xfrm>
            <a:off x="5895569" y="3369524"/>
            <a:ext cx="5991629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Greater extinction (absorption, scattering, or both) implies a greater vertical optical depth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B18C8-7933-29D9-2064-87E547085278}"/>
              </a:ext>
            </a:extLst>
          </p:cNvPr>
          <p:cNvSpPr txBox="1"/>
          <p:nvPr/>
        </p:nvSpPr>
        <p:spPr>
          <a:xfrm>
            <a:off x="233357" y="855256"/>
            <a:ext cx="9121932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Transmittance is parameterized by the Volume Extinction Coefficient and Vertical Optical Depth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774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7F382-5A53-567C-30D4-6C5C221648F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TRANSMITTANCE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E9128-DBF3-7587-ACC1-20BE045CE985}"/>
              </a:ext>
            </a:extLst>
          </p:cNvPr>
          <p:cNvSpPr txBox="1"/>
          <p:nvPr/>
        </p:nvSpPr>
        <p:spPr>
          <a:xfrm>
            <a:off x="270041" y="6136213"/>
            <a:ext cx="317974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TRANSMITTANCE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967CCBD-6DB2-D4BF-832C-6760BBDEE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51" t="54523" r="26713" b="30687"/>
          <a:stretch/>
        </p:blipFill>
        <p:spPr>
          <a:xfrm>
            <a:off x="233357" y="3645897"/>
            <a:ext cx="5380763" cy="142776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B30AAF-4D27-86FF-DA58-DC140EDD46CB}"/>
              </a:ext>
            </a:extLst>
          </p:cNvPr>
          <p:cNvCxnSpPr>
            <a:cxnSpLocks/>
          </p:cNvCxnSpPr>
          <p:nvPr/>
        </p:nvCxnSpPr>
        <p:spPr>
          <a:xfrm>
            <a:off x="5359399" y="4412364"/>
            <a:ext cx="4008120" cy="0"/>
          </a:xfrm>
          <a:prstGeom prst="line">
            <a:avLst/>
          </a:prstGeom>
          <a:ln w="63500">
            <a:solidFill>
              <a:schemeClr val="tx1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15658C-E3A1-C4C6-DBE8-9CB67169FB03}"/>
              </a:ext>
            </a:extLst>
          </p:cNvPr>
          <p:cNvSpPr txBox="1"/>
          <p:nvPr/>
        </p:nvSpPr>
        <p:spPr>
          <a:xfrm>
            <a:off x="5895570" y="3995079"/>
            <a:ext cx="599163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Relationship of transmittance to vertical optical depth at two levels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ED5650-C9EC-1161-8E8F-C707C2065BC6}"/>
              </a:ext>
            </a:extLst>
          </p:cNvPr>
          <p:cNvSpPr txBox="1"/>
          <p:nvPr/>
        </p:nvSpPr>
        <p:spPr>
          <a:xfrm>
            <a:off x="5895570" y="5012528"/>
            <a:ext cx="599162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Also</a:t>
            </a:r>
            <a:r>
              <a:rPr lang="en-US" sz="2400" b="1" dirty="0"/>
              <a:t> depends on wavelength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1470C-B1BA-C072-25C9-9A19A7DF80D3}"/>
              </a:ext>
            </a:extLst>
          </p:cNvPr>
          <p:cNvSpPr txBox="1"/>
          <p:nvPr/>
        </p:nvSpPr>
        <p:spPr>
          <a:xfrm>
            <a:off x="233357" y="855256"/>
            <a:ext cx="9121932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Transmittance is parameterized by the Volume Extinction Coefficient and Vertical Optical Depth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75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7F382-5A53-567C-30D4-6C5C221648F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TRANSMITTANCE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E9128-DBF3-7587-ACC1-20BE045CE985}"/>
              </a:ext>
            </a:extLst>
          </p:cNvPr>
          <p:cNvSpPr txBox="1"/>
          <p:nvPr/>
        </p:nvSpPr>
        <p:spPr>
          <a:xfrm>
            <a:off x="270041" y="6136213"/>
            <a:ext cx="317974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TRANSMITTANCE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967CCBD-6DB2-D4BF-832C-6760BBDEE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51" t="54523" r="26713" b="30687"/>
          <a:stretch/>
        </p:blipFill>
        <p:spPr>
          <a:xfrm>
            <a:off x="233357" y="3645897"/>
            <a:ext cx="5380763" cy="142776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B30AAF-4D27-86FF-DA58-DC140EDD46CB}"/>
              </a:ext>
            </a:extLst>
          </p:cNvPr>
          <p:cNvCxnSpPr>
            <a:cxnSpLocks/>
          </p:cNvCxnSpPr>
          <p:nvPr/>
        </p:nvCxnSpPr>
        <p:spPr>
          <a:xfrm>
            <a:off x="5359399" y="4412364"/>
            <a:ext cx="4008120" cy="0"/>
          </a:xfrm>
          <a:prstGeom prst="line">
            <a:avLst/>
          </a:prstGeom>
          <a:ln w="63500">
            <a:solidFill>
              <a:schemeClr val="tx1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15658C-E3A1-C4C6-DBE8-9CB67169FB03}"/>
              </a:ext>
            </a:extLst>
          </p:cNvPr>
          <p:cNvSpPr txBox="1"/>
          <p:nvPr/>
        </p:nvSpPr>
        <p:spPr>
          <a:xfrm>
            <a:off x="5895570" y="3995079"/>
            <a:ext cx="599163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Relationship of transmittance to vertical optical depth at two levels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ED5650-C9EC-1161-8E8F-C707C2065BC6}"/>
              </a:ext>
            </a:extLst>
          </p:cNvPr>
          <p:cNvSpPr txBox="1"/>
          <p:nvPr/>
        </p:nvSpPr>
        <p:spPr>
          <a:xfrm>
            <a:off x="5895570" y="5012528"/>
            <a:ext cx="599162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Also</a:t>
            </a:r>
            <a:r>
              <a:rPr lang="en-US" sz="2400" b="1" dirty="0"/>
              <a:t> depends on wavelength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387A7-B6D9-848C-B9BF-2E35E47EA1FF}"/>
              </a:ext>
            </a:extLst>
          </p:cNvPr>
          <p:cNvSpPr txBox="1"/>
          <p:nvPr/>
        </p:nvSpPr>
        <p:spPr>
          <a:xfrm>
            <a:off x="5895569" y="2565087"/>
            <a:ext cx="5991629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As difference between two Vertical Optical Depths </a:t>
            </a:r>
            <a:r>
              <a:rPr lang="en-US" sz="2400" b="1" i="1" dirty="0">
                <a:solidFill>
                  <a:schemeClr val="bg1"/>
                </a:solidFill>
              </a:rPr>
              <a:t>increases, </a:t>
            </a:r>
            <a:r>
              <a:rPr lang="en-US" sz="2400" b="1" dirty="0">
                <a:solidFill>
                  <a:schemeClr val="bg1"/>
                </a:solidFill>
              </a:rPr>
              <a:t>transmittance between those levels </a:t>
            </a:r>
            <a:r>
              <a:rPr lang="en-US" sz="2400" b="1" i="1" dirty="0">
                <a:solidFill>
                  <a:schemeClr val="bg1"/>
                </a:solidFill>
              </a:rPr>
              <a:t>decreases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E7662-69EC-AFA6-6045-5387A809D2D9}"/>
              </a:ext>
            </a:extLst>
          </p:cNvPr>
          <p:cNvSpPr txBox="1"/>
          <p:nvPr/>
        </p:nvSpPr>
        <p:spPr>
          <a:xfrm>
            <a:off x="233357" y="855256"/>
            <a:ext cx="9121932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Transmittance is parameterized by the Volume Extinction Coefficient and Vertical Optical Depth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214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025DAD-0616-DC88-01FE-0A0B885EF1B1}"/>
              </a:ext>
            </a:extLst>
          </p:cNvPr>
          <p:cNvSpPr txBox="1"/>
          <p:nvPr/>
        </p:nvSpPr>
        <p:spPr>
          <a:xfrm>
            <a:off x="884903" y="2890391"/>
            <a:ext cx="10058400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RADIANCE TRANSFER FUNCTION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030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satellite, night sky&#10;&#10;Description automatically generated">
            <a:extLst>
              <a:ext uri="{FF2B5EF4-FFF2-40B4-BE49-F238E27FC236}">
                <a16:creationId xmlns:a16="http://schemas.microsoft.com/office/drawing/2014/main" id="{02715914-1F78-11C7-C09D-3BFD2AB3D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488632"/>
            <a:ext cx="10454640" cy="58807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4E186-465A-B579-5E89-6C445C07F71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C2599-B3C8-BD79-B2D3-17F4AE681CDC}"/>
              </a:ext>
            </a:extLst>
          </p:cNvPr>
          <p:cNvSpPr txBox="1"/>
          <p:nvPr/>
        </p:nvSpPr>
        <p:spPr>
          <a:xfrm>
            <a:off x="233357" y="855256"/>
            <a:ext cx="9121932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 model of absorption, emission, and scattering in Earth’s atmosphere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598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satellite, night sky&#10;&#10;Description automatically generated">
            <a:extLst>
              <a:ext uri="{FF2B5EF4-FFF2-40B4-BE49-F238E27FC236}">
                <a16:creationId xmlns:a16="http://schemas.microsoft.com/office/drawing/2014/main" id="{02715914-1F78-11C7-C09D-3BFD2AB3D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488632"/>
            <a:ext cx="10454640" cy="58807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 rot="1855954">
            <a:off x="3618138" y="245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6D873F-FDCA-9618-606A-AB233EFF8038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F80264-FECD-9D5E-ADC3-1DBD38E2FB6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385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satellite, night sky&#10;&#10;Description automatically generated">
            <a:extLst>
              <a:ext uri="{FF2B5EF4-FFF2-40B4-BE49-F238E27FC236}">
                <a16:creationId xmlns:a16="http://schemas.microsoft.com/office/drawing/2014/main" id="{02715914-1F78-11C7-C09D-3BFD2AB3D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488632"/>
            <a:ext cx="10454640" cy="58807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 rot="1855954">
            <a:off x="3618138" y="245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9AF03E1-F2C0-75EF-1B46-0D14C8484058}"/>
              </a:ext>
            </a:extLst>
          </p:cNvPr>
          <p:cNvSpPr/>
          <p:nvPr/>
        </p:nvSpPr>
        <p:spPr>
          <a:xfrm rot="5400000">
            <a:off x="2613260" y="2285999"/>
            <a:ext cx="807720" cy="12954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79548-03AF-FECD-9F4D-1D2734D2CBC8}"/>
              </a:ext>
            </a:extLst>
          </p:cNvPr>
          <p:cNvSpPr txBox="1"/>
          <p:nvPr/>
        </p:nvSpPr>
        <p:spPr>
          <a:xfrm>
            <a:off x="1027810" y="2702866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AD301-0FBE-DD08-F134-CD2836C65D27}"/>
              </a:ext>
            </a:extLst>
          </p:cNvPr>
          <p:cNvSpPr/>
          <p:nvPr/>
        </p:nvSpPr>
        <p:spPr>
          <a:xfrm>
            <a:off x="-2259330" y="4384608"/>
            <a:ext cx="16710660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345179-EC6C-AD85-DB6E-C14732BB753B}"/>
              </a:ext>
            </a:extLst>
          </p:cNvPr>
          <p:cNvCxnSpPr>
            <a:cxnSpLocks/>
          </p:cNvCxnSpPr>
          <p:nvPr/>
        </p:nvCxnSpPr>
        <p:spPr>
          <a:xfrm>
            <a:off x="4853171" y="2989499"/>
            <a:ext cx="0" cy="2442227"/>
          </a:xfrm>
          <a:prstGeom prst="line">
            <a:avLst/>
          </a:prstGeom>
          <a:ln w="6350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70A095-B94C-985C-18EF-F906FA5FD4E6}"/>
              </a:ext>
            </a:extLst>
          </p:cNvPr>
          <p:cNvSpPr txBox="1"/>
          <p:nvPr/>
        </p:nvSpPr>
        <p:spPr>
          <a:xfrm>
            <a:off x="1027810" y="5345577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SGT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5F313B4-9073-2629-91AF-905BF4C7BEF3}"/>
              </a:ext>
            </a:extLst>
          </p:cNvPr>
          <p:cNvSpPr/>
          <p:nvPr/>
        </p:nvSpPr>
        <p:spPr>
          <a:xfrm rot="5400000">
            <a:off x="3129413" y="4404616"/>
            <a:ext cx="807720" cy="234907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039F24-77BE-657A-002A-F264AB9BFF1E}"/>
              </a:ext>
            </a:extLst>
          </p:cNvPr>
          <p:cNvSpPr/>
          <p:nvPr/>
        </p:nvSpPr>
        <p:spPr>
          <a:xfrm>
            <a:off x="4707809" y="5431726"/>
            <a:ext cx="292454" cy="2745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FC716-9BFA-C5B6-5EA1-00EC9C666E71}"/>
              </a:ext>
            </a:extLst>
          </p:cNvPr>
          <p:cNvSpPr txBox="1"/>
          <p:nvPr/>
        </p:nvSpPr>
        <p:spPr>
          <a:xfrm>
            <a:off x="5066256" y="5342002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SSP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2586F9-CC20-2822-4E11-35E818E72687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10AA44-EB4B-9933-F06C-6E4315B53BC8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30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27A1BD1-F577-050F-0FA4-DB9E11B56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4" t="30047" r="34701" b="32519"/>
          <a:stretch/>
        </p:blipFill>
        <p:spPr>
          <a:xfrm>
            <a:off x="481680" y="1179159"/>
            <a:ext cx="8718816" cy="44996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B5B5C-59A0-626D-2834-7E9EAFA3CA70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POLARIZATION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2762A-9972-D54C-FE62-64CF0BA0A19A}"/>
              </a:ext>
            </a:extLst>
          </p:cNvPr>
          <p:cNvSpPr txBox="1"/>
          <p:nvPr/>
        </p:nvSpPr>
        <p:spPr>
          <a:xfrm>
            <a:off x="7048503" y="475923"/>
            <a:ext cx="3574473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Right-handed circular polarization rotates clockwise over time</a:t>
            </a:r>
          </a:p>
        </p:txBody>
      </p:sp>
    </p:spTree>
    <p:extLst>
      <p:ext uri="{BB962C8B-B14F-4D97-AF65-F5344CB8AC3E}">
        <p14:creationId xmlns:p14="http://schemas.microsoft.com/office/powerpoint/2010/main" val="14468758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 rot="1855954">
            <a:off x="3618138" y="245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9AF03E1-F2C0-75EF-1B46-0D14C8484058}"/>
              </a:ext>
            </a:extLst>
          </p:cNvPr>
          <p:cNvSpPr/>
          <p:nvPr/>
        </p:nvSpPr>
        <p:spPr>
          <a:xfrm rot="5400000">
            <a:off x="2613260" y="2285999"/>
            <a:ext cx="8077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79548-03AF-FECD-9F4D-1D2734D2CBC8}"/>
              </a:ext>
            </a:extLst>
          </p:cNvPr>
          <p:cNvSpPr txBox="1"/>
          <p:nvPr/>
        </p:nvSpPr>
        <p:spPr>
          <a:xfrm>
            <a:off x="1027810" y="2702866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AD301-0FBE-DD08-F134-CD2836C65D27}"/>
              </a:ext>
            </a:extLst>
          </p:cNvPr>
          <p:cNvSpPr/>
          <p:nvPr/>
        </p:nvSpPr>
        <p:spPr>
          <a:xfrm>
            <a:off x="-2259330" y="4384608"/>
            <a:ext cx="16710660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345179-EC6C-AD85-DB6E-C14732BB753B}"/>
              </a:ext>
            </a:extLst>
          </p:cNvPr>
          <p:cNvCxnSpPr/>
          <p:nvPr/>
        </p:nvCxnSpPr>
        <p:spPr>
          <a:xfrm>
            <a:off x="4853171" y="2989499"/>
            <a:ext cx="0" cy="264271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70A095-B94C-985C-18EF-F906FA5FD4E6}"/>
              </a:ext>
            </a:extLst>
          </p:cNvPr>
          <p:cNvSpPr txBox="1"/>
          <p:nvPr/>
        </p:nvSpPr>
        <p:spPr>
          <a:xfrm>
            <a:off x="1027810" y="5345577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SGT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5F313B4-9073-2629-91AF-905BF4C7BEF3}"/>
              </a:ext>
            </a:extLst>
          </p:cNvPr>
          <p:cNvSpPr/>
          <p:nvPr/>
        </p:nvSpPr>
        <p:spPr>
          <a:xfrm rot="5400000">
            <a:off x="3129413" y="4404616"/>
            <a:ext cx="807720" cy="234907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039F24-77BE-657A-002A-F264AB9BFF1E}"/>
              </a:ext>
            </a:extLst>
          </p:cNvPr>
          <p:cNvSpPr/>
          <p:nvPr/>
        </p:nvSpPr>
        <p:spPr>
          <a:xfrm>
            <a:off x="4707809" y="5431726"/>
            <a:ext cx="292454" cy="2745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FC716-9BFA-C5B6-5EA1-00EC9C666E71}"/>
              </a:ext>
            </a:extLst>
          </p:cNvPr>
          <p:cNvSpPr txBox="1"/>
          <p:nvPr/>
        </p:nvSpPr>
        <p:spPr>
          <a:xfrm>
            <a:off x="5066256" y="5342002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SSP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66B982-75D0-3732-A093-74065CC653E7}"/>
              </a:ext>
            </a:extLst>
          </p:cNvPr>
          <p:cNvCxnSpPr>
            <a:cxnSpLocks/>
          </p:cNvCxnSpPr>
          <p:nvPr/>
        </p:nvCxnSpPr>
        <p:spPr>
          <a:xfrm>
            <a:off x="4853171" y="2989499"/>
            <a:ext cx="0" cy="244222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EDA17F-4C5D-6CAE-9A2F-751B64476424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7A6D04-651A-95DF-8723-88547A18E239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5" name="Picture 4" descr="A satellite scanning on the earth&#10;&#10;Description automatically generated with medium confidence">
            <a:extLst>
              <a:ext uri="{FF2B5EF4-FFF2-40B4-BE49-F238E27FC236}">
                <a16:creationId xmlns:a16="http://schemas.microsoft.com/office/drawing/2014/main" id="{C2061D7E-E1C5-349B-FFAB-EA8444B5C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0"/>
          <a:stretch/>
        </p:blipFill>
        <p:spPr>
          <a:xfrm>
            <a:off x="7025007" y="986028"/>
            <a:ext cx="4685086" cy="2942043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3636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59AF03E1-F2C0-75EF-1B46-0D14C8484058}"/>
              </a:ext>
            </a:extLst>
          </p:cNvPr>
          <p:cNvSpPr/>
          <p:nvPr/>
        </p:nvSpPr>
        <p:spPr>
          <a:xfrm rot="5400000">
            <a:off x="2613260" y="2285999"/>
            <a:ext cx="8077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79548-03AF-FECD-9F4D-1D2734D2CBC8}"/>
              </a:ext>
            </a:extLst>
          </p:cNvPr>
          <p:cNvSpPr txBox="1"/>
          <p:nvPr/>
        </p:nvSpPr>
        <p:spPr>
          <a:xfrm>
            <a:off x="1027810" y="2702866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AD301-0FBE-DD08-F134-CD2836C65D27}"/>
              </a:ext>
            </a:extLst>
          </p:cNvPr>
          <p:cNvSpPr/>
          <p:nvPr/>
        </p:nvSpPr>
        <p:spPr>
          <a:xfrm>
            <a:off x="-2259330" y="4384608"/>
            <a:ext cx="16710660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0A095-B94C-985C-18EF-F906FA5FD4E6}"/>
              </a:ext>
            </a:extLst>
          </p:cNvPr>
          <p:cNvSpPr txBox="1"/>
          <p:nvPr/>
        </p:nvSpPr>
        <p:spPr>
          <a:xfrm>
            <a:off x="1027810" y="5345577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SGT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5F313B4-9073-2629-91AF-905BF4C7BEF3}"/>
              </a:ext>
            </a:extLst>
          </p:cNvPr>
          <p:cNvSpPr/>
          <p:nvPr/>
        </p:nvSpPr>
        <p:spPr>
          <a:xfrm rot="5400000">
            <a:off x="3129413" y="4404616"/>
            <a:ext cx="807720" cy="234907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039F24-77BE-657A-002A-F264AB9BFF1E}"/>
              </a:ext>
            </a:extLst>
          </p:cNvPr>
          <p:cNvSpPr/>
          <p:nvPr/>
        </p:nvSpPr>
        <p:spPr>
          <a:xfrm>
            <a:off x="4707809" y="5431726"/>
            <a:ext cx="292454" cy="2745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FC716-9BFA-C5B6-5EA1-00EC9C666E71}"/>
              </a:ext>
            </a:extLst>
          </p:cNvPr>
          <p:cNvSpPr txBox="1"/>
          <p:nvPr/>
        </p:nvSpPr>
        <p:spPr>
          <a:xfrm>
            <a:off x="5066256" y="5342002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SSP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2A8CA2-510A-ABFD-E9F2-A5F2CC2F4575}"/>
              </a:ext>
            </a:extLst>
          </p:cNvPr>
          <p:cNvCxnSpPr>
            <a:cxnSpLocks/>
          </p:cNvCxnSpPr>
          <p:nvPr/>
        </p:nvCxnSpPr>
        <p:spPr>
          <a:xfrm>
            <a:off x="4853171" y="2989499"/>
            <a:ext cx="0" cy="244222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7A050D9-8589-B255-C7EA-F85DEFBE7EB4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92C6B-3301-2623-DB86-AC7D6F5A82F5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9" name="Picture 8" descr="A satellite scanning on the earth&#10;&#10;Description automatically generated with medium confidence">
            <a:extLst>
              <a:ext uri="{FF2B5EF4-FFF2-40B4-BE49-F238E27FC236}">
                <a16:creationId xmlns:a16="http://schemas.microsoft.com/office/drawing/2014/main" id="{4DCB86EE-C270-0036-705A-4BEED4806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0"/>
          <a:stretch/>
        </p:blipFill>
        <p:spPr>
          <a:xfrm>
            <a:off x="7025007" y="986028"/>
            <a:ext cx="4685086" cy="2942043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5245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AD301-0FBE-DD08-F134-CD2836C65D27}"/>
              </a:ext>
            </a:extLst>
          </p:cNvPr>
          <p:cNvSpPr/>
          <p:nvPr/>
        </p:nvSpPr>
        <p:spPr>
          <a:xfrm>
            <a:off x="-2259330" y="4384608"/>
            <a:ext cx="16710660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2A8CA2-510A-ABFD-E9F2-A5F2CC2F4575}"/>
              </a:ext>
            </a:extLst>
          </p:cNvPr>
          <p:cNvCxnSpPr>
            <a:cxnSpLocks/>
          </p:cNvCxnSpPr>
          <p:nvPr/>
        </p:nvCxnSpPr>
        <p:spPr>
          <a:xfrm>
            <a:off x="4853171" y="2989499"/>
            <a:ext cx="0" cy="244222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B51BE9-A7E7-CCE4-6C82-EFB32FE19FB0}"/>
              </a:ext>
            </a:extLst>
          </p:cNvPr>
          <p:cNvCxnSpPr/>
          <p:nvPr/>
        </p:nvCxnSpPr>
        <p:spPr>
          <a:xfrm>
            <a:off x="3507991" y="4839425"/>
            <a:ext cx="2984543" cy="1638795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B97BAA-308F-3DA3-41FB-8B34ACE7E7C8}"/>
              </a:ext>
            </a:extLst>
          </p:cNvPr>
          <p:cNvSpPr txBox="1"/>
          <p:nvPr/>
        </p:nvSpPr>
        <p:spPr>
          <a:xfrm>
            <a:off x="6716926" y="6247387"/>
            <a:ext cx="1892684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7D5ED3-8771-0AE6-42D7-1CF54C83BD96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CD65E5-D205-B9CE-F801-321E5852F673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3" name="Picture 2" descr="A satellite scanning on the earth&#10;&#10;Description automatically generated with medium confidence">
            <a:extLst>
              <a:ext uri="{FF2B5EF4-FFF2-40B4-BE49-F238E27FC236}">
                <a16:creationId xmlns:a16="http://schemas.microsoft.com/office/drawing/2014/main" id="{E0142BBD-9612-2E90-970A-9239EB4A1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0"/>
          <a:stretch/>
        </p:blipFill>
        <p:spPr>
          <a:xfrm>
            <a:off x="7025007" y="986028"/>
            <a:ext cx="4685086" cy="2942043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4523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AD301-0FBE-DD08-F134-CD2836C65D27}"/>
              </a:ext>
            </a:extLst>
          </p:cNvPr>
          <p:cNvSpPr/>
          <p:nvPr/>
        </p:nvSpPr>
        <p:spPr>
          <a:xfrm>
            <a:off x="-2259330" y="4384608"/>
            <a:ext cx="16710660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B51BE9-A7E7-CCE4-6C82-EFB32FE19FB0}"/>
              </a:ext>
            </a:extLst>
          </p:cNvPr>
          <p:cNvCxnSpPr/>
          <p:nvPr/>
        </p:nvCxnSpPr>
        <p:spPr>
          <a:xfrm>
            <a:off x="3507991" y="4839425"/>
            <a:ext cx="2984543" cy="1638795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B97BAA-308F-3DA3-41FB-8B34ACE7E7C8}"/>
              </a:ext>
            </a:extLst>
          </p:cNvPr>
          <p:cNvSpPr txBox="1"/>
          <p:nvPr/>
        </p:nvSpPr>
        <p:spPr>
          <a:xfrm>
            <a:off x="6716926" y="6247387"/>
            <a:ext cx="1892684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spot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7756188">
            <a:off x="5910075" y="5929607"/>
            <a:ext cx="356260" cy="6355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5F0EA0-1EB5-8A6E-0897-ACA604847CDB}"/>
              </a:ext>
            </a:extLst>
          </p:cNvPr>
          <p:cNvCxnSpPr>
            <a:cxnSpLocks/>
          </p:cNvCxnSpPr>
          <p:nvPr/>
        </p:nvCxnSpPr>
        <p:spPr>
          <a:xfrm>
            <a:off x="4853171" y="2989499"/>
            <a:ext cx="0" cy="244222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002FD-F5E9-FCB6-119E-1A76D236521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398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AD301-0FBE-DD08-F134-CD2836C65D27}"/>
              </a:ext>
            </a:extLst>
          </p:cNvPr>
          <p:cNvSpPr/>
          <p:nvPr/>
        </p:nvSpPr>
        <p:spPr>
          <a:xfrm>
            <a:off x="-2259330" y="4396483"/>
            <a:ext cx="16710660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B97BAA-308F-3DA3-41FB-8B34ACE7E7C8}"/>
              </a:ext>
            </a:extLst>
          </p:cNvPr>
          <p:cNvSpPr txBox="1"/>
          <p:nvPr/>
        </p:nvSpPr>
        <p:spPr>
          <a:xfrm>
            <a:off x="6470434" y="5831888"/>
            <a:ext cx="2759584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Polychromatic radiance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7756188">
            <a:off x="5910075" y="5929607"/>
            <a:ext cx="356260" cy="6355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65D6C7-E127-3638-C8B8-AE0BA97C1C44}"/>
              </a:ext>
            </a:extLst>
          </p:cNvPr>
          <p:cNvSpPr/>
          <p:nvPr/>
        </p:nvSpPr>
        <p:spPr>
          <a:xfrm rot="17756188">
            <a:off x="5958419" y="5993089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4F0D5-D213-8844-EBAC-D4563D1A0918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09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AD301-0FBE-DD08-F134-CD2836C65D27}"/>
              </a:ext>
            </a:extLst>
          </p:cNvPr>
          <p:cNvSpPr/>
          <p:nvPr/>
        </p:nvSpPr>
        <p:spPr>
          <a:xfrm>
            <a:off x="-2259330" y="4384608"/>
            <a:ext cx="16710660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7756188">
            <a:off x="5910075" y="5929607"/>
            <a:ext cx="356260" cy="6355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7756188">
            <a:off x="5958419" y="5993089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652A8E0-65D0-35BD-07BB-771D24C3A120}"/>
              </a:ext>
            </a:extLst>
          </p:cNvPr>
          <p:cNvSpPr/>
          <p:nvPr/>
        </p:nvSpPr>
        <p:spPr>
          <a:xfrm rot="14754580">
            <a:off x="4087592" y="4768013"/>
            <a:ext cx="2805821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4C103-8180-B29C-690C-B1E28EB2B4B5}"/>
              </a:ext>
            </a:extLst>
          </p:cNvPr>
          <p:cNvSpPr txBox="1"/>
          <p:nvPr/>
        </p:nvSpPr>
        <p:spPr>
          <a:xfrm>
            <a:off x="6088205" y="4126357"/>
            <a:ext cx="3316905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Upwelling radiance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59F2E-0EBF-89E8-6438-56BA13A7F4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861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C6AFCB-FDC4-FEAC-F160-C6936316729F}"/>
              </a:ext>
            </a:extLst>
          </p:cNvPr>
          <p:cNvCxnSpPr/>
          <p:nvPr/>
        </p:nvCxnSpPr>
        <p:spPr>
          <a:xfrm>
            <a:off x="330531" y="3513117"/>
            <a:ext cx="9025247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FADE88-39D8-2678-E586-A98DDD63AD54}"/>
              </a:ext>
            </a:extLst>
          </p:cNvPr>
          <p:cNvCxnSpPr/>
          <p:nvPr/>
        </p:nvCxnSpPr>
        <p:spPr>
          <a:xfrm>
            <a:off x="332509" y="5403273"/>
            <a:ext cx="9025247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688866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1123448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6200000">
            <a:off x="4725570" y="592599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652A8E0-65D0-35BD-07BB-771D24C3A120}"/>
              </a:ext>
            </a:extLst>
          </p:cNvPr>
          <p:cNvSpPr/>
          <p:nvPr/>
        </p:nvSpPr>
        <p:spPr>
          <a:xfrm rot="16200000">
            <a:off x="2954834" y="3860529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B810E-EA11-8FEC-93C9-0A22D8E0FDF0}"/>
              </a:ext>
            </a:extLst>
          </p:cNvPr>
          <p:cNvSpPr txBox="1"/>
          <p:nvPr/>
        </p:nvSpPr>
        <p:spPr>
          <a:xfrm>
            <a:off x="5409475" y="5960183"/>
            <a:ext cx="3316905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Original radiance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08B6F-CBD5-A080-642D-ACD8E397B13C}"/>
              </a:ext>
            </a:extLst>
          </p:cNvPr>
          <p:cNvSpPr txBox="1"/>
          <p:nvPr/>
        </p:nvSpPr>
        <p:spPr>
          <a:xfrm>
            <a:off x="5409474" y="2147341"/>
            <a:ext cx="3316905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Radiance reaching 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F2DD5EDD-82CB-8DC3-3673-2A9F9AC55357}"/>
              </a:ext>
            </a:extLst>
          </p:cNvPr>
          <p:cNvSpPr/>
          <p:nvPr/>
        </p:nvSpPr>
        <p:spPr>
          <a:xfrm>
            <a:off x="4488873" y="3429000"/>
            <a:ext cx="724395" cy="2617382"/>
          </a:xfrm>
          <a:prstGeom prst="can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89882-159E-B4C0-B95D-3520EABCD088}"/>
              </a:ext>
            </a:extLst>
          </p:cNvPr>
          <p:cNvSpPr txBox="1"/>
          <p:nvPr/>
        </p:nvSpPr>
        <p:spPr>
          <a:xfrm>
            <a:off x="9298094" y="3270409"/>
            <a:ext cx="2682125" cy="46166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Top of atmosphere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C58089-F6CA-DE1D-5940-77F10108409F}"/>
              </a:ext>
            </a:extLst>
          </p:cNvPr>
          <p:cNvSpPr txBox="1"/>
          <p:nvPr/>
        </p:nvSpPr>
        <p:spPr>
          <a:xfrm>
            <a:off x="7549566" y="4463980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Column of atmosphere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F31CE2-3564-7A18-13C3-D52465F5075B}"/>
              </a:ext>
            </a:extLst>
          </p:cNvPr>
          <p:cNvCxnSpPr>
            <a:cxnSpLocks/>
          </p:cNvCxnSpPr>
          <p:nvPr/>
        </p:nvCxnSpPr>
        <p:spPr>
          <a:xfrm flipH="1" flipV="1">
            <a:off x="5213268" y="4697250"/>
            <a:ext cx="2336298" cy="410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2762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6200000">
            <a:off x="4725570" y="592599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652A8E0-65D0-35BD-07BB-771D24C3A120}"/>
              </a:ext>
            </a:extLst>
          </p:cNvPr>
          <p:cNvSpPr/>
          <p:nvPr/>
        </p:nvSpPr>
        <p:spPr>
          <a:xfrm rot="16200000">
            <a:off x="2954834" y="3860529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>
            <a:extLst>
              <a:ext uri="{FF2B5EF4-FFF2-40B4-BE49-F238E27FC236}">
                <a16:creationId xmlns:a16="http://schemas.microsoft.com/office/drawing/2014/main" id="{F2DD5EDD-82CB-8DC3-3673-2A9F9AC55357}"/>
              </a:ext>
            </a:extLst>
          </p:cNvPr>
          <p:cNvSpPr/>
          <p:nvPr/>
        </p:nvSpPr>
        <p:spPr>
          <a:xfrm>
            <a:off x="4488873" y="3429000"/>
            <a:ext cx="724395" cy="2617382"/>
          </a:xfrm>
          <a:prstGeom prst="can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0819DE-28B6-8B94-5711-6DCD68C93A89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213268" y="4697250"/>
            <a:ext cx="2336298" cy="410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C5AFB8D-A620-3D7F-DB0A-A8C64A41C52A}"/>
              </a:ext>
            </a:extLst>
          </p:cNvPr>
          <p:cNvSpPr txBox="1"/>
          <p:nvPr/>
        </p:nvSpPr>
        <p:spPr>
          <a:xfrm>
            <a:off x="7549566" y="4285855"/>
            <a:ext cx="3591887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RTF describes what’s happening here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id="{1754613F-4DD9-AFD9-C8BC-BAA0BC6F9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27" t="10049" r="35787" b="80947"/>
          <a:stretch/>
        </p:blipFill>
        <p:spPr>
          <a:xfrm>
            <a:off x="5314111" y="5841245"/>
            <a:ext cx="1130982" cy="688392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F2897E08-ECE6-C858-3EB0-60E664BAE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0" t="39516" r="41051" b="46797"/>
          <a:stretch/>
        </p:blipFill>
        <p:spPr>
          <a:xfrm>
            <a:off x="5368972" y="1822159"/>
            <a:ext cx="1021260" cy="10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560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6200000">
            <a:off x="4725570" y="592599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652A8E0-65D0-35BD-07BB-771D24C3A120}"/>
              </a:ext>
            </a:extLst>
          </p:cNvPr>
          <p:cNvSpPr/>
          <p:nvPr/>
        </p:nvSpPr>
        <p:spPr>
          <a:xfrm rot="16200000">
            <a:off x="2954834" y="3860529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79FD781C-69B4-35D9-72F4-711989017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27" t="10049" r="35787" b="80947"/>
          <a:stretch/>
        </p:blipFill>
        <p:spPr>
          <a:xfrm>
            <a:off x="5314111" y="5841245"/>
            <a:ext cx="1130982" cy="688392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AF0EE67F-6DE7-0BEC-46CD-78DDB065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0" t="39516" r="41051" b="46797"/>
          <a:stretch/>
        </p:blipFill>
        <p:spPr>
          <a:xfrm>
            <a:off x="5368972" y="1822159"/>
            <a:ext cx="1021260" cy="1046426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EF42E18-E94C-E13C-ECA1-44CF2BF20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7" t="20608" r="8432" b="20384"/>
          <a:stretch/>
        </p:blipFill>
        <p:spPr>
          <a:xfrm>
            <a:off x="233357" y="1298945"/>
            <a:ext cx="3146961" cy="104642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0D0596-07AB-5557-31A3-E747BAED8D2B}"/>
              </a:ext>
            </a:extLst>
          </p:cNvPr>
          <p:cNvCxnSpPr/>
          <p:nvPr/>
        </p:nvCxnSpPr>
        <p:spPr>
          <a:xfrm>
            <a:off x="4025734" y="3476885"/>
            <a:ext cx="0" cy="2519208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5897F2-9CC0-E658-7EF6-F81C46901F3C}"/>
              </a:ext>
            </a:extLst>
          </p:cNvPr>
          <p:cNvCxnSpPr>
            <a:cxnSpLocks/>
          </p:cNvCxnSpPr>
          <p:nvPr/>
        </p:nvCxnSpPr>
        <p:spPr>
          <a:xfrm flipH="1">
            <a:off x="5054388" y="4701354"/>
            <a:ext cx="1003343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D8E39D9F-169F-BFA2-30DB-0B9FD45FD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60" t="33670" r="12530" b="30795"/>
          <a:stretch/>
        </p:blipFill>
        <p:spPr>
          <a:xfrm>
            <a:off x="3363890" y="4299072"/>
            <a:ext cx="626219" cy="733313"/>
          </a:xfrm>
          <a:prstGeom prst="rect">
            <a:avLst/>
          </a:prstGeom>
        </p:spPr>
      </p:pic>
      <p:sp>
        <p:nvSpPr>
          <p:cNvPr id="13" name="Can 12">
            <a:extLst>
              <a:ext uri="{FF2B5EF4-FFF2-40B4-BE49-F238E27FC236}">
                <a16:creationId xmlns:a16="http://schemas.microsoft.com/office/drawing/2014/main" id="{F2DD5EDD-82CB-8DC3-3673-2A9F9AC55357}"/>
              </a:ext>
            </a:extLst>
          </p:cNvPr>
          <p:cNvSpPr/>
          <p:nvPr/>
        </p:nvSpPr>
        <p:spPr>
          <a:xfrm>
            <a:off x="4488873" y="3429000"/>
            <a:ext cx="724395" cy="2617382"/>
          </a:xfrm>
          <a:prstGeom prst="can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F4B827-44BC-040B-C6E2-39CD1B7679CA}"/>
              </a:ext>
            </a:extLst>
          </p:cNvPr>
          <p:cNvSpPr txBox="1"/>
          <p:nvPr/>
        </p:nvSpPr>
        <p:spPr>
          <a:xfrm>
            <a:off x="7549744" y="3576384"/>
            <a:ext cx="4185056" cy="2308324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Slope describes processes in a small </a:t>
            </a:r>
            <a:r>
              <a:rPr lang="en-US" sz="2400" b="1" u="sng" dirty="0">
                <a:solidFill>
                  <a:schemeClr val="bg1"/>
                </a:solidFill>
              </a:rPr>
              <a:t>control volume</a:t>
            </a:r>
            <a:r>
              <a:rPr lang="en-US" sz="2400" b="1" dirty="0">
                <a:solidFill>
                  <a:schemeClr val="bg1"/>
                </a:solidFill>
              </a:rPr>
              <a:t>, which are then integrated through the depth of the atmosphere (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en-US" sz="2400" b="1" dirty="0">
                <a:solidFill>
                  <a:schemeClr val="bg1"/>
                </a:solidFill>
              </a:rPr>
              <a:t>s) to find total change in radiance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08C1B1-6FFD-0124-A410-38A733224633}"/>
              </a:ext>
            </a:extLst>
          </p:cNvPr>
          <p:cNvSpPr txBox="1"/>
          <p:nvPr/>
        </p:nvSpPr>
        <p:spPr>
          <a:xfrm>
            <a:off x="336551" y="2364998"/>
            <a:ext cx="292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y  =  b    +     m    x 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29FF93-F58A-95EC-824A-485526F377CD}"/>
              </a:ext>
            </a:extLst>
          </p:cNvPr>
          <p:cNvSpPr/>
          <p:nvPr/>
        </p:nvSpPr>
        <p:spPr>
          <a:xfrm>
            <a:off x="1846613" y="1142128"/>
            <a:ext cx="950026" cy="2018805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F5D99FCD-BCB9-2C24-18F5-03D6406A22FE}"/>
              </a:ext>
            </a:extLst>
          </p:cNvPr>
          <p:cNvSpPr/>
          <p:nvPr/>
        </p:nvSpPr>
        <p:spPr>
          <a:xfrm>
            <a:off x="4525723" y="4425186"/>
            <a:ext cx="677811" cy="555262"/>
          </a:xfrm>
          <a:prstGeom prst="can">
            <a:avLst/>
          </a:prstGeom>
          <a:solidFill>
            <a:schemeClr val="bg1">
              <a:lumMod val="75000"/>
              <a:alpha val="2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FAC953A0-D8A1-25CA-A5A1-F9B1DD65F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14" t="69338" r="31793" b="10159"/>
          <a:stretch/>
        </p:blipFill>
        <p:spPr>
          <a:xfrm>
            <a:off x="6056416" y="3917586"/>
            <a:ext cx="1282520" cy="156753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9174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A0E2524-D842-922B-ED3E-4F4A0C0CDF83}"/>
              </a:ext>
            </a:extLst>
          </p:cNvPr>
          <p:cNvSpPr txBox="1"/>
          <p:nvPr/>
        </p:nvSpPr>
        <p:spPr>
          <a:xfrm>
            <a:off x="336551" y="2364998"/>
            <a:ext cx="292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y  =  b    +     m    x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EF42E18-E94C-E13C-ECA1-44CF2BF20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7" t="20608" r="8432" b="20384"/>
          <a:stretch/>
        </p:blipFill>
        <p:spPr>
          <a:xfrm>
            <a:off x="233357" y="1298945"/>
            <a:ext cx="3146961" cy="10464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A3235B-700F-0091-D62C-0B3E118D7DD2}"/>
              </a:ext>
            </a:extLst>
          </p:cNvPr>
          <p:cNvSpPr txBox="1"/>
          <p:nvPr/>
        </p:nvSpPr>
        <p:spPr>
          <a:xfrm>
            <a:off x="8155208" y="3583379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Slope includes four terms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E17D112-1386-5850-5265-EFBC6542DA1A}"/>
              </a:ext>
            </a:extLst>
          </p:cNvPr>
          <p:cNvSpPr/>
          <p:nvPr/>
        </p:nvSpPr>
        <p:spPr>
          <a:xfrm>
            <a:off x="1846613" y="1142128"/>
            <a:ext cx="950026" cy="2018805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4E3063F-0E9B-34DC-6C49-D4903DF53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8" t="16427" r="8022" b="18795"/>
          <a:stretch/>
        </p:blipFill>
        <p:spPr>
          <a:xfrm>
            <a:off x="2810656" y="3105460"/>
            <a:ext cx="5094514" cy="1510837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28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70698-4C02-2150-EAD2-5F455CCCF275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PHASE ANGLE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A249DFE-C0D8-E0C7-1B8C-014EE9D35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2" t="33980" r="19767" b="17616"/>
          <a:stretch/>
        </p:blipFill>
        <p:spPr>
          <a:xfrm>
            <a:off x="391823" y="1160812"/>
            <a:ext cx="9503351" cy="4763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35C23-8AA4-5759-CD06-9255B5E80D55}"/>
              </a:ext>
            </a:extLst>
          </p:cNvPr>
          <p:cNvSpPr txBox="1"/>
          <p:nvPr/>
        </p:nvSpPr>
        <p:spPr>
          <a:xfrm>
            <a:off x="4785756" y="4781996"/>
            <a:ext cx="3574473" cy="181588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phase angle occurs when the sine wave has a zero value at t = 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121265C-8061-6502-45D3-B7EA70DE3F69}"/>
              </a:ext>
            </a:extLst>
          </p:cNvPr>
          <p:cNvSpPr/>
          <p:nvPr/>
        </p:nvSpPr>
        <p:spPr>
          <a:xfrm>
            <a:off x="538751" y="1435975"/>
            <a:ext cx="3160822" cy="3076648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2375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EF42E18-E94C-E13C-ECA1-44CF2BF20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7" t="20608" r="8432" b="20384"/>
          <a:stretch/>
        </p:blipFill>
        <p:spPr>
          <a:xfrm>
            <a:off x="233357" y="1298945"/>
            <a:ext cx="3146961" cy="1046427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4E3063F-0E9B-34DC-6C49-D4903DF53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8" t="16427" r="8022" b="18795"/>
          <a:stretch/>
        </p:blipFill>
        <p:spPr>
          <a:xfrm>
            <a:off x="2810656" y="3105460"/>
            <a:ext cx="5094514" cy="1510837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C01E28-6482-249F-51A5-8843165FA42C}"/>
              </a:ext>
            </a:extLst>
          </p:cNvPr>
          <p:cNvCxnSpPr>
            <a:cxnSpLocks/>
          </p:cNvCxnSpPr>
          <p:nvPr/>
        </p:nvCxnSpPr>
        <p:spPr>
          <a:xfrm flipV="1">
            <a:off x="4646000" y="2169624"/>
            <a:ext cx="891941" cy="1252742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6B6B71-A107-C51E-7395-C8E867423112}"/>
              </a:ext>
            </a:extLst>
          </p:cNvPr>
          <p:cNvCxnSpPr>
            <a:cxnSpLocks/>
          </p:cNvCxnSpPr>
          <p:nvPr/>
        </p:nvCxnSpPr>
        <p:spPr>
          <a:xfrm flipH="1" flipV="1">
            <a:off x="5450774" y="2079949"/>
            <a:ext cx="794956" cy="1298369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808FBA-690E-B626-D7AF-FB5AEF35ED27}"/>
              </a:ext>
            </a:extLst>
          </p:cNvPr>
          <p:cNvSpPr txBox="1"/>
          <p:nvPr/>
        </p:nvSpPr>
        <p:spPr>
          <a:xfrm>
            <a:off x="4550391" y="1849117"/>
            <a:ext cx="197510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Loss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4A65A7-92C2-F862-CAC2-136A6DAF8737}"/>
              </a:ext>
            </a:extLst>
          </p:cNvPr>
          <p:cNvSpPr/>
          <p:nvPr/>
        </p:nvSpPr>
        <p:spPr>
          <a:xfrm>
            <a:off x="4880585" y="3364813"/>
            <a:ext cx="1020417" cy="940904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49D6B8-3109-55D6-5B15-8C580BC9ADCF}"/>
              </a:ext>
            </a:extLst>
          </p:cNvPr>
          <p:cNvCxnSpPr>
            <a:cxnSpLocks/>
            <a:endCxn id="23" idx="4"/>
          </p:cNvCxnSpPr>
          <p:nvPr/>
        </p:nvCxnSpPr>
        <p:spPr>
          <a:xfrm flipH="1" flipV="1">
            <a:off x="5390794" y="4305717"/>
            <a:ext cx="122632" cy="1137386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37A70F-9E68-D043-0029-9C0FBEF4C467}"/>
              </a:ext>
            </a:extLst>
          </p:cNvPr>
          <p:cNvCxnSpPr>
            <a:cxnSpLocks/>
            <a:endCxn id="24" idx="3"/>
          </p:cNvCxnSpPr>
          <p:nvPr/>
        </p:nvCxnSpPr>
        <p:spPr>
          <a:xfrm flipV="1">
            <a:off x="5669651" y="4158761"/>
            <a:ext cx="1401205" cy="1284342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ECA972-B4F1-4E85-EFC6-D2920B7D2CB2}"/>
              </a:ext>
            </a:extLst>
          </p:cNvPr>
          <p:cNvSpPr txBox="1"/>
          <p:nvPr/>
        </p:nvSpPr>
        <p:spPr>
          <a:xfrm>
            <a:off x="4550391" y="5376385"/>
            <a:ext cx="197510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Gain</a:t>
            </a:r>
            <a:endParaRPr lang="en-US" sz="2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2ACF82D-E206-C261-0A23-320E5CDDFB8C}"/>
              </a:ext>
            </a:extLst>
          </p:cNvPr>
          <p:cNvSpPr/>
          <p:nvPr/>
        </p:nvSpPr>
        <p:spPr>
          <a:xfrm>
            <a:off x="6921419" y="3355649"/>
            <a:ext cx="1020417" cy="940904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9A14B6-7CF3-7AE9-E66A-979E8FD659FA}"/>
              </a:ext>
            </a:extLst>
          </p:cNvPr>
          <p:cNvSpPr/>
          <p:nvPr/>
        </p:nvSpPr>
        <p:spPr>
          <a:xfrm>
            <a:off x="5882669" y="3355649"/>
            <a:ext cx="1020417" cy="940904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00A5D5-4A09-E6FB-09B1-6D309C52DD3C}"/>
              </a:ext>
            </a:extLst>
          </p:cNvPr>
          <p:cNvSpPr/>
          <p:nvPr/>
        </p:nvSpPr>
        <p:spPr>
          <a:xfrm>
            <a:off x="3860168" y="3355649"/>
            <a:ext cx="1020417" cy="940904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18D74F-F629-4ACA-891D-1C4940318A7B}"/>
              </a:ext>
            </a:extLst>
          </p:cNvPr>
          <p:cNvSpPr txBox="1"/>
          <p:nvPr/>
        </p:nvSpPr>
        <p:spPr>
          <a:xfrm>
            <a:off x="8155208" y="3583379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Slope includes four terms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397CA8-6A40-B4CA-A425-688AECF5F4F6}"/>
              </a:ext>
            </a:extLst>
          </p:cNvPr>
          <p:cNvSpPr txBox="1"/>
          <p:nvPr/>
        </p:nvSpPr>
        <p:spPr>
          <a:xfrm>
            <a:off x="336551" y="2364998"/>
            <a:ext cx="292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y  =  b    +     m    x 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B4E38B7-FCB5-305C-17F3-4EF5D2FC7ECF}"/>
              </a:ext>
            </a:extLst>
          </p:cNvPr>
          <p:cNvSpPr/>
          <p:nvPr/>
        </p:nvSpPr>
        <p:spPr>
          <a:xfrm>
            <a:off x="1846613" y="1142128"/>
            <a:ext cx="950026" cy="2018805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AE11CB-50EE-8B14-2FE0-43CF5E9F57EA}"/>
              </a:ext>
            </a:extLst>
          </p:cNvPr>
          <p:cNvSpPr txBox="1"/>
          <p:nvPr/>
        </p:nvSpPr>
        <p:spPr>
          <a:xfrm>
            <a:off x="336551" y="2364998"/>
            <a:ext cx="292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y  =  b    +     m    x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EF42E18-E94C-E13C-ECA1-44CF2BF20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7" t="20608" r="8432" b="20384"/>
          <a:stretch/>
        </p:blipFill>
        <p:spPr>
          <a:xfrm>
            <a:off x="233357" y="1298945"/>
            <a:ext cx="3146961" cy="1046427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192FA5E0-AF2E-AF5B-A616-7054EBE96091}"/>
              </a:ext>
            </a:extLst>
          </p:cNvPr>
          <p:cNvSpPr/>
          <p:nvPr/>
        </p:nvSpPr>
        <p:spPr>
          <a:xfrm rot="5400000">
            <a:off x="4643252" y="4239492"/>
            <a:ext cx="427512" cy="1567543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FF16012-BBD1-7C99-792F-8948B12C1BD6}"/>
              </a:ext>
            </a:extLst>
          </p:cNvPr>
          <p:cNvSpPr/>
          <p:nvPr/>
        </p:nvSpPr>
        <p:spPr>
          <a:xfrm rot="5400000">
            <a:off x="6671954" y="4237514"/>
            <a:ext cx="427512" cy="1567543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08FBA-690E-B626-D7AF-FB5AEF35ED27}"/>
              </a:ext>
            </a:extLst>
          </p:cNvPr>
          <p:cNvSpPr txBox="1"/>
          <p:nvPr/>
        </p:nvSpPr>
        <p:spPr>
          <a:xfrm>
            <a:off x="3869458" y="533523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Absorption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Emission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5B28A-FF8D-27D8-8890-EACDE8355A70}"/>
              </a:ext>
            </a:extLst>
          </p:cNvPr>
          <p:cNvSpPr txBox="1"/>
          <p:nvPr/>
        </p:nvSpPr>
        <p:spPr>
          <a:xfrm>
            <a:off x="5930070" y="5335229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6A9432-7262-1D26-3074-4EE62F48D284}"/>
              </a:ext>
            </a:extLst>
          </p:cNvPr>
          <p:cNvSpPr txBox="1"/>
          <p:nvPr/>
        </p:nvSpPr>
        <p:spPr>
          <a:xfrm>
            <a:off x="8155208" y="3583379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Slope includes four terms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31B971B-9D83-1E67-4C40-28BBED68C9F8}"/>
              </a:ext>
            </a:extLst>
          </p:cNvPr>
          <p:cNvSpPr/>
          <p:nvPr/>
        </p:nvSpPr>
        <p:spPr>
          <a:xfrm>
            <a:off x="1846613" y="1142128"/>
            <a:ext cx="950026" cy="2018805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4E3063F-0E9B-34DC-6C49-D4903DF53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8" t="16427" r="8022" b="18795"/>
          <a:stretch/>
        </p:blipFill>
        <p:spPr>
          <a:xfrm>
            <a:off x="2810656" y="3105460"/>
            <a:ext cx="5094514" cy="1510837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53419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AE11CB-50EE-8B14-2FE0-43CF5E9F57EA}"/>
              </a:ext>
            </a:extLst>
          </p:cNvPr>
          <p:cNvSpPr txBox="1"/>
          <p:nvPr/>
        </p:nvSpPr>
        <p:spPr>
          <a:xfrm>
            <a:off x="336551" y="2364998"/>
            <a:ext cx="292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y  =  b    +     m    x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EF42E18-E94C-E13C-ECA1-44CF2BF20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7" t="20608" r="8432" b="20384"/>
          <a:stretch/>
        </p:blipFill>
        <p:spPr>
          <a:xfrm>
            <a:off x="233357" y="1298945"/>
            <a:ext cx="3146961" cy="1046427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192FA5E0-AF2E-AF5B-A616-7054EBE96091}"/>
              </a:ext>
            </a:extLst>
          </p:cNvPr>
          <p:cNvSpPr/>
          <p:nvPr/>
        </p:nvSpPr>
        <p:spPr>
          <a:xfrm rot="5400000">
            <a:off x="4643252" y="4239492"/>
            <a:ext cx="427512" cy="1567543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FF16012-BBD1-7C99-792F-8948B12C1BD6}"/>
              </a:ext>
            </a:extLst>
          </p:cNvPr>
          <p:cNvSpPr/>
          <p:nvPr/>
        </p:nvSpPr>
        <p:spPr>
          <a:xfrm rot="5400000">
            <a:off x="6671954" y="4237514"/>
            <a:ext cx="427512" cy="1567543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08FBA-690E-B626-D7AF-FB5AEF35ED27}"/>
              </a:ext>
            </a:extLst>
          </p:cNvPr>
          <p:cNvSpPr txBox="1"/>
          <p:nvPr/>
        </p:nvSpPr>
        <p:spPr>
          <a:xfrm>
            <a:off x="3869458" y="533523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Absorption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Emission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5B28A-FF8D-27D8-8890-EACDE8355A70}"/>
              </a:ext>
            </a:extLst>
          </p:cNvPr>
          <p:cNvSpPr txBox="1"/>
          <p:nvPr/>
        </p:nvSpPr>
        <p:spPr>
          <a:xfrm>
            <a:off x="5930070" y="5335229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31B971B-9D83-1E67-4C40-28BBED68C9F8}"/>
              </a:ext>
            </a:extLst>
          </p:cNvPr>
          <p:cNvSpPr/>
          <p:nvPr/>
        </p:nvSpPr>
        <p:spPr>
          <a:xfrm>
            <a:off x="1846613" y="1142128"/>
            <a:ext cx="950026" cy="2018805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4E3063F-0E9B-34DC-6C49-D4903DF53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8" t="16427" r="8022" b="18795"/>
          <a:stretch/>
        </p:blipFill>
        <p:spPr>
          <a:xfrm>
            <a:off x="2810656" y="3105460"/>
            <a:ext cx="5094514" cy="1510837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2610FC-8855-3FE9-0CD9-2C7D54AD2C04}"/>
              </a:ext>
            </a:extLst>
          </p:cNvPr>
          <p:cNvSpPr txBox="1"/>
          <p:nvPr/>
        </p:nvSpPr>
        <p:spPr>
          <a:xfrm>
            <a:off x="8140699" y="2706716"/>
            <a:ext cx="3825672" cy="267765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Because both absorption/emission and scattering depend on wavelength, all four terms must be evaluated for narrow, monochromatic </a:t>
            </a:r>
            <a:r>
              <a:rPr lang="en-US" sz="2400" b="1" u="sng" dirty="0">
                <a:solidFill>
                  <a:schemeClr val="bg1"/>
                </a:solidFill>
              </a:rPr>
              <a:t>channels</a:t>
            </a:r>
            <a:endParaRPr lang="en-US" sz="24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430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2181079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Absorption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(Loss)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E65B66A-DAA7-51C1-47F6-845CB0F1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07" y="3709363"/>
            <a:ext cx="4576517" cy="169228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8F1BD-6F15-1CC1-5913-0CBF69D8D910}"/>
              </a:ext>
            </a:extLst>
          </p:cNvPr>
          <p:cNvCxnSpPr>
            <a:cxnSpLocks/>
          </p:cNvCxnSpPr>
          <p:nvPr/>
        </p:nvCxnSpPr>
        <p:spPr>
          <a:xfrm flipH="1" flipV="1">
            <a:off x="3773687" y="4889849"/>
            <a:ext cx="61316" cy="80304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AF7080-6EF4-171D-BD54-FABC8A09DAC9}"/>
              </a:ext>
            </a:extLst>
          </p:cNvPr>
          <p:cNvCxnSpPr>
            <a:cxnSpLocks/>
          </p:cNvCxnSpPr>
          <p:nvPr/>
        </p:nvCxnSpPr>
        <p:spPr>
          <a:xfrm flipH="1" flipV="1">
            <a:off x="4978400" y="4889849"/>
            <a:ext cx="379513" cy="80304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5F7128-391E-79AA-9A35-5E965C769F95}"/>
              </a:ext>
            </a:extLst>
          </p:cNvPr>
          <p:cNvSpPr txBox="1"/>
          <p:nvPr/>
        </p:nvSpPr>
        <p:spPr>
          <a:xfrm>
            <a:off x="2786137" y="5515441"/>
            <a:ext cx="1975100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Volume absorption coefficient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5F1B0-6DC5-7A27-9E16-C9AAE9806072}"/>
              </a:ext>
            </a:extLst>
          </p:cNvPr>
          <p:cNvSpPr txBox="1"/>
          <p:nvPr/>
        </p:nvSpPr>
        <p:spPr>
          <a:xfrm>
            <a:off x="6506478" y="1542155"/>
            <a:ext cx="3825672" cy="230832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This is a </a:t>
            </a:r>
            <a:r>
              <a:rPr lang="en-US" sz="2400" b="1" u="sng" dirty="0">
                <a:solidFill>
                  <a:schemeClr val="bg1"/>
                </a:solidFill>
              </a:rPr>
              <a:t>black body</a:t>
            </a:r>
            <a:r>
              <a:rPr lang="en-US" sz="2400" b="1" dirty="0">
                <a:solidFill>
                  <a:schemeClr val="bg1"/>
                </a:solidFill>
              </a:rPr>
              <a:t> term: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The volume absorption coefficient is related to the </a:t>
            </a:r>
            <a:r>
              <a:rPr lang="en-US" sz="2400" b="1" i="1" dirty="0">
                <a:solidFill>
                  <a:schemeClr val="bg1"/>
                </a:solidFill>
              </a:rPr>
              <a:t>absorptance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US" sz="2400" b="1" dirty="0">
                <a:solidFill>
                  <a:schemeClr val="bg1"/>
                </a:solidFill>
              </a:rPr>
              <a:t>) at wavelength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AF740-E031-4B53-2AD2-77C8E71D1FBC}"/>
              </a:ext>
            </a:extLst>
          </p:cNvPr>
          <p:cNvSpPr txBox="1"/>
          <p:nvPr/>
        </p:nvSpPr>
        <p:spPr>
          <a:xfrm>
            <a:off x="4978400" y="5515440"/>
            <a:ext cx="5187576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Initial radiance from scan spot entering control volume at wavelength </a:t>
            </a:r>
            <a:r>
              <a:rPr lang="en-US" sz="2400" b="1" dirty="0">
                <a:latin typeface="Symbol" pitchFamily="2" charset="2"/>
              </a:rPr>
              <a:t>l</a:t>
            </a:r>
            <a:endParaRPr lang="en-US" sz="2400" dirty="0">
              <a:latin typeface="Symbol" pitchFamily="2" charset="2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17940F-26D0-5FF8-95FE-97297EA05CC4}"/>
              </a:ext>
            </a:extLst>
          </p:cNvPr>
          <p:cNvCxnSpPr>
            <a:cxnSpLocks/>
          </p:cNvCxnSpPr>
          <p:nvPr/>
        </p:nvCxnSpPr>
        <p:spPr>
          <a:xfrm flipH="1" flipV="1">
            <a:off x="1704991" y="2232562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1371600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567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2181079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Absorption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(Loss)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E65B66A-DAA7-51C1-47F6-845CB0F1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07" y="3709363"/>
            <a:ext cx="4576517" cy="169228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8F1BD-6F15-1CC1-5913-0CBF69D8D910}"/>
              </a:ext>
            </a:extLst>
          </p:cNvPr>
          <p:cNvCxnSpPr>
            <a:cxnSpLocks/>
          </p:cNvCxnSpPr>
          <p:nvPr/>
        </p:nvCxnSpPr>
        <p:spPr>
          <a:xfrm flipH="1" flipV="1">
            <a:off x="3773687" y="4889849"/>
            <a:ext cx="61316" cy="80304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AF7080-6EF4-171D-BD54-FABC8A09DAC9}"/>
              </a:ext>
            </a:extLst>
          </p:cNvPr>
          <p:cNvCxnSpPr>
            <a:cxnSpLocks/>
          </p:cNvCxnSpPr>
          <p:nvPr/>
        </p:nvCxnSpPr>
        <p:spPr>
          <a:xfrm flipH="1" flipV="1">
            <a:off x="4978400" y="4889849"/>
            <a:ext cx="379513" cy="80304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5F7128-391E-79AA-9A35-5E965C769F95}"/>
              </a:ext>
            </a:extLst>
          </p:cNvPr>
          <p:cNvSpPr txBox="1"/>
          <p:nvPr/>
        </p:nvSpPr>
        <p:spPr>
          <a:xfrm>
            <a:off x="2786137" y="5515441"/>
            <a:ext cx="1975100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Volume absorption coefficient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5F1B0-6DC5-7A27-9E16-C9AAE9806072}"/>
              </a:ext>
            </a:extLst>
          </p:cNvPr>
          <p:cNvSpPr txBox="1"/>
          <p:nvPr/>
        </p:nvSpPr>
        <p:spPr>
          <a:xfrm>
            <a:off x="6506478" y="1542155"/>
            <a:ext cx="3825672" cy="230832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This is a </a:t>
            </a:r>
            <a:r>
              <a:rPr lang="en-US" sz="2400" b="1" u="sng" dirty="0">
                <a:solidFill>
                  <a:schemeClr val="bg1"/>
                </a:solidFill>
              </a:rPr>
              <a:t>black body</a:t>
            </a:r>
            <a:r>
              <a:rPr lang="en-US" sz="2400" b="1" dirty="0">
                <a:solidFill>
                  <a:schemeClr val="bg1"/>
                </a:solidFill>
              </a:rPr>
              <a:t> term: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The volume absorption coefficient is related to the </a:t>
            </a:r>
            <a:r>
              <a:rPr lang="en-US" sz="2400" b="1" i="1" dirty="0">
                <a:solidFill>
                  <a:schemeClr val="bg1"/>
                </a:solidFill>
              </a:rPr>
              <a:t>absorptance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US" sz="2400" b="1" dirty="0">
                <a:solidFill>
                  <a:schemeClr val="bg1"/>
                </a:solidFill>
              </a:rPr>
              <a:t>) at wavelength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AF740-E031-4B53-2AD2-77C8E71D1FBC}"/>
              </a:ext>
            </a:extLst>
          </p:cNvPr>
          <p:cNvSpPr txBox="1"/>
          <p:nvPr/>
        </p:nvSpPr>
        <p:spPr>
          <a:xfrm>
            <a:off x="4978400" y="5515440"/>
            <a:ext cx="5187576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Initial radiance from scan spot entering control volume at wavelength </a:t>
            </a:r>
            <a:r>
              <a:rPr lang="en-US" sz="2400" b="1" dirty="0">
                <a:latin typeface="Symbol" pitchFamily="2" charset="2"/>
              </a:rPr>
              <a:t>l</a:t>
            </a:r>
            <a:endParaRPr lang="en-US" sz="2400" dirty="0">
              <a:latin typeface="Symbol" pitchFamily="2" charset="2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17940F-26D0-5FF8-95FE-97297EA05CC4}"/>
              </a:ext>
            </a:extLst>
          </p:cNvPr>
          <p:cNvCxnSpPr>
            <a:cxnSpLocks/>
          </p:cNvCxnSpPr>
          <p:nvPr/>
        </p:nvCxnSpPr>
        <p:spPr>
          <a:xfrm flipH="1" flipV="1">
            <a:off x="1704991" y="2232562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1371600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aph with a line and dots&#10;&#10;Description automatically generated">
            <a:extLst>
              <a:ext uri="{FF2B5EF4-FFF2-40B4-BE49-F238E27FC236}">
                <a16:creationId xmlns:a16="http://schemas.microsoft.com/office/drawing/2014/main" id="{918F60A5-AEB4-DEB9-87C8-6ADC06D60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83" y="851328"/>
            <a:ext cx="8055513" cy="564124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EEAFE7-9A30-85D4-6218-D51B9319E324}"/>
              </a:ext>
            </a:extLst>
          </p:cNvPr>
          <p:cNvSpPr txBox="1"/>
          <p:nvPr/>
        </p:nvSpPr>
        <p:spPr>
          <a:xfrm>
            <a:off x="5336590" y="5572856"/>
            <a:ext cx="4702507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When integrated, this is </a:t>
            </a:r>
            <a:r>
              <a:rPr lang="en-US" sz="2400" b="1" i="1" dirty="0">
                <a:solidFill>
                  <a:schemeClr val="bg1"/>
                </a:solidFill>
              </a:rPr>
              <a:t>exponential decay</a:t>
            </a:r>
            <a:endParaRPr lang="en-US" sz="2400" i="1" dirty="0">
              <a:solidFill>
                <a:schemeClr val="bg1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853385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49AF1BBA-F591-05BB-4E53-7B8BD6892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4"/>
          <a:stretch/>
        </p:blipFill>
        <p:spPr>
          <a:xfrm>
            <a:off x="1109809" y="3692769"/>
            <a:ext cx="5150313" cy="17162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3025141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Emission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8F1BD-6F15-1CC1-5913-0CBF69D8D910}"/>
              </a:ext>
            </a:extLst>
          </p:cNvPr>
          <p:cNvCxnSpPr>
            <a:cxnSpLocks/>
          </p:cNvCxnSpPr>
          <p:nvPr/>
        </p:nvCxnSpPr>
        <p:spPr>
          <a:xfrm flipH="1" flipV="1">
            <a:off x="3773687" y="4889849"/>
            <a:ext cx="61316" cy="80304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AF7080-6EF4-171D-BD54-FABC8A09DAC9}"/>
              </a:ext>
            </a:extLst>
          </p:cNvPr>
          <p:cNvCxnSpPr>
            <a:cxnSpLocks/>
          </p:cNvCxnSpPr>
          <p:nvPr/>
        </p:nvCxnSpPr>
        <p:spPr>
          <a:xfrm flipH="1" flipV="1">
            <a:off x="4978400" y="4889849"/>
            <a:ext cx="379513" cy="80304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5F7128-391E-79AA-9A35-5E965C769F95}"/>
              </a:ext>
            </a:extLst>
          </p:cNvPr>
          <p:cNvSpPr txBox="1"/>
          <p:nvPr/>
        </p:nvSpPr>
        <p:spPr>
          <a:xfrm>
            <a:off x="2786137" y="5515441"/>
            <a:ext cx="1975100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Volume absorption coefficient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5F1B0-6DC5-7A27-9E16-C9AAE9806072}"/>
              </a:ext>
            </a:extLst>
          </p:cNvPr>
          <p:cNvSpPr txBox="1"/>
          <p:nvPr/>
        </p:nvSpPr>
        <p:spPr>
          <a:xfrm>
            <a:off x="6506478" y="1542155"/>
            <a:ext cx="3825672" cy="230832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This is a </a:t>
            </a:r>
            <a:r>
              <a:rPr lang="en-US" sz="2400" b="1" u="sng" dirty="0">
                <a:solidFill>
                  <a:schemeClr val="bg1"/>
                </a:solidFill>
              </a:rPr>
              <a:t>black body</a:t>
            </a:r>
            <a:r>
              <a:rPr lang="en-US" sz="2400" b="1" dirty="0">
                <a:solidFill>
                  <a:schemeClr val="bg1"/>
                </a:solidFill>
              </a:rPr>
              <a:t> term: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The volume absorption coefficient is related to the </a:t>
            </a:r>
            <a:r>
              <a:rPr lang="en-US" sz="2400" b="1" i="1" dirty="0">
                <a:solidFill>
                  <a:schemeClr val="bg1"/>
                </a:solidFill>
              </a:rPr>
              <a:t>emittance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sz="2400" b="1" dirty="0">
                <a:solidFill>
                  <a:schemeClr val="bg1"/>
                </a:solidFill>
              </a:rPr>
              <a:t>) at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wavelength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AF740-E031-4B53-2AD2-77C8E71D1FBC}"/>
              </a:ext>
            </a:extLst>
          </p:cNvPr>
          <p:cNvSpPr txBox="1"/>
          <p:nvPr/>
        </p:nvSpPr>
        <p:spPr>
          <a:xfrm>
            <a:off x="4978400" y="5515440"/>
            <a:ext cx="5187576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Black body emission within the control volume at wavelength </a:t>
            </a:r>
            <a:r>
              <a:rPr lang="en-US" sz="2400" b="1" dirty="0">
                <a:latin typeface="Symbol" pitchFamily="2" charset="2"/>
              </a:rPr>
              <a:t>l</a:t>
            </a:r>
            <a:endParaRPr lang="en-US" sz="2400" dirty="0">
              <a:latin typeface="Symbol" pitchFamily="2" charset="2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14F68D-5FD5-9295-2490-FCADBCE3F582}"/>
              </a:ext>
            </a:extLst>
          </p:cNvPr>
          <p:cNvCxnSpPr>
            <a:cxnSpLocks/>
          </p:cNvCxnSpPr>
          <p:nvPr/>
        </p:nvCxnSpPr>
        <p:spPr>
          <a:xfrm flipH="1" flipV="1">
            <a:off x="2549056" y="2221804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2215657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61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49AF1BBA-F591-05BB-4E53-7B8BD6892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4"/>
          <a:stretch/>
        </p:blipFill>
        <p:spPr>
          <a:xfrm>
            <a:off x="1109809" y="3692769"/>
            <a:ext cx="5150313" cy="17162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3025141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Emission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8F1BD-6F15-1CC1-5913-0CBF69D8D910}"/>
              </a:ext>
            </a:extLst>
          </p:cNvPr>
          <p:cNvCxnSpPr>
            <a:cxnSpLocks/>
          </p:cNvCxnSpPr>
          <p:nvPr/>
        </p:nvCxnSpPr>
        <p:spPr>
          <a:xfrm flipH="1" flipV="1">
            <a:off x="3773687" y="4889849"/>
            <a:ext cx="61316" cy="80304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AF7080-6EF4-171D-BD54-FABC8A09DAC9}"/>
              </a:ext>
            </a:extLst>
          </p:cNvPr>
          <p:cNvCxnSpPr>
            <a:cxnSpLocks/>
          </p:cNvCxnSpPr>
          <p:nvPr/>
        </p:nvCxnSpPr>
        <p:spPr>
          <a:xfrm flipH="1" flipV="1">
            <a:off x="4978400" y="4889849"/>
            <a:ext cx="379513" cy="80304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5F7128-391E-79AA-9A35-5E965C769F95}"/>
              </a:ext>
            </a:extLst>
          </p:cNvPr>
          <p:cNvSpPr txBox="1"/>
          <p:nvPr/>
        </p:nvSpPr>
        <p:spPr>
          <a:xfrm>
            <a:off x="2786137" y="5515441"/>
            <a:ext cx="1975100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Volume absorption coefficient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5F1B0-6DC5-7A27-9E16-C9AAE9806072}"/>
              </a:ext>
            </a:extLst>
          </p:cNvPr>
          <p:cNvSpPr txBox="1"/>
          <p:nvPr/>
        </p:nvSpPr>
        <p:spPr>
          <a:xfrm>
            <a:off x="6506478" y="1542155"/>
            <a:ext cx="3825672" cy="230832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This is a </a:t>
            </a:r>
            <a:r>
              <a:rPr lang="en-US" sz="2400" b="1" u="sng" dirty="0">
                <a:solidFill>
                  <a:schemeClr val="bg1"/>
                </a:solidFill>
              </a:rPr>
              <a:t>black body</a:t>
            </a:r>
            <a:r>
              <a:rPr lang="en-US" sz="2400" b="1" dirty="0">
                <a:solidFill>
                  <a:schemeClr val="bg1"/>
                </a:solidFill>
              </a:rPr>
              <a:t> term: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The volume absorption coefficient is related to the </a:t>
            </a:r>
            <a:r>
              <a:rPr lang="en-US" sz="2400" b="1" i="1" dirty="0">
                <a:solidFill>
                  <a:schemeClr val="bg1"/>
                </a:solidFill>
              </a:rPr>
              <a:t>emittance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e</a:t>
            </a:r>
            <a:r>
              <a:rPr lang="en-US" sz="2400" b="1" dirty="0">
                <a:solidFill>
                  <a:schemeClr val="bg1"/>
                </a:solidFill>
              </a:rPr>
              <a:t>) at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wavelength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AF740-E031-4B53-2AD2-77C8E71D1FBC}"/>
              </a:ext>
            </a:extLst>
          </p:cNvPr>
          <p:cNvSpPr txBox="1"/>
          <p:nvPr/>
        </p:nvSpPr>
        <p:spPr>
          <a:xfrm>
            <a:off x="4978400" y="5515440"/>
            <a:ext cx="5187576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Black body emission within the control volume at wavelength </a:t>
            </a:r>
            <a:r>
              <a:rPr lang="en-US" sz="2400" b="1" dirty="0">
                <a:latin typeface="Symbol" pitchFamily="2" charset="2"/>
              </a:rPr>
              <a:t>l</a:t>
            </a:r>
            <a:endParaRPr lang="en-US" sz="2400" dirty="0">
              <a:latin typeface="Symbol" pitchFamily="2" charset="2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14F68D-5FD5-9295-2490-FCADBCE3F582}"/>
              </a:ext>
            </a:extLst>
          </p:cNvPr>
          <p:cNvCxnSpPr>
            <a:cxnSpLocks/>
          </p:cNvCxnSpPr>
          <p:nvPr/>
        </p:nvCxnSpPr>
        <p:spPr>
          <a:xfrm flipH="1" flipV="1">
            <a:off x="2549056" y="2221804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2215657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aph with a line and dot&#10;&#10;Description automatically generated">
            <a:extLst>
              <a:ext uri="{FF2B5EF4-FFF2-40B4-BE49-F238E27FC236}">
                <a16:creationId xmlns:a16="http://schemas.microsoft.com/office/drawing/2014/main" id="{3AADE507-7964-A1F3-0989-DC8D2FE93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329" y="789797"/>
            <a:ext cx="8036695" cy="585388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E22B0A-EEBE-311C-D39E-2E578FC6743A}"/>
              </a:ext>
            </a:extLst>
          </p:cNvPr>
          <p:cNvSpPr txBox="1"/>
          <p:nvPr/>
        </p:nvSpPr>
        <p:spPr>
          <a:xfrm>
            <a:off x="5336590" y="5572856"/>
            <a:ext cx="4702507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When integrated, this is </a:t>
            </a:r>
            <a:r>
              <a:rPr lang="en-US" sz="2400" b="1" i="1" dirty="0">
                <a:solidFill>
                  <a:schemeClr val="bg1"/>
                </a:solidFill>
              </a:rPr>
              <a:t>exponential growth</a:t>
            </a:r>
            <a:endParaRPr lang="en-US" sz="2400" i="1" dirty="0">
              <a:solidFill>
                <a:schemeClr val="bg1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6562543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9826741C-B9FF-7B12-6A01-38908CC06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784" y="3722631"/>
            <a:ext cx="4741977" cy="168504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5D8850-67C2-16AC-D52B-57DA51425F4D}"/>
              </a:ext>
            </a:extLst>
          </p:cNvPr>
          <p:cNvCxnSpPr>
            <a:cxnSpLocks/>
          </p:cNvCxnSpPr>
          <p:nvPr/>
        </p:nvCxnSpPr>
        <p:spPr>
          <a:xfrm flipH="1" flipV="1">
            <a:off x="3451730" y="2221804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311832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1149452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out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(Loss)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8F1BD-6F15-1CC1-5913-0CBF69D8D910}"/>
              </a:ext>
            </a:extLst>
          </p:cNvPr>
          <p:cNvCxnSpPr>
            <a:cxnSpLocks/>
          </p:cNvCxnSpPr>
          <p:nvPr/>
        </p:nvCxnSpPr>
        <p:spPr>
          <a:xfrm flipH="1" flipV="1">
            <a:off x="3773687" y="4889849"/>
            <a:ext cx="61316" cy="80304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AF7080-6EF4-171D-BD54-FABC8A09DAC9}"/>
              </a:ext>
            </a:extLst>
          </p:cNvPr>
          <p:cNvCxnSpPr>
            <a:cxnSpLocks/>
          </p:cNvCxnSpPr>
          <p:nvPr/>
        </p:nvCxnSpPr>
        <p:spPr>
          <a:xfrm flipH="1" flipV="1">
            <a:off x="4978400" y="4889849"/>
            <a:ext cx="379513" cy="80304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5F7128-391E-79AA-9A35-5E965C769F95}"/>
              </a:ext>
            </a:extLst>
          </p:cNvPr>
          <p:cNvSpPr txBox="1"/>
          <p:nvPr/>
        </p:nvSpPr>
        <p:spPr>
          <a:xfrm>
            <a:off x="2786137" y="5515441"/>
            <a:ext cx="1975100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Volume scattering coefficient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5F1B0-6DC5-7A27-9E16-C9AAE9806072}"/>
              </a:ext>
            </a:extLst>
          </p:cNvPr>
          <p:cNvSpPr txBox="1"/>
          <p:nvPr/>
        </p:nvSpPr>
        <p:spPr>
          <a:xfrm>
            <a:off x="6506478" y="1542155"/>
            <a:ext cx="3825672" cy="304698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This is a </a:t>
            </a:r>
            <a:r>
              <a:rPr lang="en-US" sz="2400" b="1" u="sng" dirty="0">
                <a:solidFill>
                  <a:schemeClr val="bg1"/>
                </a:solidFill>
              </a:rPr>
              <a:t>white body</a:t>
            </a:r>
            <a:r>
              <a:rPr lang="en-US" sz="2400" b="1" dirty="0">
                <a:solidFill>
                  <a:schemeClr val="bg1"/>
                </a:solidFill>
              </a:rPr>
              <a:t> term: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The volume scattering coefficient is related to the </a:t>
            </a:r>
            <a:r>
              <a:rPr lang="en-US" sz="2400" b="1" i="1" dirty="0">
                <a:solidFill>
                  <a:schemeClr val="bg1"/>
                </a:solidFill>
              </a:rPr>
              <a:t>reflectance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2400" b="1" dirty="0">
                <a:solidFill>
                  <a:schemeClr val="bg1"/>
                </a:solidFill>
              </a:rPr>
              <a:t>) at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wavelength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Symbol" pitchFamily="2" charset="2"/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decay again</a:t>
            </a:r>
            <a:endParaRPr lang="en-US" sz="2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AF740-E031-4B53-2AD2-77C8E71D1FBC}"/>
              </a:ext>
            </a:extLst>
          </p:cNvPr>
          <p:cNvSpPr txBox="1"/>
          <p:nvPr/>
        </p:nvSpPr>
        <p:spPr>
          <a:xfrm>
            <a:off x="4978400" y="5515440"/>
            <a:ext cx="5187576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Radi</a:t>
            </a:r>
            <a:endParaRPr lang="en-US" sz="2400" dirty="0">
              <a:latin typeface="Symbol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204AF6-6081-E44F-7FA4-3FDA7A5F5A8D}"/>
              </a:ext>
            </a:extLst>
          </p:cNvPr>
          <p:cNvSpPr txBox="1"/>
          <p:nvPr/>
        </p:nvSpPr>
        <p:spPr>
          <a:xfrm>
            <a:off x="4978400" y="5515440"/>
            <a:ext cx="5187576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Initial radiance from scan spot entering control volume at wavelength </a:t>
            </a:r>
            <a:r>
              <a:rPr lang="en-US" sz="2400" b="1" dirty="0">
                <a:latin typeface="Symbol" pitchFamily="2" charset="2"/>
              </a:rPr>
              <a:t>l</a:t>
            </a:r>
            <a:endParaRPr lang="en-US" sz="2400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000847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D25ECA-A301-411D-8E6E-30BA0E55629A}"/>
              </a:ext>
            </a:extLst>
          </p:cNvPr>
          <p:cNvSpPr/>
          <p:nvPr/>
        </p:nvSpPr>
        <p:spPr>
          <a:xfrm rot="16200000">
            <a:off x="465812" y="592599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012AA47-D255-D5D3-2704-2A735D38952F}"/>
              </a:ext>
            </a:extLst>
          </p:cNvPr>
          <p:cNvSpPr/>
          <p:nvPr/>
        </p:nvSpPr>
        <p:spPr>
          <a:xfrm rot="16200000">
            <a:off x="-1304924" y="3860529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>
            <a:extLst>
              <a:ext uri="{FF2B5EF4-FFF2-40B4-BE49-F238E27FC236}">
                <a16:creationId xmlns:a16="http://schemas.microsoft.com/office/drawing/2014/main" id="{FEBC88A4-DF34-DA2B-7FBC-AED351AE1048}"/>
              </a:ext>
            </a:extLst>
          </p:cNvPr>
          <p:cNvSpPr/>
          <p:nvPr/>
        </p:nvSpPr>
        <p:spPr>
          <a:xfrm>
            <a:off x="229115" y="3429000"/>
            <a:ext cx="724395" cy="2617382"/>
          </a:xfrm>
          <a:prstGeom prst="can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>
            <a:extLst>
              <a:ext uri="{FF2B5EF4-FFF2-40B4-BE49-F238E27FC236}">
                <a16:creationId xmlns:a16="http://schemas.microsoft.com/office/drawing/2014/main" id="{AA194A15-7339-7D2B-3FED-14C4F51C7A2C}"/>
              </a:ext>
            </a:extLst>
          </p:cNvPr>
          <p:cNvSpPr/>
          <p:nvPr/>
        </p:nvSpPr>
        <p:spPr>
          <a:xfrm>
            <a:off x="265965" y="4425186"/>
            <a:ext cx="677811" cy="555262"/>
          </a:xfrm>
          <a:prstGeom prst="can">
            <a:avLst/>
          </a:prstGeom>
          <a:solidFill>
            <a:schemeClr val="bg1">
              <a:lumMod val="75000"/>
              <a:alpha val="2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5040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798443" y="4761777"/>
            <a:ext cx="6304884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B70904A-87E4-BEE9-2C16-7FB66B72AFD1}"/>
              </a:ext>
            </a:extLst>
          </p:cNvPr>
          <p:cNvSpPr txBox="1"/>
          <p:nvPr/>
        </p:nvSpPr>
        <p:spPr>
          <a:xfrm>
            <a:off x="7103327" y="4530944"/>
            <a:ext cx="3825672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particle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4701921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D25ECA-A301-411D-8E6E-30BA0E55629A}"/>
              </a:ext>
            </a:extLst>
          </p:cNvPr>
          <p:cNvSpPr/>
          <p:nvPr/>
        </p:nvSpPr>
        <p:spPr>
          <a:xfrm rot="16200000">
            <a:off x="465812" y="592599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012AA47-D255-D5D3-2704-2A735D38952F}"/>
              </a:ext>
            </a:extLst>
          </p:cNvPr>
          <p:cNvSpPr/>
          <p:nvPr/>
        </p:nvSpPr>
        <p:spPr>
          <a:xfrm rot="16200000">
            <a:off x="-1304924" y="3860529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>
            <a:extLst>
              <a:ext uri="{FF2B5EF4-FFF2-40B4-BE49-F238E27FC236}">
                <a16:creationId xmlns:a16="http://schemas.microsoft.com/office/drawing/2014/main" id="{FEBC88A4-DF34-DA2B-7FBC-AED351AE1048}"/>
              </a:ext>
            </a:extLst>
          </p:cNvPr>
          <p:cNvSpPr/>
          <p:nvPr/>
        </p:nvSpPr>
        <p:spPr>
          <a:xfrm>
            <a:off x="229115" y="3429000"/>
            <a:ext cx="724395" cy="2617382"/>
          </a:xfrm>
          <a:prstGeom prst="can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>
            <a:extLst>
              <a:ext uri="{FF2B5EF4-FFF2-40B4-BE49-F238E27FC236}">
                <a16:creationId xmlns:a16="http://schemas.microsoft.com/office/drawing/2014/main" id="{AA194A15-7339-7D2B-3FED-14C4F51C7A2C}"/>
              </a:ext>
            </a:extLst>
          </p:cNvPr>
          <p:cNvSpPr/>
          <p:nvPr/>
        </p:nvSpPr>
        <p:spPr>
          <a:xfrm>
            <a:off x="265965" y="4425186"/>
            <a:ext cx="677811" cy="555262"/>
          </a:xfrm>
          <a:prstGeom prst="can">
            <a:avLst/>
          </a:prstGeom>
          <a:solidFill>
            <a:schemeClr val="bg1">
              <a:lumMod val="75000"/>
              <a:alpha val="2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FA8E3313-F1B7-EAA3-1956-78BA79E2F674}"/>
              </a:ext>
            </a:extLst>
          </p:cNvPr>
          <p:cNvSpPr/>
          <p:nvPr/>
        </p:nvSpPr>
        <p:spPr>
          <a:xfrm>
            <a:off x="1912629" y="2564038"/>
            <a:ext cx="4320903" cy="4079649"/>
          </a:xfrm>
          <a:prstGeom prst="can">
            <a:avLst/>
          </a:prstGeom>
          <a:solidFill>
            <a:schemeClr val="tx1">
              <a:alpha val="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61A50BC-5177-B84F-3CB0-50B52C6D4C10}"/>
              </a:ext>
            </a:extLst>
          </p:cNvPr>
          <p:cNvCxnSpPr/>
          <p:nvPr/>
        </p:nvCxnSpPr>
        <p:spPr>
          <a:xfrm flipV="1">
            <a:off x="404072" y="3122341"/>
            <a:ext cx="1424728" cy="130284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653CF0-1461-6AF0-1A78-98BE3D2CE2C6}"/>
              </a:ext>
            </a:extLst>
          </p:cNvPr>
          <p:cNvCxnSpPr>
            <a:cxnSpLocks/>
          </p:cNvCxnSpPr>
          <p:nvPr/>
        </p:nvCxnSpPr>
        <p:spPr>
          <a:xfrm>
            <a:off x="345426" y="4980448"/>
            <a:ext cx="1567203" cy="127441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4354443" y="4761777"/>
            <a:ext cx="2748884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B70904A-87E4-BEE9-2C16-7FB66B72AFD1}"/>
              </a:ext>
            </a:extLst>
          </p:cNvPr>
          <p:cNvSpPr txBox="1"/>
          <p:nvPr/>
        </p:nvSpPr>
        <p:spPr>
          <a:xfrm>
            <a:off x="7103327" y="4530944"/>
            <a:ext cx="3825672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particle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0E6652-AD9C-1EFC-CC8D-28352FE6B46C}"/>
              </a:ext>
            </a:extLst>
          </p:cNvPr>
          <p:cNvSpPr/>
          <p:nvPr/>
        </p:nvSpPr>
        <p:spPr>
          <a:xfrm>
            <a:off x="5040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97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70698-4C02-2150-EAD2-5F455CCCF275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PHASE ANGLE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A249DFE-C0D8-E0C7-1B8C-014EE9D35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2" t="33980" r="19767" b="17616"/>
          <a:stretch/>
        </p:blipFill>
        <p:spPr>
          <a:xfrm>
            <a:off x="391823" y="1160812"/>
            <a:ext cx="9503351" cy="4763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35C23-8AA4-5759-CD06-9255B5E80D55}"/>
              </a:ext>
            </a:extLst>
          </p:cNvPr>
          <p:cNvSpPr txBox="1"/>
          <p:nvPr/>
        </p:nvSpPr>
        <p:spPr>
          <a:xfrm>
            <a:off x="4785756" y="4781996"/>
            <a:ext cx="3574473" cy="181588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phase angle occurs when the sine wave has a positive value at t = 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121265C-8061-6502-45D3-B7EA70DE3F69}"/>
              </a:ext>
            </a:extLst>
          </p:cNvPr>
          <p:cNvSpPr/>
          <p:nvPr/>
        </p:nvSpPr>
        <p:spPr>
          <a:xfrm>
            <a:off x="3103820" y="1435975"/>
            <a:ext cx="3160822" cy="3076648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983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012AA47-D255-D5D3-2704-2A735D38952F}"/>
              </a:ext>
            </a:extLst>
          </p:cNvPr>
          <p:cNvSpPr/>
          <p:nvPr/>
        </p:nvSpPr>
        <p:spPr>
          <a:xfrm rot="16200000">
            <a:off x="2196017" y="434160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FA8E3313-F1B7-EAA3-1956-78BA79E2F674}"/>
              </a:ext>
            </a:extLst>
          </p:cNvPr>
          <p:cNvSpPr/>
          <p:nvPr/>
        </p:nvSpPr>
        <p:spPr>
          <a:xfrm>
            <a:off x="1912629" y="2564038"/>
            <a:ext cx="4320903" cy="4079649"/>
          </a:xfrm>
          <a:prstGeom prst="can">
            <a:avLst/>
          </a:prstGeom>
          <a:solidFill>
            <a:schemeClr val="tx1">
              <a:alpha val="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4283697" y="3122547"/>
            <a:ext cx="2748884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B70904A-87E4-BEE9-2C16-7FB66B72AFD1}"/>
              </a:ext>
            </a:extLst>
          </p:cNvPr>
          <p:cNvSpPr txBox="1"/>
          <p:nvPr/>
        </p:nvSpPr>
        <p:spPr>
          <a:xfrm>
            <a:off x="7032581" y="2522382"/>
            <a:ext cx="3825672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Initial radiance from scan spot entering control volume at wavelength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)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5654296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012AA47-D255-D5D3-2704-2A735D38952F}"/>
              </a:ext>
            </a:extLst>
          </p:cNvPr>
          <p:cNvSpPr/>
          <p:nvPr/>
        </p:nvSpPr>
        <p:spPr>
          <a:xfrm rot="16200000">
            <a:off x="2196017" y="434160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FA8E3313-F1B7-EAA3-1956-78BA79E2F674}"/>
              </a:ext>
            </a:extLst>
          </p:cNvPr>
          <p:cNvSpPr/>
          <p:nvPr/>
        </p:nvSpPr>
        <p:spPr>
          <a:xfrm>
            <a:off x="1912629" y="2564038"/>
            <a:ext cx="4320903" cy="4079649"/>
          </a:xfrm>
          <a:prstGeom prst="can">
            <a:avLst/>
          </a:prstGeom>
          <a:solidFill>
            <a:schemeClr val="tx1">
              <a:alpha val="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5142341" y="5196674"/>
            <a:ext cx="2748884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7B15DC4D-70F0-CEDC-9A7E-EF319B6F270A}"/>
              </a:ext>
            </a:extLst>
          </p:cNvPr>
          <p:cNvSpPr/>
          <p:nvPr/>
        </p:nvSpPr>
        <p:spPr>
          <a:xfrm rot="12627283">
            <a:off x="4111877" y="511589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B33A1-BD49-0423-A32E-3718B4CAAD80}"/>
              </a:ext>
            </a:extLst>
          </p:cNvPr>
          <p:cNvSpPr txBox="1"/>
          <p:nvPr/>
        </p:nvSpPr>
        <p:spPr>
          <a:xfrm>
            <a:off x="7032581" y="4418086"/>
            <a:ext cx="3825672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Radiance from somewhere else entering control volume at wavelength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)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37544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012AA47-D255-D5D3-2704-2A735D38952F}"/>
              </a:ext>
            </a:extLst>
          </p:cNvPr>
          <p:cNvSpPr/>
          <p:nvPr/>
        </p:nvSpPr>
        <p:spPr>
          <a:xfrm rot="16200000">
            <a:off x="2196017" y="434160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FA8E3313-F1B7-EAA3-1956-78BA79E2F674}"/>
              </a:ext>
            </a:extLst>
          </p:cNvPr>
          <p:cNvSpPr/>
          <p:nvPr/>
        </p:nvSpPr>
        <p:spPr>
          <a:xfrm>
            <a:off x="1912629" y="2564038"/>
            <a:ext cx="4320903" cy="4079649"/>
          </a:xfrm>
          <a:prstGeom prst="can">
            <a:avLst/>
          </a:prstGeom>
          <a:solidFill>
            <a:schemeClr val="tx1">
              <a:alpha val="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7B15DC4D-70F0-CEDC-9A7E-EF319B6F270A}"/>
              </a:ext>
            </a:extLst>
          </p:cNvPr>
          <p:cNvSpPr/>
          <p:nvPr/>
        </p:nvSpPr>
        <p:spPr>
          <a:xfrm rot="12627283">
            <a:off x="4111877" y="511589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4387962" y="4772929"/>
            <a:ext cx="3503263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CB33A1-BD49-0423-A32E-3718B4CAAD80}"/>
              </a:ext>
            </a:extLst>
          </p:cNvPr>
          <p:cNvSpPr txBox="1"/>
          <p:nvPr/>
        </p:nvSpPr>
        <p:spPr>
          <a:xfrm>
            <a:off x="7032581" y="4362331"/>
            <a:ext cx="3825672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Encounters scattering particle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0956955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012AA47-D255-D5D3-2704-2A735D38952F}"/>
              </a:ext>
            </a:extLst>
          </p:cNvPr>
          <p:cNvSpPr/>
          <p:nvPr/>
        </p:nvSpPr>
        <p:spPr>
          <a:xfrm rot="16200000">
            <a:off x="2196017" y="434160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BC224E-E34E-A67B-6176-4F98419EE481}"/>
              </a:ext>
            </a:extLst>
          </p:cNvPr>
          <p:cNvSpPr/>
          <p:nvPr/>
        </p:nvSpPr>
        <p:spPr>
          <a:xfrm rot="16200000">
            <a:off x="3332097" y="361266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4387962" y="3802771"/>
            <a:ext cx="3503263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7B15DC4D-70F0-CEDC-9A7E-EF319B6F270A}"/>
              </a:ext>
            </a:extLst>
          </p:cNvPr>
          <p:cNvSpPr/>
          <p:nvPr/>
        </p:nvSpPr>
        <p:spPr>
          <a:xfrm rot="12627283">
            <a:off x="4111877" y="511589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B33A1-BD49-0423-A32E-3718B4CAAD80}"/>
              </a:ext>
            </a:extLst>
          </p:cNvPr>
          <p:cNvSpPr txBox="1"/>
          <p:nvPr/>
        </p:nvSpPr>
        <p:spPr>
          <a:xfrm>
            <a:off x="7032581" y="3202607"/>
            <a:ext cx="382567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Scattered into same direction as initial radiance from scan spot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19" name="Can 18">
            <a:extLst>
              <a:ext uri="{FF2B5EF4-FFF2-40B4-BE49-F238E27FC236}">
                <a16:creationId xmlns:a16="http://schemas.microsoft.com/office/drawing/2014/main" id="{FA8E3313-F1B7-EAA3-1956-78BA79E2F674}"/>
              </a:ext>
            </a:extLst>
          </p:cNvPr>
          <p:cNvSpPr/>
          <p:nvPr/>
        </p:nvSpPr>
        <p:spPr>
          <a:xfrm>
            <a:off x="1912629" y="2564038"/>
            <a:ext cx="4320903" cy="4079649"/>
          </a:xfrm>
          <a:prstGeom prst="can">
            <a:avLst/>
          </a:prstGeom>
          <a:solidFill>
            <a:schemeClr val="tx1">
              <a:alpha val="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77223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extLst>
              <a:ext uri="{FF2B5EF4-FFF2-40B4-BE49-F238E27FC236}">
                <a16:creationId xmlns:a16="http://schemas.microsoft.com/office/drawing/2014/main" id="{8335A0A9-347D-10DA-2891-D54228E28B71}"/>
              </a:ext>
            </a:extLst>
          </p:cNvPr>
          <p:cNvSpPr/>
          <p:nvPr/>
        </p:nvSpPr>
        <p:spPr>
          <a:xfrm rot="16200000">
            <a:off x="2196552" y="434003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4577532" y="4760672"/>
            <a:ext cx="3503263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7B15DC4D-70F0-CEDC-9A7E-EF319B6F270A}"/>
              </a:ext>
            </a:extLst>
          </p:cNvPr>
          <p:cNvSpPr/>
          <p:nvPr/>
        </p:nvSpPr>
        <p:spPr>
          <a:xfrm rot="12627283">
            <a:off x="4111877" y="511589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BC224E-E34E-A67B-6176-4F98419EE481}"/>
              </a:ext>
            </a:extLst>
          </p:cNvPr>
          <p:cNvSpPr/>
          <p:nvPr/>
        </p:nvSpPr>
        <p:spPr>
          <a:xfrm rot="16200000">
            <a:off x="3332097" y="361266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B33A1-BD49-0423-A32E-3718B4CAAD80}"/>
              </a:ext>
            </a:extLst>
          </p:cNvPr>
          <p:cNvSpPr txBox="1"/>
          <p:nvPr/>
        </p:nvSpPr>
        <p:spPr>
          <a:xfrm>
            <a:off x="7032581" y="4351180"/>
            <a:ext cx="3825672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Imaginary sphere around scattering particle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C1E7B-7DBF-7A61-1F96-3E21CFB77B31}"/>
              </a:ext>
            </a:extLst>
          </p:cNvPr>
          <p:cNvSpPr/>
          <p:nvPr/>
        </p:nvSpPr>
        <p:spPr>
          <a:xfrm>
            <a:off x="3713356" y="4402936"/>
            <a:ext cx="758283" cy="715474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608453-30C5-B3C3-B192-5D5C2010C719}"/>
              </a:ext>
            </a:extLst>
          </p:cNvPr>
          <p:cNvSpPr/>
          <p:nvPr/>
        </p:nvSpPr>
        <p:spPr>
          <a:xfrm>
            <a:off x="3718889" y="4676388"/>
            <a:ext cx="758283" cy="168569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903DC8-F55D-12B7-DF06-D60A73BC4836}"/>
              </a:ext>
            </a:extLst>
          </p:cNvPr>
          <p:cNvSpPr/>
          <p:nvPr/>
        </p:nvSpPr>
        <p:spPr>
          <a:xfrm>
            <a:off x="4012591" y="4407062"/>
            <a:ext cx="186029" cy="715474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8695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423658D8-1537-AA81-FFC0-DC0628367A64}"/>
              </a:ext>
            </a:extLst>
          </p:cNvPr>
          <p:cNvSpPr/>
          <p:nvPr/>
        </p:nvSpPr>
        <p:spPr>
          <a:xfrm rot="16200000">
            <a:off x="2196552" y="434003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6094098" y="4760672"/>
            <a:ext cx="3503263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7B15DC4D-70F0-CEDC-9A7E-EF319B6F270A}"/>
              </a:ext>
            </a:extLst>
          </p:cNvPr>
          <p:cNvSpPr/>
          <p:nvPr/>
        </p:nvSpPr>
        <p:spPr>
          <a:xfrm rot="12627283">
            <a:off x="4111877" y="511589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BC224E-E34E-A67B-6176-4F98419EE481}"/>
              </a:ext>
            </a:extLst>
          </p:cNvPr>
          <p:cNvSpPr/>
          <p:nvPr/>
        </p:nvSpPr>
        <p:spPr>
          <a:xfrm rot="16200000">
            <a:off x="3332097" y="361266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B33A1-BD49-0423-A32E-3718B4CAAD80}"/>
              </a:ext>
            </a:extLst>
          </p:cNvPr>
          <p:cNvSpPr txBox="1"/>
          <p:nvPr/>
        </p:nvSpPr>
        <p:spPr>
          <a:xfrm>
            <a:off x="7032581" y="4351183"/>
            <a:ext cx="3825672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Imaginary sphere around scattering particle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C1E7B-7DBF-7A61-1F96-3E21CFB77B31}"/>
              </a:ext>
            </a:extLst>
          </p:cNvPr>
          <p:cNvSpPr/>
          <p:nvPr/>
        </p:nvSpPr>
        <p:spPr>
          <a:xfrm>
            <a:off x="2426451" y="3114752"/>
            <a:ext cx="3291840" cy="329184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6BACE7-009D-A335-1F71-15F8F9D8CFC7}"/>
              </a:ext>
            </a:extLst>
          </p:cNvPr>
          <p:cNvSpPr/>
          <p:nvPr/>
        </p:nvSpPr>
        <p:spPr>
          <a:xfrm>
            <a:off x="2421303" y="4412478"/>
            <a:ext cx="3291840" cy="714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77C300-15E8-933E-E52C-CAE32C2C6CBE}"/>
              </a:ext>
            </a:extLst>
          </p:cNvPr>
          <p:cNvSpPr/>
          <p:nvPr/>
        </p:nvSpPr>
        <p:spPr>
          <a:xfrm rot="16200000">
            <a:off x="2489542" y="4403419"/>
            <a:ext cx="3291840" cy="714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8682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423658D8-1537-AA81-FFC0-DC0628367A64}"/>
              </a:ext>
            </a:extLst>
          </p:cNvPr>
          <p:cNvSpPr/>
          <p:nvPr/>
        </p:nvSpPr>
        <p:spPr>
          <a:xfrm rot="16200000">
            <a:off x="2196552" y="434003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6094098" y="4760672"/>
            <a:ext cx="3503263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7B15DC4D-70F0-CEDC-9A7E-EF319B6F270A}"/>
              </a:ext>
            </a:extLst>
          </p:cNvPr>
          <p:cNvSpPr/>
          <p:nvPr/>
        </p:nvSpPr>
        <p:spPr>
          <a:xfrm rot="12627283">
            <a:off x="4111877" y="511589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BC224E-E34E-A67B-6176-4F98419EE481}"/>
              </a:ext>
            </a:extLst>
          </p:cNvPr>
          <p:cNvSpPr/>
          <p:nvPr/>
        </p:nvSpPr>
        <p:spPr>
          <a:xfrm rot="16200000">
            <a:off x="3332097" y="361266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B33A1-BD49-0423-A32E-3718B4CAAD80}"/>
              </a:ext>
            </a:extLst>
          </p:cNvPr>
          <p:cNvSpPr txBox="1"/>
          <p:nvPr/>
        </p:nvSpPr>
        <p:spPr>
          <a:xfrm>
            <a:off x="7032581" y="3436785"/>
            <a:ext cx="3825672" cy="267765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Radiance from somewhere else 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l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enters sphere at scattering angle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y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 scattering angles more likely to bend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l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into same direction as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l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C1E7B-7DBF-7A61-1F96-3E21CFB77B31}"/>
              </a:ext>
            </a:extLst>
          </p:cNvPr>
          <p:cNvSpPr/>
          <p:nvPr/>
        </p:nvSpPr>
        <p:spPr>
          <a:xfrm>
            <a:off x="2426451" y="3114752"/>
            <a:ext cx="3291840" cy="329184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6BACE7-009D-A335-1F71-15F8F9D8CFC7}"/>
              </a:ext>
            </a:extLst>
          </p:cNvPr>
          <p:cNvSpPr/>
          <p:nvPr/>
        </p:nvSpPr>
        <p:spPr>
          <a:xfrm>
            <a:off x="2421303" y="4412478"/>
            <a:ext cx="3291840" cy="714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77C300-15E8-933E-E52C-CAE32C2C6CBE}"/>
              </a:ext>
            </a:extLst>
          </p:cNvPr>
          <p:cNvSpPr/>
          <p:nvPr/>
        </p:nvSpPr>
        <p:spPr>
          <a:xfrm rot="16200000">
            <a:off x="2489542" y="4403419"/>
            <a:ext cx="3291840" cy="714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82786-282F-B19D-CED1-03DBCBDF8AAA}"/>
              </a:ext>
            </a:extLst>
          </p:cNvPr>
          <p:cNvSpPr txBox="1"/>
          <p:nvPr/>
        </p:nvSpPr>
        <p:spPr>
          <a:xfrm>
            <a:off x="4451044" y="5468234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pitchFamily="2" charset="2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0200737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423658D8-1537-AA81-FFC0-DC0628367A64}"/>
              </a:ext>
            </a:extLst>
          </p:cNvPr>
          <p:cNvSpPr/>
          <p:nvPr/>
        </p:nvSpPr>
        <p:spPr>
          <a:xfrm rot="16200000">
            <a:off x="2196552" y="434003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6094098" y="4760672"/>
            <a:ext cx="3503263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7B15DC4D-70F0-CEDC-9A7E-EF319B6F270A}"/>
              </a:ext>
            </a:extLst>
          </p:cNvPr>
          <p:cNvSpPr/>
          <p:nvPr/>
        </p:nvSpPr>
        <p:spPr>
          <a:xfrm rot="12627283">
            <a:off x="4111877" y="511589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BC224E-E34E-A67B-6176-4F98419EE481}"/>
              </a:ext>
            </a:extLst>
          </p:cNvPr>
          <p:cNvSpPr/>
          <p:nvPr/>
        </p:nvSpPr>
        <p:spPr>
          <a:xfrm rot="16200000">
            <a:off x="3332097" y="361266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B33A1-BD49-0423-A32E-3718B4CAAD80}"/>
              </a:ext>
            </a:extLst>
          </p:cNvPr>
          <p:cNvSpPr txBox="1"/>
          <p:nvPr/>
        </p:nvSpPr>
        <p:spPr>
          <a:xfrm>
            <a:off x="7032581" y="3983193"/>
            <a:ext cx="3825672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account for 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possible scattering angles, must integrate around the entire sphere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C1E7B-7DBF-7A61-1F96-3E21CFB77B31}"/>
              </a:ext>
            </a:extLst>
          </p:cNvPr>
          <p:cNvSpPr/>
          <p:nvPr/>
        </p:nvSpPr>
        <p:spPr>
          <a:xfrm>
            <a:off x="2426451" y="3114752"/>
            <a:ext cx="3291840" cy="329184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6BACE7-009D-A335-1F71-15F8F9D8CFC7}"/>
              </a:ext>
            </a:extLst>
          </p:cNvPr>
          <p:cNvSpPr/>
          <p:nvPr/>
        </p:nvSpPr>
        <p:spPr>
          <a:xfrm>
            <a:off x="2421303" y="4412478"/>
            <a:ext cx="3291840" cy="714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77C300-15E8-933E-E52C-CAE32C2C6CBE}"/>
              </a:ext>
            </a:extLst>
          </p:cNvPr>
          <p:cNvSpPr/>
          <p:nvPr/>
        </p:nvSpPr>
        <p:spPr>
          <a:xfrm rot="16200000">
            <a:off x="2489542" y="4403419"/>
            <a:ext cx="3291840" cy="714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82786-282F-B19D-CED1-03DBCBDF8AAA}"/>
              </a:ext>
            </a:extLst>
          </p:cNvPr>
          <p:cNvSpPr txBox="1"/>
          <p:nvPr/>
        </p:nvSpPr>
        <p:spPr>
          <a:xfrm>
            <a:off x="4451044" y="5468234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pitchFamily="2" charset="2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884274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423658D8-1537-AA81-FFC0-DC0628367A64}"/>
              </a:ext>
            </a:extLst>
          </p:cNvPr>
          <p:cNvSpPr/>
          <p:nvPr/>
        </p:nvSpPr>
        <p:spPr>
          <a:xfrm rot="16200000">
            <a:off x="2196552" y="434003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6094098" y="4760672"/>
            <a:ext cx="3503263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7B15DC4D-70F0-CEDC-9A7E-EF319B6F270A}"/>
              </a:ext>
            </a:extLst>
          </p:cNvPr>
          <p:cNvSpPr/>
          <p:nvPr/>
        </p:nvSpPr>
        <p:spPr>
          <a:xfrm rot="12627283">
            <a:off x="4111877" y="511589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BC224E-E34E-A67B-6176-4F98419EE481}"/>
              </a:ext>
            </a:extLst>
          </p:cNvPr>
          <p:cNvSpPr/>
          <p:nvPr/>
        </p:nvSpPr>
        <p:spPr>
          <a:xfrm rot="16200000">
            <a:off x="3332097" y="361266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B33A1-BD49-0423-A32E-3718B4CAAD80}"/>
              </a:ext>
            </a:extLst>
          </p:cNvPr>
          <p:cNvSpPr txBox="1"/>
          <p:nvPr/>
        </p:nvSpPr>
        <p:spPr>
          <a:xfrm>
            <a:off x="7032581" y="4529599"/>
            <a:ext cx="3825672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x,y,z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dimensions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C1E7B-7DBF-7A61-1F96-3E21CFB77B31}"/>
              </a:ext>
            </a:extLst>
          </p:cNvPr>
          <p:cNvSpPr/>
          <p:nvPr/>
        </p:nvSpPr>
        <p:spPr>
          <a:xfrm>
            <a:off x="2426451" y="3114752"/>
            <a:ext cx="3291840" cy="329184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6BACE7-009D-A335-1F71-15F8F9D8CFC7}"/>
              </a:ext>
            </a:extLst>
          </p:cNvPr>
          <p:cNvSpPr/>
          <p:nvPr/>
        </p:nvSpPr>
        <p:spPr>
          <a:xfrm>
            <a:off x="2421303" y="4412478"/>
            <a:ext cx="3291840" cy="714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77C300-15E8-933E-E52C-CAE32C2C6CBE}"/>
              </a:ext>
            </a:extLst>
          </p:cNvPr>
          <p:cNvSpPr/>
          <p:nvPr/>
        </p:nvSpPr>
        <p:spPr>
          <a:xfrm rot="16200000">
            <a:off x="2489542" y="4403419"/>
            <a:ext cx="3291840" cy="714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902D45-C4DA-A025-8663-9906D0392FDD}"/>
              </a:ext>
            </a:extLst>
          </p:cNvPr>
          <p:cNvCxnSpPr>
            <a:cxnSpLocks/>
          </p:cNvCxnSpPr>
          <p:nvPr/>
        </p:nvCxnSpPr>
        <p:spPr>
          <a:xfrm flipV="1">
            <a:off x="3744756" y="4412478"/>
            <a:ext cx="714506" cy="7145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292ED5-432F-B3A5-0B63-ED3C51D7160A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 flipV="1">
            <a:off x="4135463" y="3114752"/>
            <a:ext cx="0" cy="3291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9F8882-F1A2-3AEF-0CF9-9392064F8831}"/>
              </a:ext>
            </a:extLst>
          </p:cNvPr>
          <p:cNvCxnSpPr>
            <a:cxnSpLocks/>
            <a:stCxn id="12" idx="2"/>
            <a:endCxn id="12" idx="6"/>
          </p:cNvCxnSpPr>
          <p:nvPr/>
        </p:nvCxnSpPr>
        <p:spPr>
          <a:xfrm>
            <a:off x="2421303" y="4769731"/>
            <a:ext cx="32918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D4BEEC-5968-8C86-6F82-19FC3E60210F}"/>
              </a:ext>
            </a:extLst>
          </p:cNvPr>
          <p:cNvSpPr txBox="1"/>
          <p:nvPr/>
        </p:nvSpPr>
        <p:spPr>
          <a:xfrm>
            <a:off x="4451044" y="5468234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pitchFamily="2" charset="2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93580771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423658D8-1537-AA81-FFC0-DC0628367A64}"/>
              </a:ext>
            </a:extLst>
          </p:cNvPr>
          <p:cNvSpPr/>
          <p:nvPr/>
        </p:nvSpPr>
        <p:spPr>
          <a:xfrm rot="16200000">
            <a:off x="2196552" y="434003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6094098" y="4760672"/>
            <a:ext cx="3503263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7B15DC4D-70F0-CEDC-9A7E-EF319B6F270A}"/>
              </a:ext>
            </a:extLst>
          </p:cNvPr>
          <p:cNvSpPr/>
          <p:nvPr/>
        </p:nvSpPr>
        <p:spPr>
          <a:xfrm rot="12627283">
            <a:off x="4111877" y="511589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BC224E-E34E-A67B-6176-4F98419EE481}"/>
              </a:ext>
            </a:extLst>
          </p:cNvPr>
          <p:cNvSpPr/>
          <p:nvPr/>
        </p:nvSpPr>
        <p:spPr>
          <a:xfrm rot="16200000">
            <a:off x="3332097" y="361266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B33A1-BD49-0423-A32E-3718B4CAAD80}"/>
              </a:ext>
            </a:extLst>
          </p:cNvPr>
          <p:cNvSpPr txBox="1"/>
          <p:nvPr/>
        </p:nvSpPr>
        <p:spPr>
          <a:xfrm>
            <a:off x="7032580" y="4351180"/>
            <a:ext cx="4453175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is circumferential angle (0 – 2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circle</a:t>
            </a: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C1E7B-7DBF-7A61-1F96-3E21CFB77B31}"/>
              </a:ext>
            </a:extLst>
          </p:cNvPr>
          <p:cNvSpPr/>
          <p:nvPr/>
        </p:nvSpPr>
        <p:spPr>
          <a:xfrm>
            <a:off x="2426451" y="3114752"/>
            <a:ext cx="3291840" cy="329184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6BACE7-009D-A335-1F71-15F8F9D8CFC7}"/>
              </a:ext>
            </a:extLst>
          </p:cNvPr>
          <p:cNvSpPr/>
          <p:nvPr/>
        </p:nvSpPr>
        <p:spPr>
          <a:xfrm>
            <a:off x="2421303" y="4412478"/>
            <a:ext cx="3291840" cy="714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9F8882-F1A2-3AEF-0CF9-9392064F8831}"/>
              </a:ext>
            </a:extLst>
          </p:cNvPr>
          <p:cNvCxnSpPr>
            <a:cxnSpLocks/>
            <a:stCxn id="12" idx="2"/>
            <a:endCxn id="12" idx="6"/>
          </p:cNvCxnSpPr>
          <p:nvPr/>
        </p:nvCxnSpPr>
        <p:spPr>
          <a:xfrm>
            <a:off x="2421303" y="4769731"/>
            <a:ext cx="32918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7B0232-474C-A9C1-3836-09257E55FBBF}"/>
              </a:ext>
            </a:extLst>
          </p:cNvPr>
          <p:cNvCxnSpPr>
            <a:cxnSpLocks/>
          </p:cNvCxnSpPr>
          <p:nvPr/>
        </p:nvCxnSpPr>
        <p:spPr>
          <a:xfrm flipV="1">
            <a:off x="3744756" y="4412478"/>
            <a:ext cx="714506" cy="7145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833635A-FCF0-2E83-3AAB-9AC7A3A4D572}"/>
              </a:ext>
            </a:extLst>
          </p:cNvPr>
          <p:cNvSpPr txBox="1"/>
          <p:nvPr/>
        </p:nvSpPr>
        <p:spPr>
          <a:xfrm>
            <a:off x="4451044" y="5468234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pitchFamily="2" charset="2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597753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70698-4C02-2150-EAD2-5F455CCCF275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PHASE ANGLE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A249DFE-C0D8-E0C7-1B8C-014EE9D35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2" t="33980" r="19767" b="17616"/>
          <a:stretch/>
        </p:blipFill>
        <p:spPr>
          <a:xfrm>
            <a:off x="391823" y="1160812"/>
            <a:ext cx="9503351" cy="4763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35C23-8AA4-5759-CD06-9255B5E80D55}"/>
              </a:ext>
            </a:extLst>
          </p:cNvPr>
          <p:cNvSpPr txBox="1"/>
          <p:nvPr/>
        </p:nvSpPr>
        <p:spPr>
          <a:xfrm>
            <a:off x="4785756" y="4781996"/>
            <a:ext cx="3562597" cy="181588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 phase angle occurs when the sine wave has a negative value at t = 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121265C-8061-6502-45D3-B7EA70DE3F69}"/>
              </a:ext>
            </a:extLst>
          </p:cNvPr>
          <p:cNvSpPr/>
          <p:nvPr/>
        </p:nvSpPr>
        <p:spPr>
          <a:xfrm>
            <a:off x="5858896" y="1435975"/>
            <a:ext cx="3160822" cy="3076648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2936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423658D8-1537-AA81-FFC0-DC0628367A64}"/>
              </a:ext>
            </a:extLst>
          </p:cNvPr>
          <p:cNvSpPr/>
          <p:nvPr/>
        </p:nvSpPr>
        <p:spPr>
          <a:xfrm rot="16200000">
            <a:off x="2196552" y="4340033"/>
            <a:ext cx="3796676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4978400" y="126486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9779B1-8FB1-4FB5-4C53-4E36370CAFAE}"/>
              </a:ext>
            </a:extLst>
          </p:cNvPr>
          <p:cNvSpPr/>
          <p:nvPr/>
        </p:nvSpPr>
        <p:spPr>
          <a:xfrm>
            <a:off x="4009279" y="4702817"/>
            <a:ext cx="170153" cy="13382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3FB6BB-D05E-391E-9DDB-122813478456}"/>
              </a:ext>
            </a:extLst>
          </p:cNvPr>
          <p:cNvCxnSpPr>
            <a:cxnSpLocks/>
          </p:cNvCxnSpPr>
          <p:nvPr/>
        </p:nvCxnSpPr>
        <p:spPr>
          <a:xfrm>
            <a:off x="6094098" y="4760672"/>
            <a:ext cx="3503263" cy="0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7B15DC4D-70F0-CEDC-9A7E-EF319B6F270A}"/>
              </a:ext>
            </a:extLst>
          </p:cNvPr>
          <p:cNvSpPr/>
          <p:nvPr/>
        </p:nvSpPr>
        <p:spPr>
          <a:xfrm rot="12627283">
            <a:off x="4111877" y="511589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DBC224E-E34E-A67B-6176-4F98419EE481}"/>
              </a:ext>
            </a:extLst>
          </p:cNvPr>
          <p:cNvSpPr/>
          <p:nvPr/>
        </p:nvSpPr>
        <p:spPr>
          <a:xfrm rot="16200000">
            <a:off x="3332097" y="3612667"/>
            <a:ext cx="1733047" cy="3786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EC1E7B-7DBF-7A61-1F96-3E21CFB77B31}"/>
              </a:ext>
            </a:extLst>
          </p:cNvPr>
          <p:cNvSpPr/>
          <p:nvPr/>
        </p:nvSpPr>
        <p:spPr>
          <a:xfrm>
            <a:off x="2426451" y="3114752"/>
            <a:ext cx="3291840" cy="329184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77C300-15E8-933E-E52C-CAE32C2C6CBE}"/>
              </a:ext>
            </a:extLst>
          </p:cNvPr>
          <p:cNvSpPr/>
          <p:nvPr/>
        </p:nvSpPr>
        <p:spPr>
          <a:xfrm rot="16200000">
            <a:off x="2489542" y="4403419"/>
            <a:ext cx="3291840" cy="714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292ED5-432F-B3A5-0B63-ED3C51D7160A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 flipV="1">
            <a:off x="4135463" y="3114752"/>
            <a:ext cx="0" cy="3291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30B07C-F5ED-DD25-9B82-DB8B6B36A557}"/>
              </a:ext>
            </a:extLst>
          </p:cNvPr>
          <p:cNvSpPr txBox="1"/>
          <p:nvPr/>
        </p:nvSpPr>
        <p:spPr>
          <a:xfrm>
            <a:off x="7032580" y="4351183"/>
            <a:ext cx="4453175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is polar angle (0 –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 circle</a:t>
            </a: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E84C2A-78AE-8797-EC83-7382724D63DD}"/>
              </a:ext>
            </a:extLst>
          </p:cNvPr>
          <p:cNvSpPr txBox="1"/>
          <p:nvPr/>
        </p:nvSpPr>
        <p:spPr>
          <a:xfrm>
            <a:off x="4451044" y="5468234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pitchFamily="2" charset="2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07949713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2063848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92B817-0CE1-FE57-EA07-9AAB7BC882FD}"/>
              </a:ext>
            </a:extLst>
          </p:cNvPr>
          <p:cNvCxnSpPr>
            <a:cxnSpLocks/>
          </p:cNvCxnSpPr>
          <p:nvPr/>
        </p:nvCxnSpPr>
        <p:spPr>
          <a:xfrm flipH="1" flipV="1">
            <a:off x="4342681" y="2221804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3D656A-382A-FC35-66EE-5C36E76E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9330" r="1074" b="9604"/>
          <a:stretch/>
        </p:blipFill>
        <p:spPr>
          <a:xfrm>
            <a:off x="122645" y="3714318"/>
            <a:ext cx="11097996" cy="156860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AF7080-6EF4-171D-BD54-FABC8A09DAC9}"/>
              </a:ext>
            </a:extLst>
          </p:cNvPr>
          <p:cNvCxnSpPr>
            <a:cxnSpLocks/>
          </p:cNvCxnSpPr>
          <p:nvPr/>
        </p:nvCxnSpPr>
        <p:spPr>
          <a:xfrm flipV="1">
            <a:off x="1454457" y="4415883"/>
            <a:ext cx="1366802" cy="125233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5F7128-391E-79AA-9A35-5E965C769F95}"/>
              </a:ext>
            </a:extLst>
          </p:cNvPr>
          <p:cNvSpPr txBox="1"/>
          <p:nvPr/>
        </p:nvSpPr>
        <p:spPr>
          <a:xfrm>
            <a:off x="466907" y="5539084"/>
            <a:ext cx="1975100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Volume scattering coefficient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076547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2063848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92B817-0CE1-FE57-EA07-9AAB7BC882FD}"/>
              </a:ext>
            </a:extLst>
          </p:cNvPr>
          <p:cNvCxnSpPr>
            <a:cxnSpLocks/>
          </p:cNvCxnSpPr>
          <p:nvPr/>
        </p:nvCxnSpPr>
        <p:spPr>
          <a:xfrm flipH="1" flipV="1">
            <a:off x="4342681" y="2221804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3D656A-382A-FC35-66EE-5C36E76E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9330" r="1074" b="9604"/>
          <a:stretch/>
        </p:blipFill>
        <p:spPr>
          <a:xfrm>
            <a:off x="122645" y="3714318"/>
            <a:ext cx="11097996" cy="156860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EBA8C8-92F9-DA39-5972-204FC7FED837}"/>
              </a:ext>
            </a:extLst>
          </p:cNvPr>
          <p:cNvCxnSpPr>
            <a:cxnSpLocks/>
          </p:cNvCxnSpPr>
          <p:nvPr/>
        </p:nvCxnSpPr>
        <p:spPr>
          <a:xfrm flipV="1">
            <a:off x="10572710" y="4974848"/>
            <a:ext cx="0" cy="434870"/>
          </a:xfrm>
          <a:prstGeom prst="line">
            <a:avLst/>
          </a:prstGeom>
          <a:ln w="63500">
            <a:solidFill>
              <a:srgbClr val="FFFF00"/>
            </a:solidFill>
            <a:headEnd w="lg" len="lg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A92685-13A3-94F7-BBCC-BB1AA7192646}"/>
              </a:ext>
            </a:extLst>
          </p:cNvPr>
          <p:cNvSpPr/>
          <p:nvPr/>
        </p:nvSpPr>
        <p:spPr>
          <a:xfrm rot="16200000">
            <a:off x="3392340" y="4095408"/>
            <a:ext cx="1630298" cy="969229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9479430D-E3AE-AF2E-AEE4-203B519BD63E}"/>
              </a:ext>
            </a:extLst>
          </p:cNvPr>
          <p:cNvSpPr/>
          <p:nvPr/>
        </p:nvSpPr>
        <p:spPr>
          <a:xfrm rot="5400000">
            <a:off x="7159267" y="2457940"/>
            <a:ext cx="461665" cy="6365221"/>
          </a:xfrm>
          <a:prstGeom prst="rightBracket">
            <a:avLst>
              <a:gd name="adj" fmla="val 34903"/>
            </a:avLst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BCD4A-BA22-2E89-2E9C-ED1F4E401AAD}"/>
              </a:ext>
            </a:extLst>
          </p:cNvPr>
          <p:cNvCxnSpPr>
            <a:cxnSpLocks/>
          </p:cNvCxnSpPr>
          <p:nvPr/>
        </p:nvCxnSpPr>
        <p:spPr>
          <a:xfrm>
            <a:off x="7405065" y="5871384"/>
            <a:ext cx="0" cy="366564"/>
          </a:xfrm>
          <a:prstGeom prst="line">
            <a:avLst/>
          </a:prstGeom>
          <a:ln w="63500">
            <a:solidFill>
              <a:srgbClr val="FFFF00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656E5D-539A-382B-6195-40813D5E3232}"/>
              </a:ext>
            </a:extLst>
          </p:cNvPr>
          <p:cNvSpPr txBox="1"/>
          <p:nvPr/>
        </p:nvSpPr>
        <p:spPr>
          <a:xfrm>
            <a:off x="4765448" y="6103688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Circumferential angle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8421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2063848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92B817-0CE1-FE57-EA07-9AAB7BC882FD}"/>
              </a:ext>
            </a:extLst>
          </p:cNvPr>
          <p:cNvCxnSpPr>
            <a:cxnSpLocks/>
          </p:cNvCxnSpPr>
          <p:nvPr/>
        </p:nvCxnSpPr>
        <p:spPr>
          <a:xfrm flipH="1" flipV="1">
            <a:off x="4342681" y="2221804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3D656A-382A-FC35-66EE-5C36E76E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9330" r="1074" b="9604"/>
          <a:stretch/>
        </p:blipFill>
        <p:spPr>
          <a:xfrm>
            <a:off x="122645" y="3714318"/>
            <a:ext cx="11097996" cy="156860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EBA8C8-92F9-DA39-5972-204FC7FED837}"/>
              </a:ext>
            </a:extLst>
          </p:cNvPr>
          <p:cNvCxnSpPr>
            <a:cxnSpLocks/>
          </p:cNvCxnSpPr>
          <p:nvPr/>
        </p:nvCxnSpPr>
        <p:spPr>
          <a:xfrm flipV="1">
            <a:off x="9758671" y="4974848"/>
            <a:ext cx="0" cy="434870"/>
          </a:xfrm>
          <a:prstGeom prst="line">
            <a:avLst/>
          </a:prstGeom>
          <a:ln w="63500">
            <a:solidFill>
              <a:srgbClr val="FFFF00"/>
            </a:solidFill>
            <a:headEnd w="lg" len="lg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A92685-13A3-94F7-BBCC-BB1AA7192646}"/>
              </a:ext>
            </a:extLst>
          </p:cNvPr>
          <p:cNvSpPr/>
          <p:nvPr/>
        </p:nvSpPr>
        <p:spPr>
          <a:xfrm rot="16200000">
            <a:off x="4168633" y="4188910"/>
            <a:ext cx="1630298" cy="782225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9479430D-E3AE-AF2E-AEE4-203B519BD63E}"/>
              </a:ext>
            </a:extLst>
          </p:cNvPr>
          <p:cNvSpPr/>
          <p:nvPr/>
        </p:nvSpPr>
        <p:spPr>
          <a:xfrm rot="5400000">
            <a:off x="7137699" y="3250416"/>
            <a:ext cx="461665" cy="4780269"/>
          </a:xfrm>
          <a:prstGeom prst="rightBracket">
            <a:avLst>
              <a:gd name="adj" fmla="val 34903"/>
            </a:avLst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BCD4A-BA22-2E89-2E9C-ED1F4E401AAD}"/>
              </a:ext>
            </a:extLst>
          </p:cNvPr>
          <p:cNvCxnSpPr>
            <a:cxnSpLocks/>
          </p:cNvCxnSpPr>
          <p:nvPr/>
        </p:nvCxnSpPr>
        <p:spPr>
          <a:xfrm>
            <a:off x="7315854" y="5871384"/>
            <a:ext cx="0" cy="366564"/>
          </a:xfrm>
          <a:prstGeom prst="line">
            <a:avLst/>
          </a:prstGeom>
          <a:ln w="63500">
            <a:solidFill>
              <a:srgbClr val="FFFF00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656E5D-539A-382B-6195-40813D5E3232}"/>
              </a:ext>
            </a:extLst>
          </p:cNvPr>
          <p:cNvSpPr txBox="1"/>
          <p:nvPr/>
        </p:nvSpPr>
        <p:spPr>
          <a:xfrm>
            <a:off x="4709689" y="6103688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angle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4163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2063848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92B817-0CE1-FE57-EA07-9AAB7BC882FD}"/>
              </a:ext>
            </a:extLst>
          </p:cNvPr>
          <p:cNvCxnSpPr>
            <a:cxnSpLocks/>
          </p:cNvCxnSpPr>
          <p:nvPr/>
        </p:nvCxnSpPr>
        <p:spPr>
          <a:xfrm flipH="1" flipV="1">
            <a:off x="4342681" y="2221804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3D656A-382A-FC35-66EE-5C36E76E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9330" r="1074" b="9604"/>
          <a:stretch/>
        </p:blipFill>
        <p:spPr>
          <a:xfrm>
            <a:off x="122645" y="3714318"/>
            <a:ext cx="11097996" cy="156860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8F1BD-6F15-1CC1-5913-0CBF69D8D910}"/>
              </a:ext>
            </a:extLst>
          </p:cNvPr>
          <p:cNvCxnSpPr>
            <a:cxnSpLocks/>
          </p:cNvCxnSpPr>
          <p:nvPr/>
        </p:nvCxnSpPr>
        <p:spPr>
          <a:xfrm flipH="1">
            <a:off x="6177774" y="2961467"/>
            <a:ext cx="1037064" cy="1197925"/>
          </a:xfrm>
          <a:prstGeom prst="line">
            <a:avLst/>
          </a:prstGeom>
          <a:ln w="63500">
            <a:solidFill>
              <a:srgbClr val="FFFF00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204AF6-6081-E44F-7FA4-3FDA7A5F5A8D}"/>
              </a:ext>
            </a:extLst>
          </p:cNvPr>
          <p:cNvSpPr txBox="1"/>
          <p:nvPr/>
        </p:nvSpPr>
        <p:spPr>
          <a:xfrm>
            <a:off x="5671643" y="2081801"/>
            <a:ext cx="5353750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Radiance from somewhere else entering sphere at wavelength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as a function of circumferential and polar angle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65B88BC-5066-AC76-EB06-47267CF74346}"/>
              </a:ext>
            </a:extLst>
          </p:cNvPr>
          <p:cNvSpPr/>
          <p:nvPr/>
        </p:nvSpPr>
        <p:spPr>
          <a:xfrm>
            <a:off x="5058216" y="4162403"/>
            <a:ext cx="2256983" cy="788737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09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2063848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92B817-0CE1-FE57-EA07-9AAB7BC882FD}"/>
              </a:ext>
            </a:extLst>
          </p:cNvPr>
          <p:cNvCxnSpPr>
            <a:cxnSpLocks/>
          </p:cNvCxnSpPr>
          <p:nvPr/>
        </p:nvCxnSpPr>
        <p:spPr>
          <a:xfrm flipH="1" flipV="1">
            <a:off x="4342681" y="2221804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33D656A-382A-FC35-66EE-5C36E76E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9330" r="1074" b="9604"/>
          <a:stretch/>
        </p:blipFill>
        <p:spPr>
          <a:xfrm>
            <a:off x="122645" y="3714318"/>
            <a:ext cx="11097996" cy="156860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88F1BD-6F15-1CC1-5913-0CBF69D8D910}"/>
              </a:ext>
            </a:extLst>
          </p:cNvPr>
          <p:cNvCxnSpPr>
            <a:cxnSpLocks/>
          </p:cNvCxnSpPr>
          <p:nvPr/>
        </p:nvCxnSpPr>
        <p:spPr>
          <a:xfrm>
            <a:off x="7828810" y="4916355"/>
            <a:ext cx="188518" cy="1197925"/>
          </a:xfrm>
          <a:prstGeom prst="line">
            <a:avLst/>
          </a:prstGeom>
          <a:ln w="63500">
            <a:solidFill>
              <a:srgbClr val="FFFF00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656E5D-539A-382B-6195-40813D5E3232}"/>
              </a:ext>
            </a:extLst>
          </p:cNvPr>
          <p:cNvSpPr txBox="1"/>
          <p:nvPr/>
        </p:nvSpPr>
        <p:spPr>
          <a:xfrm>
            <a:off x="5671643" y="5747218"/>
            <a:ext cx="5353750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Weighting function dependent on scattering angle </a:t>
            </a:r>
            <a:r>
              <a:rPr lang="en-US" sz="2400" b="1" dirty="0">
                <a:latin typeface="Symbol" pitchFamily="2" charset="2"/>
              </a:rPr>
              <a:t>y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65B88BC-5066-AC76-EB06-47267CF74346}"/>
              </a:ext>
            </a:extLst>
          </p:cNvPr>
          <p:cNvSpPr/>
          <p:nvPr/>
        </p:nvSpPr>
        <p:spPr>
          <a:xfrm>
            <a:off x="7096975" y="4159392"/>
            <a:ext cx="1366802" cy="788737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3240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2618201-9FBB-12AE-128E-F96C2F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87"/>
            <a:ext cx="49784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EC056E-AE0B-D300-6A15-4AE51A162C4C}"/>
              </a:ext>
            </a:extLst>
          </p:cNvPr>
          <p:cNvSpPr txBox="1"/>
          <p:nvPr/>
        </p:nvSpPr>
        <p:spPr>
          <a:xfrm>
            <a:off x="2063848" y="2418387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</a:t>
            </a:r>
            <a:r>
              <a:rPr lang="en-US" sz="2400" b="1" i="1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(Gain)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92B817-0CE1-FE57-EA07-9AAB7BC882FD}"/>
              </a:ext>
            </a:extLst>
          </p:cNvPr>
          <p:cNvCxnSpPr>
            <a:cxnSpLocks/>
          </p:cNvCxnSpPr>
          <p:nvPr/>
        </p:nvCxnSpPr>
        <p:spPr>
          <a:xfrm flipH="1" flipV="1">
            <a:off x="4342681" y="2221804"/>
            <a:ext cx="0" cy="1318358"/>
          </a:xfrm>
          <a:prstGeom prst="line">
            <a:avLst/>
          </a:prstGeom>
          <a:ln w="63500">
            <a:solidFill>
              <a:srgbClr val="FF0000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35E72-E994-CF48-67D6-6AA0C0EB4733}"/>
              </a:ext>
            </a:extLst>
          </p:cNvPr>
          <p:cNvSpPr/>
          <p:nvPr/>
        </p:nvSpPr>
        <p:spPr>
          <a:xfrm>
            <a:off x="4009279" y="1128156"/>
            <a:ext cx="682831" cy="11044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656E5D-539A-382B-6195-40813D5E3232}"/>
              </a:ext>
            </a:extLst>
          </p:cNvPr>
          <p:cNvSpPr txBox="1"/>
          <p:nvPr/>
        </p:nvSpPr>
        <p:spPr>
          <a:xfrm>
            <a:off x="1049554" y="5540048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After completing integral on RHS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4F27BC1-0389-B33E-7EC5-050EBEC0F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0" r="4328" b="6260"/>
          <a:stretch/>
        </p:blipFill>
        <p:spPr>
          <a:xfrm>
            <a:off x="1224529" y="3722631"/>
            <a:ext cx="4978400" cy="156860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5BBC8E-00F1-3EDD-AC45-5B916DAE9001}"/>
              </a:ext>
            </a:extLst>
          </p:cNvPr>
          <p:cNvSpPr txBox="1"/>
          <p:nvPr/>
        </p:nvSpPr>
        <p:spPr>
          <a:xfrm>
            <a:off x="6506478" y="1542155"/>
            <a:ext cx="3825672" cy="304698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This is a </a:t>
            </a:r>
            <a:r>
              <a:rPr lang="en-US" sz="2400" b="1" u="sng" dirty="0">
                <a:solidFill>
                  <a:schemeClr val="bg1"/>
                </a:solidFill>
              </a:rPr>
              <a:t>white body</a:t>
            </a:r>
            <a:r>
              <a:rPr lang="en-US" sz="2400" b="1" dirty="0">
                <a:solidFill>
                  <a:schemeClr val="bg1"/>
                </a:solidFill>
              </a:rPr>
              <a:t> term: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The volume scattering coefficient is related to the </a:t>
            </a:r>
            <a:r>
              <a:rPr lang="en-US" sz="2400" b="1" i="1" dirty="0">
                <a:solidFill>
                  <a:schemeClr val="bg1"/>
                </a:solidFill>
              </a:rPr>
              <a:t>reflectance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2400" b="1" dirty="0">
                <a:solidFill>
                  <a:schemeClr val="bg1"/>
                </a:solidFill>
              </a:rPr>
              <a:t>) at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wavelength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Symbol" pitchFamily="2" charset="2"/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growth again</a:t>
            </a:r>
          </a:p>
        </p:txBody>
      </p:sp>
    </p:spTree>
    <p:extLst>
      <p:ext uri="{BB962C8B-B14F-4D97-AF65-F5344CB8AC3E}">
        <p14:creationId xmlns:p14="http://schemas.microsoft.com/office/powerpoint/2010/main" val="166523205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192FA5E0-AF2E-AF5B-A616-7054EBE96091}"/>
              </a:ext>
            </a:extLst>
          </p:cNvPr>
          <p:cNvSpPr/>
          <p:nvPr/>
        </p:nvSpPr>
        <p:spPr>
          <a:xfrm rot="5400000">
            <a:off x="4643252" y="4239492"/>
            <a:ext cx="427512" cy="1567543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FF16012-BBD1-7C99-792F-8948B12C1BD6}"/>
              </a:ext>
            </a:extLst>
          </p:cNvPr>
          <p:cNvSpPr/>
          <p:nvPr/>
        </p:nvSpPr>
        <p:spPr>
          <a:xfrm rot="5400000">
            <a:off x="6671954" y="4237514"/>
            <a:ext cx="427512" cy="1567543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08FBA-690E-B626-D7AF-FB5AEF35ED27}"/>
              </a:ext>
            </a:extLst>
          </p:cNvPr>
          <p:cNvSpPr txBox="1"/>
          <p:nvPr/>
        </p:nvSpPr>
        <p:spPr>
          <a:xfrm>
            <a:off x="3869458" y="5335230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5B28A-FF8D-27D8-8890-EACDE8355A70}"/>
              </a:ext>
            </a:extLst>
          </p:cNvPr>
          <p:cNvSpPr txBox="1"/>
          <p:nvPr/>
        </p:nvSpPr>
        <p:spPr>
          <a:xfrm>
            <a:off x="5930070" y="5335229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White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4E3063F-0E9B-34DC-6C49-D4903DF53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8" t="16427" r="8022" b="18795"/>
          <a:stretch/>
        </p:blipFill>
        <p:spPr>
          <a:xfrm>
            <a:off x="2810656" y="3105460"/>
            <a:ext cx="5094514" cy="1510837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1A2BC0-0693-EAE0-3385-672ABF0BE281}"/>
              </a:ext>
            </a:extLst>
          </p:cNvPr>
          <p:cNvSpPr txBox="1"/>
          <p:nvPr/>
        </p:nvSpPr>
        <p:spPr>
          <a:xfrm>
            <a:off x="336551" y="2364998"/>
            <a:ext cx="2929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y  =  b    +     m    x  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5A4E7B38-EA69-3326-9040-3EE67648C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7" t="20608" r="8432" b="20384"/>
          <a:stretch/>
        </p:blipFill>
        <p:spPr>
          <a:xfrm>
            <a:off x="233357" y="1298945"/>
            <a:ext cx="3146961" cy="104642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90AE70B-7214-5ADA-FC7C-7EAE99010D1A}"/>
              </a:ext>
            </a:extLst>
          </p:cNvPr>
          <p:cNvSpPr/>
          <p:nvPr/>
        </p:nvSpPr>
        <p:spPr>
          <a:xfrm>
            <a:off x="1846613" y="1142128"/>
            <a:ext cx="950026" cy="2018805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A0875B-40CB-0A0E-D4E0-B6B1782DD584}"/>
              </a:ext>
            </a:extLst>
          </p:cNvPr>
          <p:cNvSpPr txBox="1"/>
          <p:nvPr/>
        </p:nvSpPr>
        <p:spPr>
          <a:xfrm>
            <a:off x="5357913" y="1142128"/>
            <a:ext cx="5353750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Now substitute explicit identities into slope term and narrow scope to monochromatic channels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61432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192FA5E0-AF2E-AF5B-A616-7054EBE96091}"/>
              </a:ext>
            </a:extLst>
          </p:cNvPr>
          <p:cNvSpPr/>
          <p:nvPr/>
        </p:nvSpPr>
        <p:spPr>
          <a:xfrm rot="5400000">
            <a:off x="4250294" y="2819528"/>
            <a:ext cx="427512" cy="478790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08FBA-690E-B626-D7AF-FB5AEF35ED27}"/>
              </a:ext>
            </a:extLst>
          </p:cNvPr>
          <p:cNvSpPr txBox="1"/>
          <p:nvPr/>
        </p:nvSpPr>
        <p:spPr>
          <a:xfrm>
            <a:off x="3375473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5B28A-FF8D-27D8-8890-EACDE8355A70}"/>
              </a:ext>
            </a:extLst>
          </p:cNvPr>
          <p:cNvSpPr txBox="1"/>
          <p:nvPr/>
        </p:nvSpPr>
        <p:spPr>
          <a:xfrm>
            <a:off x="8289800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White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A0875B-40CB-0A0E-D4E0-B6B1782DD584}"/>
              </a:ext>
            </a:extLst>
          </p:cNvPr>
          <p:cNvSpPr txBox="1"/>
          <p:nvPr/>
        </p:nvSpPr>
        <p:spPr>
          <a:xfrm>
            <a:off x="3375473" y="1142128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Expression becomes: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132876D-9EFE-E977-DBF1-B32EB79C5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" t="9762" r="1994" b="11007"/>
          <a:stretch/>
        </p:blipFill>
        <p:spPr>
          <a:xfrm>
            <a:off x="336551" y="3429000"/>
            <a:ext cx="11487149" cy="137853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ED8C1E8E-DA30-2C1A-36A7-C32D56BEA0A2}"/>
              </a:ext>
            </a:extLst>
          </p:cNvPr>
          <p:cNvSpPr/>
          <p:nvPr/>
        </p:nvSpPr>
        <p:spPr>
          <a:xfrm rot="5400000">
            <a:off x="9063594" y="2971929"/>
            <a:ext cx="427512" cy="448310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9937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192FA5E0-AF2E-AF5B-A616-7054EBE96091}"/>
              </a:ext>
            </a:extLst>
          </p:cNvPr>
          <p:cNvSpPr/>
          <p:nvPr/>
        </p:nvSpPr>
        <p:spPr>
          <a:xfrm rot="5400000">
            <a:off x="4250294" y="2819528"/>
            <a:ext cx="427512" cy="478790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08FBA-690E-B626-D7AF-FB5AEF35ED27}"/>
              </a:ext>
            </a:extLst>
          </p:cNvPr>
          <p:cNvSpPr txBox="1"/>
          <p:nvPr/>
        </p:nvSpPr>
        <p:spPr>
          <a:xfrm>
            <a:off x="3375473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5B28A-FF8D-27D8-8890-EACDE8355A70}"/>
              </a:ext>
            </a:extLst>
          </p:cNvPr>
          <p:cNvSpPr txBox="1"/>
          <p:nvPr/>
        </p:nvSpPr>
        <p:spPr>
          <a:xfrm>
            <a:off x="8289800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White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132876D-9EFE-E977-DBF1-B32EB79C5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" t="9762" r="1994" b="11007"/>
          <a:stretch/>
        </p:blipFill>
        <p:spPr>
          <a:xfrm>
            <a:off x="336551" y="3429000"/>
            <a:ext cx="11487149" cy="137853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ED8C1E8E-DA30-2C1A-36A7-C32D56BEA0A2}"/>
              </a:ext>
            </a:extLst>
          </p:cNvPr>
          <p:cNvSpPr/>
          <p:nvPr/>
        </p:nvSpPr>
        <p:spPr>
          <a:xfrm rot="5400000">
            <a:off x="9063594" y="2971929"/>
            <a:ext cx="427512" cy="448310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70BB24-7444-0613-2FE0-6CB4505078BF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3063082" y="2517568"/>
            <a:ext cx="484992" cy="1198725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53DB80-6CCD-754B-2649-0A4E1F863B3E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3418774" y="2395055"/>
            <a:ext cx="3814920" cy="1459030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C1295C-6F1D-8CA7-2E53-1DB0FB95F6DD}"/>
              </a:ext>
            </a:extLst>
          </p:cNvPr>
          <p:cNvSpPr txBox="1"/>
          <p:nvPr/>
        </p:nvSpPr>
        <p:spPr>
          <a:xfrm>
            <a:off x="2518391" y="2139372"/>
            <a:ext cx="197510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Loss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806F6B-4390-2FB0-444C-8EE7ED2E5CD6}"/>
              </a:ext>
            </a:extLst>
          </p:cNvPr>
          <p:cNvSpPr/>
          <p:nvPr/>
        </p:nvSpPr>
        <p:spPr>
          <a:xfrm>
            <a:off x="6858000" y="3716293"/>
            <a:ext cx="2565400" cy="940904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F5DFD7-DE9F-A70F-A7B6-319428A2B64A}"/>
              </a:ext>
            </a:extLst>
          </p:cNvPr>
          <p:cNvSpPr/>
          <p:nvPr/>
        </p:nvSpPr>
        <p:spPr>
          <a:xfrm>
            <a:off x="1870301" y="3716293"/>
            <a:ext cx="2385562" cy="940904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4C2DA-0D6E-D3B9-7256-3496C78D4A49}"/>
              </a:ext>
            </a:extLst>
          </p:cNvPr>
          <p:cNvSpPr txBox="1"/>
          <p:nvPr/>
        </p:nvSpPr>
        <p:spPr>
          <a:xfrm>
            <a:off x="3375473" y="1142128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Expression becomes: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41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70698-4C02-2150-EAD2-5F455CCCF275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DOPPLER SHIFT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183B1-627A-2ABC-BEBD-B96FD9F7C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5" y="1078513"/>
            <a:ext cx="9362627" cy="4716720"/>
          </a:xfrm>
          <a:prstGeom prst="rect">
            <a:avLst/>
          </a:prstGeom>
          <a:effectLst/>
        </p:spPr>
      </p:pic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3BDA3BB-A818-4679-ED36-12C38B68D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3" t="45297" r="66745" b="46896"/>
          <a:stretch/>
        </p:blipFill>
        <p:spPr>
          <a:xfrm>
            <a:off x="8338288" y="620602"/>
            <a:ext cx="2973048" cy="13378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94943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192FA5E0-AF2E-AF5B-A616-7054EBE96091}"/>
              </a:ext>
            </a:extLst>
          </p:cNvPr>
          <p:cNvSpPr/>
          <p:nvPr/>
        </p:nvSpPr>
        <p:spPr>
          <a:xfrm rot="5400000">
            <a:off x="4250294" y="2819528"/>
            <a:ext cx="427512" cy="478790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08FBA-690E-B626-D7AF-FB5AEF35ED27}"/>
              </a:ext>
            </a:extLst>
          </p:cNvPr>
          <p:cNvSpPr txBox="1"/>
          <p:nvPr/>
        </p:nvSpPr>
        <p:spPr>
          <a:xfrm>
            <a:off x="3375473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5B28A-FF8D-27D8-8890-EACDE8355A70}"/>
              </a:ext>
            </a:extLst>
          </p:cNvPr>
          <p:cNvSpPr txBox="1"/>
          <p:nvPr/>
        </p:nvSpPr>
        <p:spPr>
          <a:xfrm>
            <a:off x="8289800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White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132876D-9EFE-E977-DBF1-B32EB79C5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" t="9762" r="1994" b="11007"/>
          <a:stretch/>
        </p:blipFill>
        <p:spPr>
          <a:xfrm>
            <a:off x="336551" y="3429000"/>
            <a:ext cx="11487149" cy="137853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ED8C1E8E-DA30-2C1A-36A7-C32D56BEA0A2}"/>
              </a:ext>
            </a:extLst>
          </p:cNvPr>
          <p:cNvSpPr/>
          <p:nvPr/>
        </p:nvSpPr>
        <p:spPr>
          <a:xfrm rot="5400000">
            <a:off x="9063594" y="2971929"/>
            <a:ext cx="427512" cy="448310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499A00-318B-2E81-0B4D-12B9FB9CDB0B}"/>
              </a:ext>
            </a:extLst>
          </p:cNvPr>
          <p:cNvCxnSpPr>
            <a:cxnSpLocks/>
          </p:cNvCxnSpPr>
          <p:nvPr/>
        </p:nvCxnSpPr>
        <p:spPr>
          <a:xfrm flipV="1">
            <a:off x="5899462" y="2344803"/>
            <a:ext cx="2748850" cy="1365591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07CE2D-FDBC-EF14-FF2B-57BB55103E65}"/>
              </a:ext>
            </a:extLst>
          </p:cNvPr>
          <p:cNvCxnSpPr>
            <a:cxnSpLocks/>
          </p:cNvCxnSpPr>
          <p:nvPr/>
        </p:nvCxnSpPr>
        <p:spPr>
          <a:xfrm>
            <a:off x="9001676" y="2513753"/>
            <a:ext cx="1263224" cy="1222041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4E26B1E-0103-4600-B55D-16EB7931C2C9}"/>
              </a:ext>
            </a:extLst>
          </p:cNvPr>
          <p:cNvSpPr txBox="1"/>
          <p:nvPr/>
        </p:nvSpPr>
        <p:spPr>
          <a:xfrm>
            <a:off x="7794617" y="2139371"/>
            <a:ext cx="197510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Gain</a:t>
            </a:r>
            <a:endParaRPr lang="en-US" sz="2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FD0BD2E-6985-A0FA-7EB8-9836C496B1EB}"/>
              </a:ext>
            </a:extLst>
          </p:cNvPr>
          <p:cNvSpPr/>
          <p:nvPr/>
        </p:nvSpPr>
        <p:spPr>
          <a:xfrm>
            <a:off x="9343718" y="3735794"/>
            <a:ext cx="2511731" cy="940904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69FB7F-0648-DD90-AC4B-E72BC59BC46C}"/>
              </a:ext>
            </a:extLst>
          </p:cNvPr>
          <p:cNvSpPr/>
          <p:nvPr/>
        </p:nvSpPr>
        <p:spPr>
          <a:xfrm>
            <a:off x="4221689" y="3688309"/>
            <a:ext cx="2699730" cy="940904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E1289-852E-6D98-0749-46C93D25F7B7}"/>
              </a:ext>
            </a:extLst>
          </p:cNvPr>
          <p:cNvSpPr txBox="1"/>
          <p:nvPr/>
        </p:nvSpPr>
        <p:spPr>
          <a:xfrm>
            <a:off x="3375473" y="1142128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Expression becomes: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0066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192FA5E0-AF2E-AF5B-A616-7054EBE96091}"/>
              </a:ext>
            </a:extLst>
          </p:cNvPr>
          <p:cNvSpPr/>
          <p:nvPr/>
        </p:nvSpPr>
        <p:spPr>
          <a:xfrm rot="5400000">
            <a:off x="4724004" y="3293238"/>
            <a:ext cx="427512" cy="384048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08FBA-690E-B626-D7AF-FB5AEF35ED27}"/>
              </a:ext>
            </a:extLst>
          </p:cNvPr>
          <p:cNvSpPr txBox="1"/>
          <p:nvPr/>
        </p:nvSpPr>
        <p:spPr>
          <a:xfrm>
            <a:off x="3954593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5B28A-FF8D-27D8-8890-EACDE8355A70}"/>
              </a:ext>
            </a:extLst>
          </p:cNvPr>
          <p:cNvSpPr txBox="1"/>
          <p:nvPr/>
        </p:nvSpPr>
        <p:spPr>
          <a:xfrm>
            <a:off x="7954520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White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ED8C1E8E-DA30-2C1A-36A7-C32D56BEA0A2}"/>
              </a:ext>
            </a:extLst>
          </p:cNvPr>
          <p:cNvSpPr/>
          <p:nvPr/>
        </p:nvSpPr>
        <p:spPr>
          <a:xfrm rot="5400000">
            <a:off x="8707939" y="3652705"/>
            <a:ext cx="427512" cy="312155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E1289-852E-6D98-0749-46C93D25F7B7}"/>
              </a:ext>
            </a:extLst>
          </p:cNvPr>
          <p:cNvSpPr txBox="1"/>
          <p:nvPr/>
        </p:nvSpPr>
        <p:spPr>
          <a:xfrm>
            <a:off x="3375473" y="1142128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Or: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9D4B1FF-691E-0E01-5924-AA7A5740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25" y="3163642"/>
            <a:ext cx="9413097" cy="166476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70463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192FA5E0-AF2E-AF5B-A616-7054EBE96091}"/>
              </a:ext>
            </a:extLst>
          </p:cNvPr>
          <p:cNvSpPr/>
          <p:nvPr/>
        </p:nvSpPr>
        <p:spPr>
          <a:xfrm rot="5400000">
            <a:off x="4724004" y="3293238"/>
            <a:ext cx="427512" cy="384048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08FBA-690E-B626-D7AF-FB5AEF35ED27}"/>
              </a:ext>
            </a:extLst>
          </p:cNvPr>
          <p:cNvSpPr txBox="1"/>
          <p:nvPr/>
        </p:nvSpPr>
        <p:spPr>
          <a:xfrm>
            <a:off x="3954593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5B28A-FF8D-27D8-8890-EACDE8355A70}"/>
              </a:ext>
            </a:extLst>
          </p:cNvPr>
          <p:cNvSpPr txBox="1"/>
          <p:nvPr/>
        </p:nvSpPr>
        <p:spPr>
          <a:xfrm>
            <a:off x="7954520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White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ED8C1E8E-DA30-2C1A-36A7-C32D56BEA0A2}"/>
              </a:ext>
            </a:extLst>
          </p:cNvPr>
          <p:cNvSpPr/>
          <p:nvPr/>
        </p:nvSpPr>
        <p:spPr>
          <a:xfrm rot="5400000">
            <a:off x="8707939" y="3652705"/>
            <a:ext cx="427512" cy="312155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9D4B1FF-691E-0E01-5924-AA7A5740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25" y="3163642"/>
            <a:ext cx="9413097" cy="166476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273BD-776C-39A0-5CE3-C6DF8AC7CC94}"/>
              </a:ext>
            </a:extLst>
          </p:cNvPr>
          <p:cNvSpPr txBox="1"/>
          <p:nvPr/>
        </p:nvSpPr>
        <p:spPr>
          <a:xfrm>
            <a:off x="6866002" y="2491452"/>
            <a:ext cx="4944997" cy="415498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If no scattering present: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If black body emission within control volume is </a:t>
            </a:r>
            <a:r>
              <a:rPr lang="en-US" sz="2400" b="1" i="1" dirty="0">
                <a:solidFill>
                  <a:schemeClr val="bg1"/>
                </a:solidFill>
              </a:rPr>
              <a:t>greater than</a:t>
            </a:r>
            <a:r>
              <a:rPr lang="en-US" sz="2400" b="1" dirty="0">
                <a:solidFill>
                  <a:schemeClr val="bg1"/>
                </a:solidFill>
              </a:rPr>
              <a:t> initial radiance, the radiance reaching satellite is </a:t>
            </a:r>
            <a:r>
              <a:rPr lang="en-US" sz="2400" b="1" u="sng" dirty="0">
                <a:solidFill>
                  <a:schemeClr val="bg1"/>
                </a:solidFill>
              </a:rPr>
              <a:t>increased</a:t>
            </a:r>
          </a:p>
          <a:p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black body emission within control volume is 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than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radiance, the radiance reaching satellite is </a:t>
            </a: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</a:t>
            </a: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2134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557956-6BAF-4904-C632-0A27B884E30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192FA5E0-AF2E-AF5B-A616-7054EBE96091}"/>
              </a:ext>
            </a:extLst>
          </p:cNvPr>
          <p:cNvSpPr/>
          <p:nvPr/>
        </p:nvSpPr>
        <p:spPr>
          <a:xfrm rot="5400000">
            <a:off x="4724004" y="3293238"/>
            <a:ext cx="427512" cy="384048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08FBA-690E-B626-D7AF-FB5AEF35ED27}"/>
              </a:ext>
            </a:extLst>
          </p:cNvPr>
          <p:cNvSpPr txBox="1"/>
          <p:nvPr/>
        </p:nvSpPr>
        <p:spPr>
          <a:xfrm>
            <a:off x="3954593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5B28A-FF8D-27D8-8890-EACDE8355A70}"/>
              </a:ext>
            </a:extLst>
          </p:cNvPr>
          <p:cNvSpPr txBox="1"/>
          <p:nvPr/>
        </p:nvSpPr>
        <p:spPr>
          <a:xfrm>
            <a:off x="7954520" y="5559055"/>
            <a:ext cx="197510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White body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terms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ED8C1E8E-DA30-2C1A-36A7-C32D56BEA0A2}"/>
              </a:ext>
            </a:extLst>
          </p:cNvPr>
          <p:cNvSpPr/>
          <p:nvPr/>
        </p:nvSpPr>
        <p:spPr>
          <a:xfrm rot="5400000">
            <a:off x="8707939" y="3652705"/>
            <a:ext cx="427512" cy="312155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9D4B1FF-691E-0E01-5924-AA7A5740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25" y="3163642"/>
            <a:ext cx="9413097" cy="166476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273BD-776C-39A0-5CE3-C6DF8AC7CC94}"/>
              </a:ext>
            </a:extLst>
          </p:cNvPr>
          <p:cNvSpPr txBox="1"/>
          <p:nvPr/>
        </p:nvSpPr>
        <p:spPr>
          <a:xfrm>
            <a:off x="594360" y="2476212"/>
            <a:ext cx="6583679" cy="415498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If no absorption or emission present: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If radiance from somewhere else scattered into same direction as initial radiance else is </a:t>
            </a:r>
            <a:r>
              <a:rPr lang="en-US" sz="2400" b="1" i="1" dirty="0">
                <a:solidFill>
                  <a:schemeClr val="bg1"/>
                </a:solidFill>
              </a:rPr>
              <a:t>greater than </a:t>
            </a:r>
            <a:r>
              <a:rPr lang="en-US" sz="2400" b="1" dirty="0">
                <a:solidFill>
                  <a:schemeClr val="bg1"/>
                </a:solidFill>
              </a:rPr>
              <a:t>initial radiance, the radiance reaching satellite is </a:t>
            </a:r>
            <a:r>
              <a:rPr lang="en-US" sz="2400" b="1" u="sng" dirty="0">
                <a:solidFill>
                  <a:schemeClr val="bg1"/>
                </a:solidFill>
              </a:rPr>
              <a:t>increased</a:t>
            </a:r>
          </a:p>
          <a:p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If radiance from somewhere else scattered into same direction as initial radiance else is </a:t>
            </a:r>
            <a:r>
              <a:rPr lang="en-US" sz="2400" b="1" i="1" dirty="0">
                <a:solidFill>
                  <a:schemeClr val="bg1"/>
                </a:solidFill>
              </a:rPr>
              <a:t>less than </a:t>
            </a:r>
            <a:r>
              <a:rPr lang="en-US" sz="2400" b="1" dirty="0">
                <a:solidFill>
                  <a:schemeClr val="bg1"/>
                </a:solidFill>
              </a:rPr>
              <a:t>initial radiance, the radiance reaching satellite is </a:t>
            </a:r>
            <a:r>
              <a:rPr lang="en-US" sz="2400" b="1" u="sng" dirty="0">
                <a:solidFill>
                  <a:schemeClr val="bg1"/>
                </a:solidFill>
              </a:rPr>
              <a:t>decreased</a:t>
            </a:r>
          </a:p>
        </p:txBody>
      </p:sp>
    </p:spTree>
    <p:extLst>
      <p:ext uri="{BB962C8B-B14F-4D97-AF65-F5344CB8AC3E}">
        <p14:creationId xmlns:p14="http://schemas.microsoft.com/office/powerpoint/2010/main" val="296317019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025DAD-0616-DC88-01FE-0A0B885EF1B1}"/>
              </a:ext>
            </a:extLst>
          </p:cNvPr>
          <p:cNvSpPr txBox="1"/>
          <p:nvPr/>
        </p:nvSpPr>
        <p:spPr>
          <a:xfrm>
            <a:off x="884903" y="2890391"/>
            <a:ext cx="10058400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PASSIVE SENSORS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0321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SATELLITE RADIOMETERS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4081F3-6905-ADBC-E48E-0DCE069DAE5B}"/>
              </a:ext>
            </a:extLst>
          </p:cNvPr>
          <p:cNvSpPr txBox="1"/>
          <p:nvPr/>
        </p:nvSpPr>
        <p:spPr>
          <a:xfrm>
            <a:off x="233357" y="1258785"/>
            <a:ext cx="638668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Most satellite instruments are passive sensors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No emission of EMR from instrument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Utilizes environmentally available EMR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Radiometer = quantitative camera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FA77B1-56D2-4204-5460-333A77BD596A}"/>
              </a:ext>
            </a:extLst>
          </p:cNvPr>
          <p:cNvSpPr txBox="1"/>
          <p:nvPr/>
        </p:nvSpPr>
        <p:spPr>
          <a:xfrm>
            <a:off x="270041" y="6136213"/>
            <a:ext cx="329255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PASSIVE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3692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9D733A-B11E-18F3-3F68-07089D06CE95}"/>
              </a:ext>
            </a:extLst>
          </p:cNvPr>
          <p:cNvSpPr txBox="1"/>
          <p:nvPr/>
        </p:nvSpPr>
        <p:spPr>
          <a:xfrm>
            <a:off x="270041" y="6136213"/>
            <a:ext cx="329255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PASSIVE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AD14D-CF60-6E23-8FEF-53CA9DF2AE90}"/>
              </a:ext>
            </a:extLst>
          </p:cNvPr>
          <p:cNvCxnSpPr/>
          <p:nvPr/>
        </p:nvCxnSpPr>
        <p:spPr>
          <a:xfrm flipH="1">
            <a:off x="4580788" y="4517316"/>
            <a:ext cx="504559" cy="696368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47410D8E-293B-4565-E95A-96ABEF7F3EE7}"/>
              </a:ext>
            </a:extLst>
          </p:cNvPr>
          <p:cNvSpPr/>
          <p:nvPr/>
        </p:nvSpPr>
        <p:spPr>
          <a:xfrm>
            <a:off x="2263809" y="5035138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CBB8C7-3A57-F0A9-AC6E-68E10A4B3C99}"/>
              </a:ext>
            </a:extLst>
          </p:cNvPr>
          <p:cNvCxnSpPr>
            <a:cxnSpLocks/>
          </p:cNvCxnSpPr>
          <p:nvPr/>
        </p:nvCxnSpPr>
        <p:spPr>
          <a:xfrm>
            <a:off x="7106655" y="4501274"/>
            <a:ext cx="545429" cy="760537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0562D02-CA6B-8AC4-46BF-627C637D3CB5}"/>
              </a:ext>
            </a:extLst>
          </p:cNvPr>
          <p:cNvSpPr txBox="1"/>
          <p:nvPr/>
        </p:nvSpPr>
        <p:spPr>
          <a:xfrm>
            <a:off x="3880183" y="4087735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Specialization of radiometer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72BD6-C1D2-A4A7-018D-FE1D7C5EAE01}"/>
              </a:ext>
            </a:extLst>
          </p:cNvPr>
          <p:cNvSpPr txBox="1"/>
          <p:nvPr/>
        </p:nvSpPr>
        <p:spPr>
          <a:xfrm>
            <a:off x="233357" y="1258785"/>
            <a:ext cx="638668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Most satellite instruments are passive sensors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No emission of EMR from instrument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Utilizes environmentally available EMR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Radiometer = quantitative camera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708E82A-54B3-3ED7-3D63-6EB7BA84681C}"/>
              </a:ext>
            </a:extLst>
          </p:cNvPr>
          <p:cNvSpPr/>
          <p:nvPr/>
        </p:nvSpPr>
        <p:spPr>
          <a:xfrm>
            <a:off x="6635273" y="5059202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0575A-38B1-E1F4-3CFE-84DBA93637B1}"/>
              </a:ext>
            </a:extLst>
          </p:cNvPr>
          <p:cNvSpPr txBox="1"/>
          <p:nvPr/>
        </p:nvSpPr>
        <p:spPr>
          <a:xfrm>
            <a:off x="3089678" y="5432608"/>
            <a:ext cx="1581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IMAGERS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8AC38-B1A0-2C78-0291-7063F651A6E8}"/>
              </a:ext>
            </a:extLst>
          </p:cNvPr>
          <p:cNvSpPr txBox="1"/>
          <p:nvPr/>
        </p:nvSpPr>
        <p:spPr>
          <a:xfrm>
            <a:off x="7343671" y="5456672"/>
            <a:ext cx="1837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SOUNDERS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2167B2-18E1-1422-539B-37367A0178A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SATELLITE RADIOMETERS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99171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F709412-AEAB-495E-D402-E0FFD1A914B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SATELLITE IMAGERS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3DE5C-651D-A632-B044-63BC31A8EA00}"/>
              </a:ext>
            </a:extLst>
          </p:cNvPr>
          <p:cNvSpPr txBox="1"/>
          <p:nvPr/>
        </p:nvSpPr>
        <p:spPr>
          <a:xfrm>
            <a:off x="233358" y="1258785"/>
            <a:ext cx="10965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create pictures in narrow range of wavelengths (called </a:t>
            </a:r>
            <a:r>
              <a:rPr lang="en-US" sz="2400" i="1" dirty="0">
                <a:latin typeface="Book Antiqua" panose="02040602050305030304" pitchFamily="18" charset="0"/>
              </a:rPr>
              <a:t>channels</a:t>
            </a:r>
            <a:r>
              <a:rPr lang="en-US" sz="2400" dirty="0">
                <a:latin typeface="Book Antiqua" panose="02040602050305030304" pitchFamily="18" charset="0"/>
              </a:rPr>
              <a:t>), one pixel at a time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BB6459-A068-937A-66B5-2C75EABDF302}"/>
              </a:ext>
            </a:extLst>
          </p:cNvPr>
          <p:cNvCxnSpPr/>
          <p:nvPr/>
        </p:nvCxnSpPr>
        <p:spPr>
          <a:xfrm flipH="1">
            <a:off x="4580788" y="4517316"/>
            <a:ext cx="504559" cy="696368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B3FF2ED-0F0C-0548-D51D-914FE1C00FAE}"/>
              </a:ext>
            </a:extLst>
          </p:cNvPr>
          <p:cNvSpPr/>
          <p:nvPr/>
        </p:nvSpPr>
        <p:spPr>
          <a:xfrm>
            <a:off x="2263809" y="5035138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ED54FF-2351-FEA0-0AC4-35CBF7D7CF5F}"/>
              </a:ext>
            </a:extLst>
          </p:cNvPr>
          <p:cNvSpPr txBox="1"/>
          <p:nvPr/>
        </p:nvSpPr>
        <p:spPr>
          <a:xfrm>
            <a:off x="3880183" y="4087735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Specialization of radiometer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FC3D1E-4373-15CA-229B-0153E7C430FE}"/>
              </a:ext>
            </a:extLst>
          </p:cNvPr>
          <p:cNvSpPr txBox="1"/>
          <p:nvPr/>
        </p:nvSpPr>
        <p:spPr>
          <a:xfrm>
            <a:off x="3089678" y="5432608"/>
            <a:ext cx="1581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IMAGERS</a:t>
            </a:r>
          </a:p>
        </p:txBody>
      </p:sp>
    </p:spTree>
    <p:extLst>
      <p:ext uri="{BB962C8B-B14F-4D97-AF65-F5344CB8AC3E}">
        <p14:creationId xmlns:p14="http://schemas.microsoft.com/office/powerpoint/2010/main" val="3514677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SATELLITE IMAGERS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3DE5C-651D-A632-B044-63BC31A8EA00}"/>
              </a:ext>
            </a:extLst>
          </p:cNvPr>
          <p:cNvSpPr txBox="1"/>
          <p:nvPr/>
        </p:nvSpPr>
        <p:spPr>
          <a:xfrm>
            <a:off x="233358" y="1258785"/>
            <a:ext cx="10965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create pictures in narrow range of wavelengths (called </a:t>
            </a:r>
            <a:r>
              <a:rPr lang="en-US" sz="2400" i="1" dirty="0">
                <a:latin typeface="Book Antiqua" panose="02040602050305030304" pitchFamily="18" charset="0"/>
              </a:rPr>
              <a:t>channels</a:t>
            </a:r>
            <a:r>
              <a:rPr lang="en-US" sz="2400" dirty="0">
                <a:latin typeface="Book Antiqua" panose="02040602050305030304" pitchFamily="18" charset="0"/>
              </a:rPr>
              <a:t>), one pixel at a time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6" name="Picture 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39BA4D35-A998-E758-FE22-FBBCC7C24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226" y="2432487"/>
            <a:ext cx="7772400" cy="3194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7AC5B-03A4-EB42-9C35-804605E6FE39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Very-High Resolution Radiometer (AVHRR)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[NOAA Polar Orbiters]</a:t>
            </a:r>
          </a:p>
        </p:txBody>
      </p:sp>
    </p:spTree>
    <p:extLst>
      <p:ext uri="{BB962C8B-B14F-4D97-AF65-F5344CB8AC3E}">
        <p14:creationId xmlns:p14="http://schemas.microsoft.com/office/powerpoint/2010/main" val="388614033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SATELLITE IMAGERS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3DE5C-651D-A632-B044-63BC31A8EA00}"/>
              </a:ext>
            </a:extLst>
          </p:cNvPr>
          <p:cNvSpPr txBox="1"/>
          <p:nvPr/>
        </p:nvSpPr>
        <p:spPr>
          <a:xfrm>
            <a:off x="233358" y="1258785"/>
            <a:ext cx="10965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create pictures in narrow range of wavelengths (called </a:t>
            </a:r>
            <a:r>
              <a:rPr lang="en-US" sz="2400" i="1" dirty="0">
                <a:latin typeface="Book Antiqua" panose="02040602050305030304" pitchFamily="18" charset="0"/>
              </a:rPr>
              <a:t>channels</a:t>
            </a:r>
            <a:r>
              <a:rPr lang="en-US" sz="2400" dirty="0">
                <a:latin typeface="Book Antiqua" panose="02040602050305030304" pitchFamily="18" charset="0"/>
              </a:rPr>
              <a:t>), one pixel at a time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27AC5B-03A4-EB42-9C35-804605E6FE39}"/>
              </a:ext>
            </a:extLst>
          </p:cNvPr>
          <p:cNvSpPr txBox="1"/>
          <p:nvPr/>
        </p:nvSpPr>
        <p:spPr>
          <a:xfrm>
            <a:off x="3657600" y="5830992"/>
            <a:ext cx="7540832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Moderate Resolution Imaging Spectroradiometer (MODIS)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[TERRA/AQUA]</a:t>
            </a:r>
          </a:p>
        </p:txBody>
      </p:sp>
      <p:pic>
        <p:nvPicPr>
          <p:cNvPr id="6" name="Picture 5" descr="A picture containing text, indoor, printer&#10;&#10;Description automatically generated">
            <a:extLst>
              <a:ext uri="{FF2B5EF4-FFF2-40B4-BE49-F238E27FC236}">
                <a16:creationId xmlns:a16="http://schemas.microsoft.com/office/drawing/2014/main" id="{C1B6E0D8-59D7-2895-80C2-7F98A3FDF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66"/>
          <a:stretch/>
        </p:blipFill>
        <p:spPr>
          <a:xfrm>
            <a:off x="5179653" y="1792765"/>
            <a:ext cx="4496726" cy="37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65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183B1-627A-2ABC-BEBD-B96FD9F7C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5" y="1078513"/>
            <a:ext cx="9362627" cy="4716720"/>
          </a:xfrm>
          <a:prstGeom prst="rect">
            <a:avLst/>
          </a:prstGeom>
          <a:effectLst/>
        </p:spPr>
      </p:pic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3BDA3BB-A818-4679-ED36-12C38B68D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3" t="45297" r="66745" b="46896"/>
          <a:stretch/>
        </p:blipFill>
        <p:spPr>
          <a:xfrm>
            <a:off x="8338288" y="620602"/>
            <a:ext cx="2973048" cy="13378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1BF677-27AC-9256-C2EF-52E2AC655BA1}"/>
              </a:ext>
            </a:extLst>
          </p:cNvPr>
          <p:cNvSpPr txBox="1"/>
          <p:nvPr/>
        </p:nvSpPr>
        <p:spPr>
          <a:xfrm>
            <a:off x="4033052" y="1496809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Frequency shift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DE18B8-D0F6-33B2-E2EF-1F52DA0FF94B}"/>
              </a:ext>
            </a:extLst>
          </p:cNvPr>
          <p:cNvCxnSpPr>
            <a:cxnSpLocks/>
          </p:cNvCxnSpPr>
          <p:nvPr/>
        </p:nvCxnSpPr>
        <p:spPr>
          <a:xfrm flipV="1">
            <a:off x="7413418" y="1411706"/>
            <a:ext cx="1088898" cy="42052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5CF1B5-55EF-30EA-EA2A-C19DA895B657}"/>
              </a:ext>
            </a:extLst>
          </p:cNvPr>
          <p:cNvSpPr txBox="1"/>
          <p:nvPr/>
        </p:nvSpPr>
        <p:spPr>
          <a:xfrm>
            <a:off x="5063113" y="2259884"/>
            <a:ext cx="3591887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Original wavelength of EMR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ACE505-C7B4-E117-FA44-736A33DDBD7E}"/>
              </a:ext>
            </a:extLst>
          </p:cNvPr>
          <p:cNvCxnSpPr>
            <a:cxnSpLocks/>
          </p:cNvCxnSpPr>
          <p:nvPr/>
        </p:nvCxnSpPr>
        <p:spPr>
          <a:xfrm flipV="1">
            <a:off x="8607856" y="1675692"/>
            <a:ext cx="1583228" cy="100814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2C3D2C-7FAF-B8DD-9D50-D427AEF8C6E7}"/>
              </a:ext>
            </a:extLst>
          </p:cNvPr>
          <p:cNvSpPr txBox="1"/>
          <p:nvPr/>
        </p:nvSpPr>
        <p:spPr>
          <a:xfrm>
            <a:off x="8032494" y="4027558"/>
            <a:ext cx="3591887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Velocity of source relative to observer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F5C697-DFC4-AD9D-2009-AF91422D45A0}"/>
              </a:ext>
            </a:extLst>
          </p:cNvPr>
          <p:cNvSpPr/>
          <p:nvPr/>
        </p:nvSpPr>
        <p:spPr>
          <a:xfrm>
            <a:off x="10292605" y="626430"/>
            <a:ext cx="733533" cy="701614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3AB1E4-5384-7104-1D43-0579E4D7EDAF}"/>
              </a:ext>
            </a:extLst>
          </p:cNvPr>
          <p:cNvCxnSpPr>
            <a:cxnSpLocks/>
          </p:cNvCxnSpPr>
          <p:nvPr/>
        </p:nvCxnSpPr>
        <p:spPr>
          <a:xfrm flipH="1" flipV="1">
            <a:off x="10794670" y="1398032"/>
            <a:ext cx="516666" cy="265327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B9A367E-8C8B-9682-1D88-B5FB1205F34A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DOPPLER SHIFT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7027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SATELLITE IMAGERS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3DE5C-651D-A632-B044-63BC31A8EA00}"/>
              </a:ext>
            </a:extLst>
          </p:cNvPr>
          <p:cNvSpPr txBox="1"/>
          <p:nvPr/>
        </p:nvSpPr>
        <p:spPr>
          <a:xfrm>
            <a:off x="233358" y="1258785"/>
            <a:ext cx="10965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create pictures in narrow range of wavelengths (called </a:t>
            </a:r>
            <a:r>
              <a:rPr lang="en-US" sz="2400" i="1" dirty="0">
                <a:latin typeface="Book Antiqua" panose="02040602050305030304" pitchFamily="18" charset="0"/>
              </a:rPr>
              <a:t>channels</a:t>
            </a:r>
            <a:r>
              <a:rPr lang="en-US" sz="2400" dirty="0">
                <a:latin typeface="Book Antiqua" panose="02040602050305030304" pitchFamily="18" charset="0"/>
              </a:rPr>
              <a:t>), one pixel at a time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27AC5B-03A4-EB42-9C35-804605E6FE39}"/>
              </a:ext>
            </a:extLst>
          </p:cNvPr>
          <p:cNvSpPr txBox="1"/>
          <p:nvPr/>
        </p:nvSpPr>
        <p:spPr>
          <a:xfrm>
            <a:off x="3657600" y="5830992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Visible Infrared Imaging Radiometer Suite (VIIRS)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[JPSS]</a:t>
            </a:r>
          </a:p>
        </p:txBody>
      </p:sp>
      <p:pic>
        <p:nvPicPr>
          <p:cNvPr id="8" name="Picture 7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8E08B5FF-039F-A6B2-A355-2BC39E80C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006" y="1906061"/>
            <a:ext cx="4632833" cy="369315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21831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SATELLITE IMAGERS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3DE5C-651D-A632-B044-63BC31A8EA00}"/>
              </a:ext>
            </a:extLst>
          </p:cNvPr>
          <p:cNvSpPr txBox="1"/>
          <p:nvPr/>
        </p:nvSpPr>
        <p:spPr>
          <a:xfrm>
            <a:off x="233358" y="1258785"/>
            <a:ext cx="10965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create pictures in narrow range of wavelengths (called </a:t>
            </a:r>
            <a:r>
              <a:rPr lang="en-US" sz="2400" i="1" dirty="0">
                <a:latin typeface="Book Antiqua" panose="02040602050305030304" pitchFamily="18" charset="0"/>
              </a:rPr>
              <a:t>channels</a:t>
            </a:r>
            <a:r>
              <a:rPr lang="en-US" sz="2400" dirty="0">
                <a:latin typeface="Book Antiqua" panose="02040602050305030304" pitchFamily="18" charset="0"/>
              </a:rPr>
              <a:t>), one pixel at a time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8" name="Picture 7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8E08B5FF-039F-A6B2-A355-2BC39E80C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006" y="1906061"/>
            <a:ext cx="4632833" cy="369315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13EECDE-1112-60B3-C7B1-FD1957790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741" y="360427"/>
            <a:ext cx="6615691" cy="424122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5E29B9-4E89-1310-B7E0-C0313983DEB9}"/>
              </a:ext>
            </a:extLst>
          </p:cNvPr>
          <p:cNvCxnSpPr>
            <a:cxnSpLocks/>
          </p:cNvCxnSpPr>
          <p:nvPr/>
        </p:nvCxnSpPr>
        <p:spPr>
          <a:xfrm flipV="1">
            <a:off x="9224211" y="4270606"/>
            <a:ext cx="757563" cy="1609139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827AC5B-03A4-EB42-9C35-804605E6FE39}"/>
              </a:ext>
            </a:extLst>
          </p:cNvPr>
          <p:cNvSpPr txBox="1"/>
          <p:nvPr/>
        </p:nvSpPr>
        <p:spPr>
          <a:xfrm>
            <a:off x="3657600" y="5830992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Visible Infrared Imaging Radiometer Suite (VIIRS)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[JPSS]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FFE1F5-1B9F-7459-1421-392DC48569F1}"/>
              </a:ext>
            </a:extLst>
          </p:cNvPr>
          <p:cNvSpPr/>
          <p:nvPr/>
        </p:nvSpPr>
        <p:spPr>
          <a:xfrm>
            <a:off x="9224211" y="2951747"/>
            <a:ext cx="2213810" cy="1363579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DF1F47-0401-B94B-9F1E-1FBA049C7CFE}"/>
              </a:ext>
            </a:extLst>
          </p:cNvPr>
          <p:cNvSpPr txBox="1"/>
          <p:nvPr/>
        </p:nvSpPr>
        <p:spPr>
          <a:xfrm>
            <a:off x="4762006" y="499394"/>
            <a:ext cx="103725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JPSS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0358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SATELLITE IMAGERS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3DE5C-651D-A632-B044-63BC31A8EA00}"/>
              </a:ext>
            </a:extLst>
          </p:cNvPr>
          <p:cNvSpPr txBox="1"/>
          <p:nvPr/>
        </p:nvSpPr>
        <p:spPr>
          <a:xfrm>
            <a:off x="233358" y="1258785"/>
            <a:ext cx="10965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create pictures in narrow range of wavelengths (called </a:t>
            </a:r>
            <a:r>
              <a:rPr lang="en-US" sz="2400" i="1" dirty="0">
                <a:latin typeface="Book Antiqua" panose="02040602050305030304" pitchFamily="18" charset="0"/>
              </a:rPr>
              <a:t>channels</a:t>
            </a:r>
            <a:r>
              <a:rPr lang="en-US" sz="2400" dirty="0">
                <a:latin typeface="Book Antiqua" panose="02040602050305030304" pitchFamily="18" charset="0"/>
              </a:rPr>
              <a:t>), one pixel at a time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27AC5B-03A4-EB42-9C35-804605E6FE39}"/>
              </a:ext>
            </a:extLst>
          </p:cNvPr>
          <p:cNvSpPr txBox="1"/>
          <p:nvPr/>
        </p:nvSpPr>
        <p:spPr>
          <a:xfrm>
            <a:off x="3657600" y="5830992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Baseline Imager (ABI)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[GOES-R Series]</a:t>
            </a:r>
          </a:p>
        </p:txBody>
      </p:sp>
      <p:pic>
        <p:nvPicPr>
          <p:cNvPr id="6" name="Picture 5" descr="A picture containing sky, different&#10;&#10;Description automatically generated">
            <a:extLst>
              <a:ext uri="{FF2B5EF4-FFF2-40B4-BE49-F238E27FC236}">
                <a16:creationId xmlns:a16="http://schemas.microsoft.com/office/drawing/2014/main" id="{BE9A6854-4D6C-C40D-2E6B-BA2526D0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172" y="1981447"/>
            <a:ext cx="5310113" cy="361776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83374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SATELLITE IMAGERS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3DE5C-651D-A632-B044-63BC31A8EA00}"/>
              </a:ext>
            </a:extLst>
          </p:cNvPr>
          <p:cNvSpPr txBox="1"/>
          <p:nvPr/>
        </p:nvSpPr>
        <p:spPr>
          <a:xfrm>
            <a:off x="233358" y="1258785"/>
            <a:ext cx="10965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create pictures in narrow range of wavelengths (called </a:t>
            </a:r>
            <a:r>
              <a:rPr lang="en-US" sz="2400" i="1" dirty="0">
                <a:latin typeface="Book Antiqua" panose="02040602050305030304" pitchFamily="18" charset="0"/>
              </a:rPr>
              <a:t>channels</a:t>
            </a:r>
            <a:r>
              <a:rPr lang="en-US" sz="2400" dirty="0">
                <a:latin typeface="Book Antiqua" panose="02040602050305030304" pitchFamily="18" charset="0"/>
              </a:rPr>
              <a:t>), one pixel at a time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6" name="Picture 5" descr="A picture containing sky, different&#10;&#10;Description automatically generated">
            <a:extLst>
              <a:ext uri="{FF2B5EF4-FFF2-40B4-BE49-F238E27FC236}">
                <a16:creationId xmlns:a16="http://schemas.microsoft.com/office/drawing/2014/main" id="{BE9A6854-4D6C-C40D-2E6B-BA2526D0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172" y="1981447"/>
            <a:ext cx="5310113" cy="3617768"/>
          </a:xfrm>
          <a:prstGeom prst="rect">
            <a:avLst/>
          </a:prstGeom>
        </p:spPr>
      </p:pic>
      <p:pic>
        <p:nvPicPr>
          <p:cNvPr id="8" name="Picture 7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0CD1D2BE-0EC7-DC4E-41FA-8CEF7087A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330" y="283055"/>
            <a:ext cx="6823101" cy="529688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4BA2D6-4D3E-C65C-ACED-66FAAFA57C0B}"/>
              </a:ext>
            </a:extLst>
          </p:cNvPr>
          <p:cNvCxnSpPr>
            <a:cxnSpLocks/>
          </p:cNvCxnSpPr>
          <p:nvPr/>
        </p:nvCxnSpPr>
        <p:spPr>
          <a:xfrm>
            <a:off x="7733211" y="5408023"/>
            <a:ext cx="496389" cy="442248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66E9908-C4D7-64BF-9008-A35D70883EBC}"/>
              </a:ext>
            </a:extLst>
          </p:cNvPr>
          <p:cNvSpPr/>
          <p:nvPr/>
        </p:nvSpPr>
        <p:spPr>
          <a:xfrm>
            <a:off x="6807498" y="4445781"/>
            <a:ext cx="1631108" cy="962242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27AC5B-03A4-EB42-9C35-804605E6FE39}"/>
              </a:ext>
            </a:extLst>
          </p:cNvPr>
          <p:cNvSpPr txBox="1"/>
          <p:nvPr/>
        </p:nvSpPr>
        <p:spPr>
          <a:xfrm>
            <a:off x="3657600" y="5830992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Baseline Imager (ABI)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[GOES-R Series]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CBE6D4-2F5A-326C-92A2-650EA496A113}"/>
              </a:ext>
            </a:extLst>
          </p:cNvPr>
          <p:cNvSpPr txBox="1"/>
          <p:nvPr/>
        </p:nvSpPr>
        <p:spPr>
          <a:xfrm>
            <a:off x="4762006" y="499394"/>
            <a:ext cx="1181594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GOES-R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8288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226" y="2432487"/>
            <a:ext cx="7772400" cy="3194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9EB6FC-9364-760D-384F-AA4842568463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9838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8CE4E71-65BD-989B-A3E5-3BAE58B8D475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CC8E4716-11B9-232E-EACB-A3470A926598}"/>
              </a:ext>
            </a:extLst>
          </p:cNvPr>
          <p:cNvSpPr/>
          <p:nvPr/>
        </p:nvSpPr>
        <p:spPr>
          <a:xfrm rot="10800000">
            <a:off x="5821680" y="2019974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0C4D053-1E7E-B9B7-17B1-E16ECF1CA046}"/>
              </a:ext>
            </a:extLst>
          </p:cNvPr>
          <p:cNvSpPr/>
          <p:nvPr/>
        </p:nvSpPr>
        <p:spPr>
          <a:xfrm>
            <a:off x="5735264" y="2741897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EB423F-97FF-A08D-BCAA-D4BC69AE4CC0}"/>
              </a:ext>
            </a:extLst>
          </p:cNvPr>
          <p:cNvSpPr txBox="1"/>
          <p:nvPr/>
        </p:nvSpPr>
        <p:spPr>
          <a:xfrm flipH="1">
            <a:off x="5821679" y="2744870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D97113-6DB6-5701-5455-24B0A4590EFF}"/>
              </a:ext>
            </a:extLst>
          </p:cNvPr>
          <p:cNvSpPr txBox="1"/>
          <p:nvPr/>
        </p:nvSpPr>
        <p:spPr>
          <a:xfrm>
            <a:off x="6467474" y="4058746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SSP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6D02F5-E581-C71D-CBA4-2921B8B9EF40}"/>
              </a:ext>
            </a:extLst>
          </p:cNvPr>
          <p:cNvSpPr txBox="1"/>
          <p:nvPr/>
        </p:nvSpPr>
        <p:spPr>
          <a:xfrm rot="2903224">
            <a:off x="6843757" y="574165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Scan Line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CE3527-3C6A-F884-B247-E934A54A1726}"/>
              </a:ext>
            </a:extLst>
          </p:cNvPr>
          <p:cNvSpPr txBox="1"/>
          <p:nvPr/>
        </p:nvSpPr>
        <p:spPr>
          <a:xfrm>
            <a:off x="6387264" y="2702101"/>
            <a:ext cx="5452741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Upwelling polychromatic radiance (L)</a:t>
            </a:r>
          </a:p>
          <a:p>
            <a:pPr algn="ctr"/>
            <a:r>
              <a:rPr lang="en-US" sz="2400" b="1" dirty="0"/>
              <a:t>From scan spot</a:t>
            </a:r>
            <a:endParaRPr lang="en-US" sz="24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3A3295-DDA9-BAD4-C0DA-A671B8C5D3B7}"/>
              </a:ext>
            </a:extLst>
          </p:cNvPr>
          <p:cNvCxnSpPr>
            <a:cxnSpLocks/>
          </p:cNvCxnSpPr>
          <p:nvPr/>
        </p:nvCxnSpPr>
        <p:spPr>
          <a:xfrm flipH="1">
            <a:off x="2031562" y="43102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3B0443A-AAC3-E954-CC81-262014B69E9B}"/>
              </a:ext>
            </a:extLst>
          </p:cNvPr>
          <p:cNvSpPr txBox="1"/>
          <p:nvPr/>
        </p:nvSpPr>
        <p:spPr>
          <a:xfrm>
            <a:off x="785535" y="41255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3760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D4A323-DF97-7C4B-80AF-EADBA92FFC16}"/>
              </a:ext>
            </a:extLst>
          </p:cNvPr>
          <p:cNvSpPr txBox="1"/>
          <p:nvPr/>
        </p:nvSpPr>
        <p:spPr>
          <a:xfrm>
            <a:off x="1556095" y="5319574"/>
            <a:ext cx="2646947" cy="36933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Field of View (FOV)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11E263-6A5C-45ED-8656-F11BB8B7B5C9}"/>
              </a:ext>
            </a:extLst>
          </p:cNvPr>
          <p:cNvSpPr txBox="1"/>
          <p:nvPr/>
        </p:nvSpPr>
        <p:spPr>
          <a:xfrm>
            <a:off x="6096000" y="1911240"/>
            <a:ext cx="5452741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Upwelling polychromatic (L) radiance enters instrument through the Field of View (FOV)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1950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D4A323-DF97-7C4B-80AF-EADBA92FFC16}"/>
              </a:ext>
            </a:extLst>
          </p:cNvPr>
          <p:cNvSpPr txBox="1"/>
          <p:nvPr/>
        </p:nvSpPr>
        <p:spPr>
          <a:xfrm>
            <a:off x="1556095" y="5319574"/>
            <a:ext cx="2646947" cy="36933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Field of View (FOV)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11E263-6A5C-45ED-8656-F11BB8B7B5C9}"/>
              </a:ext>
            </a:extLst>
          </p:cNvPr>
          <p:cNvSpPr txBox="1"/>
          <p:nvPr/>
        </p:nvSpPr>
        <p:spPr>
          <a:xfrm>
            <a:off x="6096000" y="1911240"/>
            <a:ext cx="5452741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Upwelling polychromatic (L) radiance enters instrument through the Field of View (FOV)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EA1BE0-011A-ACD8-8258-9550550879D4}"/>
              </a:ext>
            </a:extLst>
          </p:cNvPr>
          <p:cNvSpPr txBox="1"/>
          <p:nvPr/>
        </p:nvSpPr>
        <p:spPr>
          <a:xfrm>
            <a:off x="6095999" y="3322346"/>
            <a:ext cx="545274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FOV has width of 1300 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2400" b="1" dirty="0" err="1">
                <a:solidFill>
                  <a:schemeClr val="bg1"/>
                </a:solidFill>
              </a:rPr>
              <a:t>radians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7520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B5C39D-F148-9A4E-700C-159EEF0825AF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C8BB56-D80A-CA3C-10A5-D1962852B2AD}"/>
              </a:ext>
            </a:extLst>
          </p:cNvPr>
          <p:cNvCxnSpPr>
            <a:cxnSpLocks/>
          </p:cNvCxnSpPr>
          <p:nvPr/>
        </p:nvCxnSpPr>
        <p:spPr>
          <a:xfrm flipH="1">
            <a:off x="2031562" y="43102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4FB0ABC0-9ADA-7504-3D67-4BBBBFEF76D4}"/>
              </a:ext>
            </a:extLst>
          </p:cNvPr>
          <p:cNvSpPr/>
          <p:nvPr/>
        </p:nvSpPr>
        <p:spPr>
          <a:xfrm>
            <a:off x="5743075" y="1973690"/>
            <a:ext cx="564746" cy="2386920"/>
          </a:xfrm>
          <a:prstGeom prst="triangl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18735-0C12-9F4F-591D-211EC45F3963}"/>
              </a:ext>
            </a:extLst>
          </p:cNvPr>
          <p:cNvSpPr txBox="1"/>
          <p:nvPr/>
        </p:nvSpPr>
        <p:spPr>
          <a:xfrm>
            <a:off x="6962000" y="3498915"/>
            <a:ext cx="4088960" cy="138499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FOV projected to SSP from 850 km creates a scan spot 1.1 km in diameter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332019-BF52-0AD3-9E34-EE06E68655CD}"/>
              </a:ext>
            </a:extLst>
          </p:cNvPr>
          <p:cNvSpPr/>
          <p:nvPr/>
        </p:nvSpPr>
        <p:spPr>
          <a:xfrm>
            <a:off x="5743074" y="4191412"/>
            <a:ext cx="564746" cy="285074"/>
          </a:xfrm>
          <a:prstGeom prst="ellipse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8533E-5FB5-9425-F89B-E39DFC57F6EC}"/>
              </a:ext>
            </a:extLst>
          </p:cNvPr>
          <p:cNvSpPr txBox="1"/>
          <p:nvPr/>
        </p:nvSpPr>
        <p:spPr>
          <a:xfrm rot="2903224">
            <a:off x="6843757" y="574165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Scan Line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2EC2A-9FC3-B357-25D4-CAC16B9F3E7E}"/>
              </a:ext>
            </a:extLst>
          </p:cNvPr>
          <p:cNvSpPr txBox="1"/>
          <p:nvPr/>
        </p:nvSpPr>
        <p:spPr>
          <a:xfrm>
            <a:off x="785535" y="41255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8968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D4A323-DF97-7C4B-80AF-EADBA92FFC16}"/>
              </a:ext>
            </a:extLst>
          </p:cNvPr>
          <p:cNvSpPr txBox="1"/>
          <p:nvPr/>
        </p:nvSpPr>
        <p:spPr>
          <a:xfrm>
            <a:off x="1556095" y="5319574"/>
            <a:ext cx="2646947" cy="36933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Field of View (FOV)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11E263-6A5C-45ED-8656-F11BB8B7B5C9}"/>
              </a:ext>
            </a:extLst>
          </p:cNvPr>
          <p:cNvSpPr txBox="1"/>
          <p:nvPr/>
        </p:nvSpPr>
        <p:spPr>
          <a:xfrm>
            <a:off x="6096000" y="1911240"/>
            <a:ext cx="545274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Mirror rotates six times per second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F3575-A853-C148-A5E3-17A8DEE4169B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Scan Mirror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8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183B1-627A-2ABC-BEBD-B96FD9F7C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5" y="1078513"/>
            <a:ext cx="9362627" cy="4716720"/>
          </a:xfrm>
          <a:prstGeom prst="rect">
            <a:avLst/>
          </a:prstGeom>
          <a:effectLst/>
        </p:spPr>
      </p:pic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3BDA3BB-A818-4679-ED36-12C38B68D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3" t="45297" r="66745" b="46896"/>
          <a:stretch/>
        </p:blipFill>
        <p:spPr>
          <a:xfrm>
            <a:off x="8338288" y="620602"/>
            <a:ext cx="2973048" cy="13378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2C3D2C-7FAF-B8DD-9D50-D427AEF8C6E7}"/>
              </a:ext>
            </a:extLst>
          </p:cNvPr>
          <p:cNvSpPr txBox="1"/>
          <p:nvPr/>
        </p:nvSpPr>
        <p:spPr>
          <a:xfrm>
            <a:off x="8032494" y="4027558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Outbound:  Positive </a:t>
            </a:r>
            <a:r>
              <a:rPr lang="en-US" sz="2400" b="1" dirty="0" err="1">
                <a:solidFill>
                  <a:schemeClr val="bg1"/>
                </a:solidFill>
              </a:rPr>
              <a:t>Vr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832FDA-8328-9F61-694A-A0546725C4C3}"/>
              </a:ext>
            </a:extLst>
          </p:cNvPr>
          <p:cNvSpPr txBox="1"/>
          <p:nvPr/>
        </p:nvSpPr>
        <p:spPr>
          <a:xfrm>
            <a:off x="233357" y="955797"/>
            <a:ext cx="3160822" cy="526297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velocity of source is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observer,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positive number.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implies a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frequency (</a:t>
            </a:r>
            <a:r>
              <a:rPr lang="en-US" sz="28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D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0).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also implies a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observed wavelength: 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Redshifting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F224FA-7B90-2AD3-0783-7997BD60C400}"/>
              </a:ext>
            </a:extLst>
          </p:cNvPr>
          <p:cNvSpPr/>
          <p:nvPr/>
        </p:nvSpPr>
        <p:spPr>
          <a:xfrm>
            <a:off x="10292605" y="626430"/>
            <a:ext cx="733533" cy="701614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E00839-8B5F-068F-D164-DBCC28B7FBB5}"/>
              </a:ext>
            </a:extLst>
          </p:cNvPr>
          <p:cNvCxnSpPr>
            <a:cxnSpLocks/>
          </p:cNvCxnSpPr>
          <p:nvPr/>
        </p:nvCxnSpPr>
        <p:spPr>
          <a:xfrm flipH="1" flipV="1">
            <a:off x="10794670" y="1398032"/>
            <a:ext cx="516666" cy="265327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F99001-983E-C038-29F7-0A5718F63D67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DOPPLER SHIFT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30666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CC890-6704-E911-9F49-861EE5F3E881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09613E-9DAF-C872-1430-0521801C7F6A}"/>
              </a:ext>
            </a:extLst>
          </p:cNvPr>
          <p:cNvCxnSpPr>
            <a:cxnSpLocks/>
          </p:cNvCxnSpPr>
          <p:nvPr/>
        </p:nvCxnSpPr>
        <p:spPr>
          <a:xfrm flipH="1">
            <a:off x="2031562" y="43102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8533E-5FB5-9425-F89B-E39DFC57F6EC}"/>
              </a:ext>
            </a:extLst>
          </p:cNvPr>
          <p:cNvSpPr txBox="1"/>
          <p:nvPr/>
        </p:nvSpPr>
        <p:spPr>
          <a:xfrm rot="2903224">
            <a:off x="6843757" y="574165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Scan Line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9EA080-E0CD-BA1E-719B-0272837127B8}"/>
              </a:ext>
            </a:extLst>
          </p:cNvPr>
          <p:cNvSpPr txBox="1"/>
          <p:nvPr/>
        </p:nvSpPr>
        <p:spPr>
          <a:xfrm>
            <a:off x="6962000" y="1947908"/>
            <a:ext cx="4088960" cy="138499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SMV carries spacecraft across landscape at 392 km/min, or 6.5 km/sec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F5BEC0-CFF9-793D-38CC-73D729BB753A}"/>
              </a:ext>
            </a:extLst>
          </p:cNvPr>
          <p:cNvSpPr txBox="1"/>
          <p:nvPr/>
        </p:nvSpPr>
        <p:spPr>
          <a:xfrm>
            <a:off x="785535" y="41255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872575-CDB3-1B90-1437-71C4E2C46268}"/>
              </a:ext>
            </a:extLst>
          </p:cNvPr>
          <p:cNvCxnSpPr>
            <a:cxnSpLocks/>
          </p:cNvCxnSpPr>
          <p:nvPr/>
        </p:nvCxnSpPr>
        <p:spPr>
          <a:xfrm>
            <a:off x="6001481" y="1999189"/>
            <a:ext cx="0" cy="227451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7711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E46BB7-6484-7033-15D1-D4341791906B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235813-FE1F-E2B9-AC1C-9239BCDDB348}"/>
              </a:ext>
            </a:extLst>
          </p:cNvPr>
          <p:cNvCxnSpPr>
            <a:cxnSpLocks/>
          </p:cNvCxnSpPr>
          <p:nvPr/>
        </p:nvCxnSpPr>
        <p:spPr>
          <a:xfrm flipH="1">
            <a:off x="2031562" y="43102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8533E-5FB5-9425-F89B-E39DFC57F6EC}"/>
              </a:ext>
            </a:extLst>
          </p:cNvPr>
          <p:cNvSpPr txBox="1"/>
          <p:nvPr/>
        </p:nvSpPr>
        <p:spPr>
          <a:xfrm rot="2903224">
            <a:off x="6843757" y="574165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Scan Line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8F90CC-13B3-8F5E-C6E7-E374DF6C1D14}"/>
              </a:ext>
            </a:extLst>
          </p:cNvPr>
          <p:cNvCxnSpPr>
            <a:cxnSpLocks/>
          </p:cNvCxnSpPr>
          <p:nvPr/>
        </p:nvCxnSpPr>
        <p:spPr>
          <a:xfrm>
            <a:off x="4014246" y="2802177"/>
            <a:ext cx="3161549" cy="3528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9EA080-E0CD-BA1E-719B-0272837127B8}"/>
              </a:ext>
            </a:extLst>
          </p:cNvPr>
          <p:cNvSpPr txBox="1"/>
          <p:nvPr/>
        </p:nvSpPr>
        <p:spPr>
          <a:xfrm>
            <a:off x="6962000" y="3498915"/>
            <a:ext cx="4088960" cy="181588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Scan mirror rotates six times in one second, so successive scan lines are 1.1 km apart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9E0069-622B-3363-82E4-6FD710085A32}"/>
              </a:ext>
            </a:extLst>
          </p:cNvPr>
          <p:cNvSpPr txBox="1"/>
          <p:nvPr/>
        </p:nvSpPr>
        <p:spPr>
          <a:xfrm>
            <a:off x="6962000" y="1947908"/>
            <a:ext cx="4088960" cy="138499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SMV carries spacecraft across landscape at 392 km/min, or 6.5 km/sec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F00175-18BD-6970-FBCD-40AF06E077C0}"/>
              </a:ext>
            </a:extLst>
          </p:cNvPr>
          <p:cNvSpPr txBox="1"/>
          <p:nvPr/>
        </p:nvSpPr>
        <p:spPr>
          <a:xfrm>
            <a:off x="785535" y="41255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9D3614-5423-DA83-33AA-8EBB17B67D9D}"/>
              </a:ext>
            </a:extLst>
          </p:cNvPr>
          <p:cNvCxnSpPr>
            <a:cxnSpLocks/>
          </p:cNvCxnSpPr>
          <p:nvPr/>
        </p:nvCxnSpPr>
        <p:spPr>
          <a:xfrm>
            <a:off x="6001481" y="1999189"/>
            <a:ext cx="0" cy="227451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47306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D4A323-DF97-7C4B-80AF-EADBA92FFC16}"/>
              </a:ext>
            </a:extLst>
          </p:cNvPr>
          <p:cNvSpPr txBox="1"/>
          <p:nvPr/>
        </p:nvSpPr>
        <p:spPr>
          <a:xfrm>
            <a:off x="1556095" y="5319574"/>
            <a:ext cx="2646947" cy="36933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Field of View (FOV)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EA1BE0-011A-ACD8-8258-9550550879D4}"/>
              </a:ext>
            </a:extLst>
          </p:cNvPr>
          <p:cNvSpPr txBox="1"/>
          <p:nvPr/>
        </p:nvSpPr>
        <p:spPr>
          <a:xfrm>
            <a:off x="6090802" y="1930064"/>
            <a:ext cx="5452741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Maximum scan (zenith) angle (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q</a:t>
            </a:r>
            <a:r>
              <a:rPr lang="en-US" sz="2400" b="1" dirty="0">
                <a:solidFill>
                  <a:schemeClr val="bg1"/>
                </a:solidFill>
              </a:rPr>
              <a:t>) is 55.3 degrees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F3575-A853-C148-A5E3-17A8DEE4169B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Scan Mirror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1680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258544D-2DEE-75AD-3942-BCD5EE481AD9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8533E-5FB5-9425-F89B-E39DFC57F6EC}"/>
              </a:ext>
            </a:extLst>
          </p:cNvPr>
          <p:cNvSpPr txBox="1"/>
          <p:nvPr/>
        </p:nvSpPr>
        <p:spPr>
          <a:xfrm rot="2903224">
            <a:off x="6843757" y="574165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Scan Line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D647FD-CA10-17CF-9D62-73D2B1405470}"/>
              </a:ext>
            </a:extLst>
          </p:cNvPr>
          <p:cNvCxnSpPr>
            <a:cxnSpLocks/>
          </p:cNvCxnSpPr>
          <p:nvPr/>
        </p:nvCxnSpPr>
        <p:spPr>
          <a:xfrm flipH="1">
            <a:off x="4660700" y="1973690"/>
            <a:ext cx="1364748" cy="853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5FFAE-DCFB-7702-3C34-A85DBDB8B5D1}"/>
              </a:ext>
            </a:extLst>
          </p:cNvPr>
          <p:cNvCxnSpPr>
            <a:cxnSpLocks/>
          </p:cNvCxnSpPr>
          <p:nvPr/>
        </p:nvCxnSpPr>
        <p:spPr>
          <a:xfrm>
            <a:off x="6008086" y="1983976"/>
            <a:ext cx="1814163" cy="43468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D5E961-3AE0-DDC7-6EC8-5B3D9CCA3DA1}"/>
              </a:ext>
            </a:extLst>
          </p:cNvPr>
          <p:cNvCxnSpPr>
            <a:cxnSpLocks/>
          </p:cNvCxnSpPr>
          <p:nvPr/>
        </p:nvCxnSpPr>
        <p:spPr>
          <a:xfrm>
            <a:off x="6001481" y="1999189"/>
            <a:ext cx="0" cy="227451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B5E248-B574-B31D-F17C-7B7B29D7E593}"/>
              </a:ext>
            </a:extLst>
          </p:cNvPr>
          <p:cNvSpPr txBox="1"/>
          <p:nvPr/>
        </p:nvSpPr>
        <p:spPr>
          <a:xfrm>
            <a:off x="6055365" y="3021821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pitchFamily="2" charset="2"/>
              </a:rPr>
              <a:t>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FF1202-5FC0-D33F-2F85-1C004137C85F}"/>
              </a:ext>
            </a:extLst>
          </p:cNvPr>
          <p:cNvSpPr txBox="1"/>
          <p:nvPr/>
        </p:nvSpPr>
        <p:spPr>
          <a:xfrm>
            <a:off x="6962000" y="1947908"/>
            <a:ext cx="4088960" cy="224676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Scan angle of 55.3 degrees, combined with satellite elevation of 850 km, gives a half-length for scan line of 1230 km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7C8E2A-E881-3F46-2A12-24692A7267C5}"/>
              </a:ext>
            </a:extLst>
          </p:cNvPr>
          <p:cNvCxnSpPr>
            <a:cxnSpLocks/>
          </p:cNvCxnSpPr>
          <p:nvPr/>
        </p:nvCxnSpPr>
        <p:spPr>
          <a:xfrm flipH="1">
            <a:off x="1980762" y="42594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32C5229-91A5-D4F7-D863-78E5197021D3}"/>
              </a:ext>
            </a:extLst>
          </p:cNvPr>
          <p:cNvSpPr txBox="1"/>
          <p:nvPr/>
        </p:nvSpPr>
        <p:spPr>
          <a:xfrm>
            <a:off x="738130" y="40747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0656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DD43A0-9AEA-CB1C-6309-86665B0458A8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8533E-5FB5-9425-F89B-E39DFC57F6EC}"/>
              </a:ext>
            </a:extLst>
          </p:cNvPr>
          <p:cNvSpPr txBox="1"/>
          <p:nvPr/>
        </p:nvSpPr>
        <p:spPr>
          <a:xfrm rot="2903224">
            <a:off x="6843757" y="574165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Scan Line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D647FD-CA10-17CF-9D62-73D2B1405470}"/>
              </a:ext>
            </a:extLst>
          </p:cNvPr>
          <p:cNvCxnSpPr>
            <a:cxnSpLocks/>
          </p:cNvCxnSpPr>
          <p:nvPr/>
        </p:nvCxnSpPr>
        <p:spPr>
          <a:xfrm flipH="1">
            <a:off x="46607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5FFAE-DCFB-7702-3C34-A85DBDB8B5D1}"/>
              </a:ext>
            </a:extLst>
          </p:cNvPr>
          <p:cNvCxnSpPr>
            <a:cxnSpLocks/>
          </p:cNvCxnSpPr>
          <p:nvPr/>
        </p:nvCxnSpPr>
        <p:spPr>
          <a:xfrm>
            <a:off x="60080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D5E961-3AE0-DDC7-6EC8-5B3D9CCA3DA1}"/>
              </a:ext>
            </a:extLst>
          </p:cNvPr>
          <p:cNvCxnSpPr>
            <a:cxnSpLocks/>
          </p:cNvCxnSpPr>
          <p:nvPr/>
        </p:nvCxnSpPr>
        <p:spPr>
          <a:xfrm>
            <a:off x="6001481" y="1999189"/>
            <a:ext cx="0" cy="227451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3FF1202-5FC0-D33F-2F85-1C004137C85F}"/>
              </a:ext>
            </a:extLst>
          </p:cNvPr>
          <p:cNvSpPr txBox="1"/>
          <p:nvPr/>
        </p:nvSpPr>
        <p:spPr>
          <a:xfrm>
            <a:off x="6962000" y="1947908"/>
            <a:ext cx="4088960" cy="224676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Scan angle of 55.3 degrees, combined with satellite elevation of 850 km, gives a half-length for scan line of 1230 km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D111FF-93DA-5D9E-1EA4-D9882BFEBA6F}"/>
              </a:ext>
            </a:extLst>
          </p:cNvPr>
          <p:cNvSpPr txBox="1"/>
          <p:nvPr/>
        </p:nvSpPr>
        <p:spPr>
          <a:xfrm>
            <a:off x="6992101" y="4351624"/>
            <a:ext cx="408896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Full length for scan line is 2460 km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B4285-C878-29B4-9978-86AEDCCA072A}"/>
              </a:ext>
            </a:extLst>
          </p:cNvPr>
          <p:cNvSpPr txBox="1"/>
          <p:nvPr/>
        </p:nvSpPr>
        <p:spPr>
          <a:xfrm rot="2903224">
            <a:off x="2946362" y="442394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2460 km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ACCC34-3359-B7CE-AB17-6B384BFDF6D3}"/>
              </a:ext>
            </a:extLst>
          </p:cNvPr>
          <p:cNvCxnSpPr>
            <a:cxnSpLocks/>
          </p:cNvCxnSpPr>
          <p:nvPr/>
        </p:nvCxnSpPr>
        <p:spPr>
          <a:xfrm flipH="1">
            <a:off x="1980762" y="42594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781A2E-0AEA-8165-B943-44851F82ACA9}"/>
              </a:ext>
            </a:extLst>
          </p:cNvPr>
          <p:cNvCxnSpPr>
            <a:cxnSpLocks/>
          </p:cNvCxnSpPr>
          <p:nvPr/>
        </p:nvCxnSpPr>
        <p:spPr>
          <a:xfrm>
            <a:off x="2570423" y="2814478"/>
            <a:ext cx="3161549" cy="3528614"/>
          </a:xfrm>
          <a:prstGeom prst="line">
            <a:avLst/>
          </a:prstGeom>
          <a:ln w="381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AA280F-7AD2-037B-6918-7D9D552CCE26}"/>
              </a:ext>
            </a:extLst>
          </p:cNvPr>
          <p:cNvSpPr txBox="1"/>
          <p:nvPr/>
        </p:nvSpPr>
        <p:spPr>
          <a:xfrm>
            <a:off x="738130" y="40747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8DC651-6FB0-9B00-E04E-F5C57B09C195}"/>
              </a:ext>
            </a:extLst>
          </p:cNvPr>
          <p:cNvSpPr txBox="1"/>
          <p:nvPr/>
        </p:nvSpPr>
        <p:spPr>
          <a:xfrm>
            <a:off x="6055365" y="3021821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pitchFamily="2" charset="2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27180616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12D92E-4137-E612-F724-6BD15CF2CD11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D647FD-CA10-17CF-9D62-73D2B1405470}"/>
              </a:ext>
            </a:extLst>
          </p:cNvPr>
          <p:cNvCxnSpPr>
            <a:cxnSpLocks/>
          </p:cNvCxnSpPr>
          <p:nvPr/>
        </p:nvCxnSpPr>
        <p:spPr>
          <a:xfrm flipH="1">
            <a:off x="46607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D5E961-3AE0-DDC7-6EC8-5B3D9CCA3DA1}"/>
              </a:ext>
            </a:extLst>
          </p:cNvPr>
          <p:cNvCxnSpPr>
            <a:cxnSpLocks/>
          </p:cNvCxnSpPr>
          <p:nvPr/>
        </p:nvCxnSpPr>
        <p:spPr>
          <a:xfrm>
            <a:off x="6001481" y="1999189"/>
            <a:ext cx="0" cy="227451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ACCC34-3359-B7CE-AB17-6B384BFDF6D3}"/>
              </a:ext>
            </a:extLst>
          </p:cNvPr>
          <p:cNvCxnSpPr>
            <a:cxnSpLocks/>
          </p:cNvCxnSpPr>
          <p:nvPr/>
        </p:nvCxnSpPr>
        <p:spPr>
          <a:xfrm flipH="1">
            <a:off x="1980762" y="42594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AA280F-7AD2-037B-6918-7D9D552CCE26}"/>
              </a:ext>
            </a:extLst>
          </p:cNvPr>
          <p:cNvSpPr txBox="1"/>
          <p:nvPr/>
        </p:nvSpPr>
        <p:spPr>
          <a:xfrm>
            <a:off x="738130" y="40747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B73E80-2D3E-C3B4-88D3-1EF0DAD6AF70}"/>
              </a:ext>
            </a:extLst>
          </p:cNvPr>
          <p:cNvSpPr/>
          <p:nvPr/>
        </p:nvSpPr>
        <p:spPr>
          <a:xfrm rot="2826830">
            <a:off x="6808150" y="5841648"/>
            <a:ext cx="1999983" cy="1127988"/>
          </a:xfrm>
          <a:prstGeom prst="ellipse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B0E637-E1AE-6D94-E367-0C6B8016F55B}"/>
              </a:ext>
            </a:extLst>
          </p:cNvPr>
          <p:cNvSpPr txBox="1"/>
          <p:nvPr/>
        </p:nvSpPr>
        <p:spPr>
          <a:xfrm>
            <a:off x="7440807" y="1973690"/>
            <a:ext cx="4088960" cy="26776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FOV projected to end of scan line creates scan spot 2.3 km wide in the along-track direction and 6.4 km long in the cross-track direction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5FFAE-DCFB-7702-3C34-A85DBDB8B5D1}"/>
              </a:ext>
            </a:extLst>
          </p:cNvPr>
          <p:cNvCxnSpPr>
            <a:cxnSpLocks/>
          </p:cNvCxnSpPr>
          <p:nvPr/>
        </p:nvCxnSpPr>
        <p:spPr>
          <a:xfrm>
            <a:off x="60080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59989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11E263-6A5C-45ED-8656-F11BB8B7B5C9}"/>
              </a:ext>
            </a:extLst>
          </p:cNvPr>
          <p:cNvSpPr txBox="1"/>
          <p:nvPr/>
        </p:nvSpPr>
        <p:spPr>
          <a:xfrm>
            <a:off x="6096000" y="1911240"/>
            <a:ext cx="5452741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Mirror directs polychromatic radiance into telescope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F3575-A853-C148-A5E3-17A8DEE4169B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Scan Mirror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Telescope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4FF221-F1FD-9A64-60A3-C884FD249765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5758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28356-092E-71C3-32B6-7DF1AD5B4508}"/>
              </a:ext>
            </a:extLst>
          </p:cNvPr>
          <p:cNvSpPr txBox="1"/>
          <p:nvPr/>
        </p:nvSpPr>
        <p:spPr>
          <a:xfrm>
            <a:off x="4083383" y="475923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Types of telescopes?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0037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n object and a parrot on the shoulder&#10;&#10;Description automatically generated with medium confidence">
            <a:extLst>
              <a:ext uri="{FF2B5EF4-FFF2-40B4-BE49-F238E27FC236}">
                <a16:creationId xmlns:a16="http://schemas.microsoft.com/office/drawing/2014/main" id="{1E26854B-CA91-76E1-FC21-E72CE8BE3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466204"/>
            <a:ext cx="6422521" cy="4794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958B04-288E-D14A-6290-EEEE06CC3689}"/>
              </a:ext>
            </a:extLst>
          </p:cNvPr>
          <p:cNvCxnSpPr/>
          <p:nvPr/>
        </p:nvCxnSpPr>
        <p:spPr>
          <a:xfrm flipH="1">
            <a:off x="4783988" y="905504"/>
            <a:ext cx="504559" cy="696368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DDAE6DF-2C88-EF9A-92E7-07C4C3146285}"/>
              </a:ext>
            </a:extLst>
          </p:cNvPr>
          <p:cNvSpPr/>
          <p:nvPr/>
        </p:nvSpPr>
        <p:spPr>
          <a:xfrm>
            <a:off x="2467009" y="1423326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28356-092E-71C3-32B6-7DF1AD5B4508}"/>
              </a:ext>
            </a:extLst>
          </p:cNvPr>
          <p:cNvSpPr txBox="1"/>
          <p:nvPr/>
        </p:nvSpPr>
        <p:spPr>
          <a:xfrm>
            <a:off x="4083383" y="475923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Types of telescopes?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8075E-0EB6-4C5F-05EF-050E1D233574}"/>
              </a:ext>
            </a:extLst>
          </p:cNvPr>
          <p:cNvSpPr txBox="1"/>
          <p:nvPr/>
        </p:nvSpPr>
        <p:spPr>
          <a:xfrm>
            <a:off x="3089678" y="1810730"/>
            <a:ext cx="2075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REFRACTING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6D389-5C8E-799D-6400-0A7795C95A02}"/>
              </a:ext>
            </a:extLst>
          </p:cNvPr>
          <p:cNvSpPr txBox="1"/>
          <p:nvPr/>
        </p:nvSpPr>
        <p:spPr>
          <a:xfrm>
            <a:off x="5380081" y="177995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Polly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84C916C1-663B-8177-8CC5-F8048BE62CEF}"/>
              </a:ext>
            </a:extLst>
          </p:cNvPr>
          <p:cNvSpPr/>
          <p:nvPr/>
        </p:nvSpPr>
        <p:spPr>
          <a:xfrm>
            <a:off x="8037826" y="1300144"/>
            <a:ext cx="1461773" cy="866051"/>
          </a:xfrm>
          <a:prstGeom prst="wedgeEllipseCallou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25628-5EF6-1F0B-2CCC-CB42C4C09086}"/>
              </a:ext>
            </a:extLst>
          </p:cNvPr>
          <p:cNvSpPr txBox="1"/>
          <p:nvPr/>
        </p:nvSpPr>
        <p:spPr>
          <a:xfrm>
            <a:off x="7849594" y="1533114"/>
            <a:ext cx="183823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lgerian" pitchFamily="82" charset="77"/>
              </a:rPr>
              <a:t>Ahoy, etc.</a:t>
            </a:r>
            <a:endParaRPr lang="en-US" sz="2000" dirty="0">
              <a:latin typeface="Algerian" pitchFamily="82" charset="77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84828-92C9-4338-0157-EAEE024372EA}"/>
              </a:ext>
            </a:extLst>
          </p:cNvPr>
          <p:cNvSpPr txBox="1"/>
          <p:nvPr/>
        </p:nvSpPr>
        <p:spPr>
          <a:xfrm>
            <a:off x="2490922" y="4497960"/>
            <a:ext cx="1838236" cy="646331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Wooden leg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(not shown)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6730E9-F3BF-FF08-C630-91BAF55D7B20}"/>
              </a:ext>
            </a:extLst>
          </p:cNvPr>
          <p:cNvCxnSpPr>
            <a:cxnSpLocks/>
          </p:cNvCxnSpPr>
          <p:nvPr/>
        </p:nvCxnSpPr>
        <p:spPr>
          <a:xfrm>
            <a:off x="3505200" y="5144291"/>
            <a:ext cx="2374900" cy="16003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7A024F8-A413-AFB6-610F-ADC3B0A61062}"/>
              </a:ext>
            </a:extLst>
          </p:cNvPr>
          <p:cNvSpPr txBox="1"/>
          <p:nvPr/>
        </p:nvSpPr>
        <p:spPr>
          <a:xfrm>
            <a:off x="7392312" y="6274712"/>
            <a:ext cx="4832683" cy="58477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Note:  I tried to find a picture of a monkey holding this telescope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8096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n object and a parrot on the shoulder&#10;&#10;Description automatically generated with medium confidence">
            <a:extLst>
              <a:ext uri="{FF2B5EF4-FFF2-40B4-BE49-F238E27FC236}">
                <a16:creationId xmlns:a16="http://schemas.microsoft.com/office/drawing/2014/main" id="{1E26854B-CA91-76E1-FC21-E72CE8BE3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0" t="13124" r="16176" b="68409"/>
          <a:stretch/>
        </p:blipFill>
        <p:spPr>
          <a:xfrm>
            <a:off x="5357913" y="2741486"/>
            <a:ext cx="6672250" cy="1817814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958B04-288E-D14A-6290-EEEE06CC3689}"/>
              </a:ext>
            </a:extLst>
          </p:cNvPr>
          <p:cNvCxnSpPr/>
          <p:nvPr/>
        </p:nvCxnSpPr>
        <p:spPr>
          <a:xfrm flipH="1">
            <a:off x="4783988" y="905504"/>
            <a:ext cx="504559" cy="696368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DDAE6DF-2C88-EF9A-92E7-07C4C3146285}"/>
              </a:ext>
            </a:extLst>
          </p:cNvPr>
          <p:cNvSpPr/>
          <p:nvPr/>
        </p:nvSpPr>
        <p:spPr>
          <a:xfrm>
            <a:off x="2467009" y="1423326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28356-092E-71C3-32B6-7DF1AD5B4508}"/>
              </a:ext>
            </a:extLst>
          </p:cNvPr>
          <p:cNvSpPr txBox="1"/>
          <p:nvPr/>
        </p:nvSpPr>
        <p:spPr>
          <a:xfrm>
            <a:off x="4083383" y="475923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Types of telescopes?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8075E-0EB6-4C5F-05EF-050E1D233574}"/>
              </a:ext>
            </a:extLst>
          </p:cNvPr>
          <p:cNvSpPr txBox="1"/>
          <p:nvPr/>
        </p:nvSpPr>
        <p:spPr>
          <a:xfrm>
            <a:off x="3089678" y="1810730"/>
            <a:ext cx="2075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REFRACTING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510448-C04E-1CDB-F4FB-F80A68C2B02B}"/>
              </a:ext>
            </a:extLst>
          </p:cNvPr>
          <p:cNvCxnSpPr/>
          <p:nvPr/>
        </p:nvCxnSpPr>
        <p:spPr>
          <a:xfrm>
            <a:off x="6464300" y="5359400"/>
            <a:ext cx="4978400" cy="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B25A61-297D-D5CC-E95A-D4DA3BD5F194}"/>
              </a:ext>
            </a:extLst>
          </p:cNvPr>
          <p:cNvCxnSpPr/>
          <p:nvPr/>
        </p:nvCxnSpPr>
        <p:spPr>
          <a:xfrm>
            <a:off x="6413500" y="3848100"/>
            <a:ext cx="0" cy="193040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997A24-8130-6EC9-5ADF-6A7B0A048217}"/>
              </a:ext>
            </a:extLst>
          </p:cNvPr>
          <p:cNvCxnSpPr/>
          <p:nvPr/>
        </p:nvCxnSpPr>
        <p:spPr>
          <a:xfrm>
            <a:off x="11506200" y="3848100"/>
            <a:ext cx="0" cy="193040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40026FE-4C9A-C891-A423-52996034C953}"/>
              </a:ext>
            </a:extLst>
          </p:cNvPr>
          <p:cNvSpPr txBox="1"/>
          <p:nvPr/>
        </p:nvSpPr>
        <p:spPr>
          <a:xfrm>
            <a:off x="6227129" y="5547667"/>
            <a:ext cx="545274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Magnification depends on focal length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74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183B1-627A-2ABC-BEBD-B96FD9F7C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5" y="1078513"/>
            <a:ext cx="9362627" cy="4716720"/>
          </a:xfrm>
          <a:prstGeom prst="rect">
            <a:avLst/>
          </a:prstGeom>
          <a:effectLst/>
        </p:spPr>
      </p:pic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3BDA3BB-A818-4679-ED36-12C38B68D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3" t="45297" r="66745" b="46896"/>
          <a:stretch/>
        </p:blipFill>
        <p:spPr>
          <a:xfrm>
            <a:off x="8338288" y="620602"/>
            <a:ext cx="2973048" cy="13378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832FDA-8328-9F61-694A-A0546725C4C3}"/>
              </a:ext>
            </a:extLst>
          </p:cNvPr>
          <p:cNvSpPr txBox="1"/>
          <p:nvPr/>
        </p:nvSpPr>
        <p:spPr>
          <a:xfrm>
            <a:off x="233357" y="955797"/>
            <a:ext cx="3160822" cy="569386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velocity of source is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toward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observer,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negative number.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implies a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frequency (</a:t>
            </a:r>
            <a:r>
              <a:rPr lang="en-US" sz="28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D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0).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also implies a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shorter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observed wavelength: 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Blueshifting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C5882-ACF0-3B0E-CB90-4F7CA2A47F22}"/>
              </a:ext>
            </a:extLst>
          </p:cNvPr>
          <p:cNvSpPr txBox="1"/>
          <p:nvPr/>
        </p:nvSpPr>
        <p:spPr>
          <a:xfrm>
            <a:off x="8032494" y="4027558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Inbound:  Negative </a:t>
            </a:r>
            <a:r>
              <a:rPr lang="en-US" sz="2400" b="1" dirty="0" err="1">
                <a:solidFill>
                  <a:schemeClr val="bg1"/>
                </a:solidFill>
              </a:rPr>
              <a:t>Vr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62162A-646A-86FC-8EA9-382AA7C6C441}"/>
              </a:ext>
            </a:extLst>
          </p:cNvPr>
          <p:cNvSpPr/>
          <p:nvPr/>
        </p:nvSpPr>
        <p:spPr>
          <a:xfrm>
            <a:off x="10292605" y="626430"/>
            <a:ext cx="733533" cy="701614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F0F949-63A9-1D6F-8924-4834DD4B03AE}"/>
              </a:ext>
            </a:extLst>
          </p:cNvPr>
          <p:cNvCxnSpPr>
            <a:cxnSpLocks/>
          </p:cNvCxnSpPr>
          <p:nvPr/>
        </p:nvCxnSpPr>
        <p:spPr>
          <a:xfrm flipH="1" flipV="1">
            <a:off x="10794670" y="1398032"/>
            <a:ext cx="516666" cy="265327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3EA191-2316-466A-DD29-B562261E75B3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DOPPLER SHIFT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0102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28356-092E-71C3-32B6-7DF1AD5B4508}"/>
              </a:ext>
            </a:extLst>
          </p:cNvPr>
          <p:cNvSpPr txBox="1"/>
          <p:nvPr/>
        </p:nvSpPr>
        <p:spPr>
          <a:xfrm>
            <a:off x="4083383" y="475923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Types of telescopes?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C539A-D7F4-0BDC-819D-A33D8710267E}"/>
              </a:ext>
            </a:extLst>
          </p:cNvPr>
          <p:cNvCxnSpPr>
            <a:cxnSpLocks/>
          </p:cNvCxnSpPr>
          <p:nvPr/>
        </p:nvCxnSpPr>
        <p:spPr>
          <a:xfrm>
            <a:off x="6882289" y="865398"/>
            <a:ext cx="545429" cy="760537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251E88E-54B8-CBE6-C31F-E098B44BC8F8}"/>
              </a:ext>
            </a:extLst>
          </p:cNvPr>
          <p:cNvSpPr/>
          <p:nvPr/>
        </p:nvSpPr>
        <p:spPr>
          <a:xfrm>
            <a:off x="6410907" y="1423326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8075E-0EB6-4C5F-05EF-050E1D233574}"/>
              </a:ext>
            </a:extLst>
          </p:cNvPr>
          <p:cNvSpPr txBox="1"/>
          <p:nvPr/>
        </p:nvSpPr>
        <p:spPr>
          <a:xfrm>
            <a:off x="7058967" y="1854746"/>
            <a:ext cx="198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REFLECTING</a:t>
            </a:r>
          </a:p>
        </p:txBody>
      </p:sp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9F3D5D1F-B8C9-E797-EDB4-657E61B5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0" y="1245665"/>
            <a:ext cx="3349069" cy="4538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E36DA6-3909-7D18-C3E5-546EB0B43A02}"/>
              </a:ext>
            </a:extLst>
          </p:cNvPr>
          <p:cNvSpPr txBox="1"/>
          <p:nvPr/>
        </p:nvSpPr>
        <p:spPr>
          <a:xfrm>
            <a:off x="4212005" y="5322231"/>
            <a:ext cx="545274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Isaac Newton’s reflecting telescope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0554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28356-092E-71C3-32B6-7DF1AD5B4508}"/>
              </a:ext>
            </a:extLst>
          </p:cNvPr>
          <p:cNvSpPr txBox="1"/>
          <p:nvPr/>
        </p:nvSpPr>
        <p:spPr>
          <a:xfrm>
            <a:off x="4083383" y="475923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Types of telescopes?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C539A-D7F4-0BDC-819D-A33D8710267E}"/>
              </a:ext>
            </a:extLst>
          </p:cNvPr>
          <p:cNvCxnSpPr>
            <a:cxnSpLocks/>
          </p:cNvCxnSpPr>
          <p:nvPr/>
        </p:nvCxnSpPr>
        <p:spPr>
          <a:xfrm>
            <a:off x="6882289" y="865398"/>
            <a:ext cx="545429" cy="760537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251E88E-54B8-CBE6-C31F-E098B44BC8F8}"/>
              </a:ext>
            </a:extLst>
          </p:cNvPr>
          <p:cNvSpPr/>
          <p:nvPr/>
        </p:nvSpPr>
        <p:spPr>
          <a:xfrm>
            <a:off x="6410907" y="1423326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8075E-0EB6-4C5F-05EF-050E1D233574}"/>
              </a:ext>
            </a:extLst>
          </p:cNvPr>
          <p:cNvSpPr txBox="1"/>
          <p:nvPr/>
        </p:nvSpPr>
        <p:spPr>
          <a:xfrm>
            <a:off x="7058967" y="1854746"/>
            <a:ext cx="198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REFLECTING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36DA6-3909-7D18-C3E5-546EB0B43A02}"/>
              </a:ext>
            </a:extLst>
          </p:cNvPr>
          <p:cNvSpPr txBox="1"/>
          <p:nvPr/>
        </p:nvSpPr>
        <p:spPr>
          <a:xfrm>
            <a:off x="4212005" y="5322231"/>
            <a:ext cx="545274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Hale Telescope on Mount Palomar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indoor, telescope&#10;&#10;Description automatically generated">
            <a:extLst>
              <a:ext uri="{FF2B5EF4-FFF2-40B4-BE49-F238E27FC236}">
                <a16:creationId xmlns:a16="http://schemas.microsoft.com/office/drawing/2014/main" id="{12BD00D5-C65A-3E28-E46C-C5DA22B51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00" y="1300143"/>
            <a:ext cx="5923781" cy="394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0627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28356-092E-71C3-32B6-7DF1AD5B4508}"/>
              </a:ext>
            </a:extLst>
          </p:cNvPr>
          <p:cNvSpPr txBox="1"/>
          <p:nvPr/>
        </p:nvSpPr>
        <p:spPr>
          <a:xfrm>
            <a:off x="4083383" y="475923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Types of telescopes?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C539A-D7F4-0BDC-819D-A33D8710267E}"/>
              </a:ext>
            </a:extLst>
          </p:cNvPr>
          <p:cNvCxnSpPr>
            <a:cxnSpLocks/>
          </p:cNvCxnSpPr>
          <p:nvPr/>
        </p:nvCxnSpPr>
        <p:spPr>
          <a:xfrm>
            <a:off x="6882289" y="865398"/>
            <a:ext cx="545429" cy="760537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251E88E-54B8-CBE6-C31F-E098B44BC8F8}"/>
              </a:ext>
            </a:extLst>
          </p:cNvPr>
          <p:cNvSpPr/>
          <p:nvPr/>
        </p:nvSpPr>
        <p:spPr>
          <a:xfrm>
            <a:off x="6410907" y="1423326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8075E-0EB6-4C5F-05EF-050E1D233574}"/>
              </a:ext>
            </a:extLst>
          </p:cNvPr>
          <p:cNvSpPr txBox="1"/>
          <p:nvPr/>
        </p:nvSpPr>
        <p:spPr>
          <a:xfrm>
            <a:off x="7058967" y="1854746"/>
            <a:ext cx="198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REFLECTING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36DA6-3909-7D18-C3E5-546EB0B43A02}"/>
              </a:ext>
            </a:extLst>
          </p:cNvPr>
          <p:cNvSpPr txBox="1"/>
          <p:nvPr/>
        </p:nvSpPr>
        <p:spPr>
          <a:xfrm>
            <a:off x="4212005" y="5322231"/>
            <a:ext cx="545274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Hubble Space Telescope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A satellite in space&#10;&#10;Description automatically generated">
            <a:extLst>
              <a:ext uri="{FF2B5EF4-FFF2-40B4-BE49-F238E27FC236}">
                <a16:creationId xmlns:a16="http://schemas.microsoft.com/office/drawing/2014/main" id="{922A7CB4-6209-B45D-D786-FB76DF2CA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90" y="1423326"/>
            <a:ext cx="5113710" cy="383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5517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28356-092E-71C3-32B6-7DF1AD5B4508}"/>
              </a:ext>
            </a:extLst>
          </p:cNvPr>
          <p:cNvSpPr txBox="1"/>
          <p:nvPr/>
        </p:nvSpPr>
        <p:spPr>
          <a:xfrm>
            <a:off x="4083383" y="475923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Types of telescopes?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C539A-D7F4-0BDC-819D-A33D8710267E}"/>
              </a:ext>
            </a:extLst>
          </p:cNvPr>
          <p:cNvCxnSpPr>
            <a:cxnSpLocks/>
          </p:cNvCxnSpPr>
          <p:nvPr/>
        </p:nvCxnSpPr>
        <p:spPr>
          <a:xfrm>
            <a:off x="6882289" y="865398"/>
            <a:ext cx="545429" cy="760537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251E88E-54B8-CBE6-C31F-E098B44BC8F8}"/>
              </a:ext>
            </a:extLst>
          </p:cNvPr>
          <p:cNvSpPr/>
          <p:nvPr/>
        </p:nvSpPr>
        <p:spPr>
          <a:xfrm>
            <a:off x="6410907" y="1423326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8075E-0EB6-4C5F-05EF-050E1D233574}"/>
              </a:ext>
            </a:extLst>
          </p:cNvPr>
          <p:cNvSpPr txBox="1"/>
          <p:nvPr/>
        </p:nvSpPr>
        <p:spPr>
          <a:xfrm>
            <a:off x="7058967" y="1854746"/>
            <a:ext cx="198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REFLECTING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36DA6-3909-7D18-C3E5-546EB0B43A02}"/>
              </a:ext>
            </a:extLst>
          </p:cNvPr>
          <p:cNvSpPr txBox="1"/>
          <p:nvPr/>
        </p:nvSpPr>
        <p:spPr>
          <a:xfrm>
            <a:off x="4212005" y="5322231"/>
            <a:ext cx="545274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James Webb Space Telescope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710C0A-80A9-C2E2-9260-E73EFBF49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57" y="1315483"/>
            <a:ext cx="6048245" cy="39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5258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28356-092E-71C3-32B6-7DF1AD5B4508}"/>
              </a:ext>
            </a:extLst>
          </p:cNvPr>
          <p:cNvSpPr txBox="1"/>
          <p:nvPr/>
        </p:nvSpPr>
        <p:spPr>
          <a:xfrm>
            <a:off x="4083383" y="475923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Types of telescopes?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C539A-D7F4-0BDC-819D-A33D8710267E}"/>
              </a:ext>
            </a:extLst>
          </p:cNvPr>
          <p:cNvCxnSpPr>
            <a:cxnSpLocks/>
          </p:cNvCxnSpPr>
          <p:nvPr/>
        </p:nvCxnSpPr>
        <p:spPr>
          <a:xfrm>
            <a:off x="6882289" y="865398"/>
            <a:ext cx="545429" cy="760537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251E88E-54B8-CBE6-C31F-E098B44BC8F8}"/>
              </a:ext>
            </a:extLst>
          </p:cNvPr>
          <p:cNvSpPr/>
          <p:nvPr/>
        </p:nvSpPr>
        <p:spPr>
          <a:xfrm>
            <a:off x="6410907" y="1423326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8075E-0EB6-4C5F-05EF-050E1D233574}"/>
              </a:ext>
            </a:extLst>
          </p:cNvPr>
          <p:cNvSpPr txBox="1"/>
          <p:nvPr/>
        </p:nvSpPr>
        <p:spPr>
          <a:xfrm>
            <a:off x="7058967" y="1854746"/>
            <a:ext cx="198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REFLECTING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710C0A-80A9-C2E2-9260-E73EFBF49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57" y="1315483"/>
            <a:ext cx="6048245" cy="393550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96CB70-46D7-CB01-4F67-2CAB2DB02CD0}"/>
              </a:ext>
            </a:extLst>
          </p:cNvPr>
          <p:cNvCxnSpPr>
            <a:cxnSpLocks/>
          </p:cNvCxnSpPr>
          <p:nvPr/>
        </p:nvCxnSpPr>
        <p:spPr>
          <a:xfrm flipV="1">
            <a:off x="2275158" y="2941626"/>
            <a:ext cx="2042842" cy="12700"/>
          </a:xfrm>
          <a:prstGeom prst="straightConnector1">
            <a:avLst/>
          </a:prstGeom>
          <a:ln w="63500">
            <a:solidFill>
              <a:schemeClr val="bg1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A88DB3-A569-AE22-AAFB-BE36E6161F46}"/>
              </a:ext>
            </a:extLst>
          </p:cNvPr>
          <p:cNvSpPr txBox="1"/>
          <p:nvPr/>
        </p:nvSpPr>
        <p:spPr>
          <a:xfrm>
            <a:off x="6410907" y="2911301"/>
            <a:ext cx="4402770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Magnification depends on diameter of primary mirror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9FA06F-A332-4727-494B-83DB8BC76191}"/>
              </a:ext>
            </a:extLst>
          </p:cNvPr>
          <p:cNvSpPr/>
          <p:nvPr/>
        </p:nvSpPr>
        <p:spPr>
          <a:xfrm>
            <a:off x="2133600" y="1822816"/>
            <a:ext cx="2311400" cy="2177684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3183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Telescope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Primary Mirror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6344684" y="2644170"/>
            <a:ext cx="4402770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AVHRR uses a reflecting telescope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(No pirates needed)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6068E9-18F9-8CC1-7253-68941D47BBF5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1961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Telescope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Primary Mirror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6322106" y="2835180"/>
            <a:ext cx="4402770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Primary mirror magnifies radiance from FOV and reflects it to secondary mirror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C5631-A017-9766-F8D2-8256CE2F7D1C}"/>
              </a:ext>
            </a:extLst>
          </p:cNvPr>
          <p:cNvSpPr/>
          <p:nvPr/>
        </p:nvSpPr>
        <p:spPr>
          <a:xfrm>
            <a:off x="2741385" y="3183669"/>
            <a:ext cx="127469" cy="54864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1A44A67-65E2-E4F7-9004-FFF97390F8AF}"/>
              </a:ext>
            </a:extLst>
          </p:cNvPr>
          <p:cNvSpPr/>
          <p:nvPr/>
        </p:nvSpPr>
        <p:spPr>
          <a:xfrm rot="3534769">
            <a:off x="3400538" y="234363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7D6DDB-FBFC-7E2B-E948-667792CDF983}"/>
              </a:ext>
            </a:extLst>
          </p:cNvPr>
          <p:cNvSpPr/>
          <p:nvPr/>
        </p:nvSpPr>
        <p:spPr>
          <a:xfrm rot="7980187">
            <a:off x="3318711" y="327771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BF38-BA57-D009-23B9-5178781116D1}"/>
              </a:ext>
            </a:extLst>
          </p:cNvPr>
          <p:cNvSpPr txBox="1"/>
          <p:nvPr/>
        </p:nvSpPr>
        <p:spPr>
          <a:xfrm>
            <a:off x="1890215" y="2782599"/>
            <a:ext cx="187441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Secondary Mirror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26655-648C-2734-DB34-5AFDF23CD05C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3649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Telescope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Primary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6325487" y="2838290"/>
            <a:ext cx="4402770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Secondary mirror focuses radiance through small opening in center of primary mirror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C5631-A017-9766-F8D2-8256CE2F7D1C}"/>
              </a:ext>
            </a:extLst>
          </p:cNvPr>
          <p:cNvSpPr/>
          <p:nvPr/>
        </p:nvSpPr>
        <p:spPr>
          <a:xfrm>
            <a:off x="2741385" y="3183669"/>
            <a:ext cx="127469" cy="54864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1A44A67-65E2-E4F7-9004-FFF97390F8AF}"/>
              </a:ext>
            </a:extLst>
          </p:cNvPr>
          <p:cNvSpPr/>
          <p:nvPr/>
        </p:nvSpPr>
        <p:spPr>
          <a:xfrm rot="3534769">
            <a:off x="3400538" y="234363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7D6DDB-FBFC-7E2B-E948-667792CDF983}"/>
              </a:ext>
            </a:extLst>
          </p:cNvPr>
          <p:cNvSpPr/>
          <p:nvPr/>
        </p:nvSpPr>
        <p:spPr>
          <a:xfrm rot="7980187">
            <a:off x="3318711" y="327771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BF38-BA57-D009-23B9-5178781116D1}"/>
              </a:ext>
            </a:extLst>
          </p:cNvPr>
          <p:cNvSpPr txBox="1"/>
          <p:nvPr/>
        </p:nvSpPr>
        <p:spPr>
          <a:xfrm>
            <a:off x="1890215" y="2782599"/>
            <a:ext cx="187441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Secondary Mirror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26655-648C-2734-DB34-5AFDF23CD05C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680C0C1-58E2-44BE-FB9B-46EFBC3B2530}"/>
              </a:ext>
            </a:extLst>
          </p:cNvPr>
          <p:cNvSpPr/>
          <p:nvPr/>
        </p:nvSpPr>
        <p:spPr>
          <a:xfrm rot="16200000">
            <a:off x="3808529" y="2437859"/>
            <a:ext cx="274320" cy="2021305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91A0CB-230A-CE14-046A-53FC17E9EE8F}"/>
              </a:ext>
            </a:extLst>
          </p:cNvPr>
          <p:cNvSpPr/>
          <p:nvPr/>
        </p:nvSpPr>
        <p:spPr>
          <a:xfrm>
            <a:off x="3625545" y="3243816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6BA20-852F-B4DD-1FB2-56828CF73716}"/>
              </a:ext>
            </a:extLst>
          </p:cNvPr>
          <p:cNvSpPr txBox="1"/>
          <p:nvPr/>
        </p:nvSpPr>
        <p:spPr>
          <a:xfrm flipH="1">
            <a:off x="3700676" y="3238400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7977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30">
            <a:extLst>
              <a:ext uri="{FF2B5EF4-FFF2-40B4-BE49-F238E27FC236}">
                <a16:creationId xmlns:a16="http://schemas.microsoft.com/office/drawing/2014/main" id="{A47C718E-6C2B-E5C8-1EB3-20C25D31A22B}"/>
              </a:ext>
            </a:extLst>
          </p:cNvPr>
          <p:cNvSpPr/>
          <p:nvPr/>
        </p:nvSpPr>
        <p:spPr>
          <a:xfrm rot="12928604">
            <a:off x="5810217" y="186288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37D1BC7-9A23-5955-8C7B-7640519B5450}"/>
              </a:ext>
            </a:extLst>
          </p:cNvPr>
          <p:cNvSpPr/>
          <p:nvPr/>
        </p:nvSpPr>
        <p:spPr>
          <a:xfrm rot="13778155">
            <a:off x="5800221" y="2447787"/>
            <a:ext cx="274320" cy="962286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32903F89-521B-260A-E216-D4456EC3D56C}"/>
              </a:ext>
            </a:extLst>
          </p:cNvPr>
          <p:cNvSpPr/>
          <p:nvPr/>
        </p:nvSpPr>
        <p:spPr>
          <a:xfrm rot="15232225">
            <a:off x="5819368" y="2877254"/>
            <a:ext cx="274320" cy="80872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69507B15-58BB-38AA-DBCE-A9EC690D9EE4}"/>
              </a:ext>
            </a:extLst>
          </p:cNvPr>
          <p:cNvSpPr/>
          <p:nvPr/>
        </p:nvSpPr>
        <p:spPr>
          <a:xfrm rot="17472825">
            <a:off x="5811920" y="3266384"/>
            <a:ext cx="274320" cy="808347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093B65F1-AA18-0CB1-8708-DE55EE52E5EB}"/>
              </a:ext>
            </a:extLst>
          </p:cNvPr>
          <p:cNvSpPr/>
          <p:nvPr/>
        </p:nvSpPr>
        <p:spPr>
          <a:xfrm rot="18505145">
            <a:off x="5795440" y="3510220"/>
            <a:ext cx="274320" cy="9601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11E315C-8B7E-E19A-2A15-C2985A64ABD3}"/>
              </a:ext>
            </a:extLst>
          </p:cNvPr>
          <p:cNvSpPr/>
          <p:nvPr/>
        </p:nvSpPr>
        <p:spPr>
          <a:xfrm rot="19337317">
            <a:off x="5779800" y="3674596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Telescope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Primary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3156528" y="5352587"/>
            <a:ext cx="4402770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Polychromatic radiance enters splitter that creates six identical beams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C5631-A017-9766-F8D2-8256CE2F7D1C}"/>
              </a:ext>
            </a:extLst>
          </p:cNvPr>
          <p:cNvSpPr/>
          <p:nvPr/>
        </p:nvSpPr>
        <p:spPr>
          <a:xfrm>
            <a:off x="2741385" y="3183669"/>
            <a:ext cx="127469" cy="54864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1A44A67-65E2-E4F7-9004-FFF97390F8AF}"/>
              </a:ext>
            </a:extLst>
          </p:cNvPr>
          <p:cNvSpPr/>
          <p:nvPr/>
        </p:nvSpPr>
        <p:spPr>
          <a:xfrm rot="3534769">
            <a:off x="3400538" y="234363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7D6DDB-FBFC-7E2B-E948-667792CDF983}"/>
              </a:ext>
            </a:extLst>
          </p:cNvPr>
          <p:cNvSpPr/>
          <p:nvPr/>
        </p:nvSpPr>
        <p:spPr>
          <a:xfrm rot="7980187">
            <a:off x="3318711" y="327771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BF38-BA57-D009-23B9-5178781116D1}"/>
              </a:ext>
            </a:extLst>
          </p:cNvPr>
          <p:cNvSpPr txBox="1"/>
          <p:nvPr/>
        </p:nvSpPr>
        <p:spPr>
          <a:xfrm>
            <a:off x="1890215" y="2782599"/>
            <a:ext cx="187441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Secondary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26655-648C-2734-DB34-5AFDF23CD05C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680C0C1-58E2-44BE-FB9B-46EFBC3B2530}"/>
              </a:ext>
            </a:extLst>
          </p:cNvPr>
          <p:cNvSpPr/>
          <p:nvPr/>
        </p:nvSpPr>
        <p:spPr>
          <a:xfrm rot="16200000">
            <a:off x="3808529" y="2437859"/>
            <a:ext cx="274320" cy="2021305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91A0CB-230A-CE14-046A-53FC17E9EE8F}"/>
              </a:ext>
            </a:extLst>
          </p:cNvPr>
          <p:cNvSpPr/>
          <p:nvPr/>
        </p:nvSpPr>
        <p:spPr>
          <a:xfrm>
            <a:off x="3625545" y="3243816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6BA20-852F-B4DD-1FB2-56828CF73716}"/>
              </a:ext>
            </a:extLst>
          </p:cNvPr>
          <p:cNvSpPr txBox="1"/>
          <p:nvPr/>
        </p:nvSpPr>
        <p:spPr>
          <a:xfrm flipH="1">
            <a:off x="3700676" y="3238400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D5648A-07B6-BDBC-8086-F26601A09A47}"/>
              </a:ext>
            </a:extLst>
          </p:cNvPr>
          <p:cNvSpPr/>
          <p:nvPr/>
        </p:nvSpPr>
        <p:spPr>
          <a:xfrm>
            <a:off x="4992249" y="3077149"/>
            <a:ext cx="692442" cy="76168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EF74B-4C0D-15B1-113A-B14B5DBEABFE}"/>
              </a:ext>
            </a:extLst>
          </p:cNvPr>
          <p:cNvSpPr txBox="1"/>
          <p:nvPr/>
        </p:nvSpPr>
        <p:spPr>
          <a:xfrm>
            <a:off x="5035033" y="3268057"/>
            <a:ext cx="620268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3417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30">
            <a:extLst>
              <a:ext uri="{FF2B5EF4-FFF2-40B4-BE49-F238E27FC236}">
                <a16:creationId xmlns:a16="http://schemas.microsoft.com/office/drawing/2014/main" id="{A47C718E-6C2B-E5C8-1EB3-20C25D31A22B}"/>
              </a:ext>
            </a:extLst>
          </p:cNvPr>
          <p:cNvSpPr/>
          <p:nvPr/>
        </p:nvSpPr>
        <p:spPr>
          <a:xfrm rot="12928604">
            <a:off x="5810217" y="186288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37D1BC7-9A23-5955-8C7B-7640519B5450}"/>
              </a:ext>
            </a:extLst>
          </p:cNvPr>
          <p:cNvSpPr/>
          <p:nvPr/>
        </p:nvSpPr>
        <p:spPr>
          <a:xfrm rot="13778155">
            <a:off x="5800221" y="2447787"/>
            <a:ext cx="274320" cy="962286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32903F89-521B-260A-E216-D4456EC3D56C}"/>
              </a:ext>
            </a:extLst>
          </p:cNvPr>
          <p:cNvSpPr/>
          <p:nvPr/>
        </p:nvSpPr>
        <p:spPr>
          <a:xfrm rot="15232225">
            <a:off x="5819368" y="2877254"/>
            <a:ext cx="274320" cy="80872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69507B15-58BB-38AA-DBCE-A9EC690D9EE4}"/>
              </a:ext>
            </a:extLst>
          </p:cNvPr>
          <p:cNvSpPr/>
          <p:nvPr/>
        </p:nvSpPr>
        <p:spPr>
          <a:xfrm rot="17472825">
            <a:off x="5811920" y="3266384"/>
            <a:ext cx="274320" cy="808347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093B65F1-AA18-0CB1-8708-DE55EE52E5EB}"/>
              </a:ext>
            </a:extLst>
          </p:cNvPr>
          <p:cNvSpPr/>
          <p:nvPr/>
        </p:nvSpPr>
        <p:spPr>
          <a:xfrm rot="18505145">
            <a:off x="5795440" y="3510220"/>
            <a:ext cx="274320" cy="9601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11E315C-8B7E-E19A-2A15-C2985A64ABD3}"/>
              </a:ext>
            </a:extLst>
          </p:cNvPr>
          <p:cNvSpPr/>
          <p:nvPr/>
        </p:nvSpPr>
        <p:spPr>
          <a:xfrm rot="19337317">
            <a:off x="5779800" y="3674596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Telescope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Primary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3078329" y="5343976"/>
            <a:ext cx="6929710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Polychromatic radiance beams enter color filters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This creates separate monochromatic channels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C5631-A017-9766-F8D2-8256CE2F7D1C}"/>
              </a:ext>
            </a:extLst>
          </p:cNvPr>
          <p:cNvSpPr/>
          <p:nvPr/>
        </p:nvSpPr>
        <p:spPr>
          <a:xfrm>
            <a:off x="2741385" y="3183669"/>
            <a:ext cx="127469" cy="54864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1A44A67-65E2-E4F7-9004-FFF97390F8AF}"/>
              </a:ext>
            </a:extLst>
          </p:cNvPr>
          <p:cNvSpPr/>
          <p:nvPr/>
        </p:nvSpPr>
        <p:spPr>
          <a:xfrm rot="3534769">
            <a:off x="3400538" y="234363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7D6DDB-FBFC-7E2B-E948-667792CDF983}"/>
              </a:ext>
            </a:extLst>
          </p:cNvPr>
          <p:cNvSpPr/>
          <p:nvPr/>
        </p:nvSpPr>
        <p:spPr>
          <a:xfrm rot="7980187">
            <a:off x="3318711" y="327771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BF38-BA57-D009-23B9-5178781116D1}"/>
              </a:ext>
            </a:extLst>
          </p:cNvPr>
          <p:cNvSpPr txBox="1"/>
          <p:nvPr/>
        </p:nvSpPr>
        <p:spPr>
          <a:xfrm>
            <a:off x="1890215" y="2782599"/>
            <a:ext cx="187441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Secondary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26655-648C-2734-DB34-5AFDF23CD05C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680C0C1-58E2-44BE-FB9B-46EFBC3B2530}"/>
              </a:ext>
            </a:extLst>
          </p:cNvPr>
          <p:cNvSpPr/>
          <p:nvPr/>
        </p:nvSpPr>
        <p:spPr>
          <a:xfrm rot="16200000">
            <a:off x="3808529" y="2437859"/>
            <a:ext cx="274320" cy="2021305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91A0CB-230A-CE14-046A-53FC17E9EE8F}"/>
              </a:ext>
            </a:extLst>
          </p:cNvPr>
          <p:cNvSpPr/>
          <p:nvPr/>
        </p:nvSpPr>
        <p:spPr>
          <a:xfrm>
            <a:off x="3625545" y="3243816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6BA20-852F-B4DD-1FB2-56828CF73716}"/>
              </a:ext>
            </a:extLst>
          </p:cNvPr>
          <p:cNvSpPr txBox="1"/>
          <p:nvPr/>
        </p:nvSpPr>
        <p:spPr>
          <a:xfrm flipH="1">
            <a:off x="3700676" y="3238400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D5648A-07B6-BDBC-8086-F26601A09A47}"/>
              </a:ext>
            </a:extLst>
          </p:cNvPr>
          <p:cNvSpPr/>
          <p:nvPr/>
        </p:nvSpPr>
        <p:spPr>
          <a:xfrm>
            <a:off x="4992249" y="3077149"/>
            <a:ext cx="692442" cy="76168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9744D4-19BB-4021-A682-1A2928DA5067}"/>
              </a:ext>
            </a:extLst>
          </p:cNvPr>
          <p:cNvSpPr/>
          <p:nvPr/>
        </p:nvSpPr>
        <p:spPr>
          <a:xfrm>
            <a:off x="6182280" y="246104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8A21A-8B7D-D718-06BD-E9F0EE5C8BAA}"/>
              </a:ext>
            </a:extLst>
          </p:cNvPr>
          <p:cNvSpPr/>
          <p:nvPr/>
        </p:nvSpPr>
        <p:spPr>
          <a:xfrm>
            <a:off x="6181000" y="19367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89F45-0D0A-6021-48BB-A4F7BD8289B6}"/>
              </a:ext>
            </a:extLst>
          </p:cNvPr>
          <p:cNvSpPr/>
          <p:nvPr/>
        </p:nvSpPr>
        <p:spPr>
          <a:xfrm>
            <a:off x="6186183" y="298131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A01EAA-FC96-16AE-0CDD-5AF11C4DF17D}"/>
              </a:ext>
            </a:extLst>
          </p:cNvPr>
          <p:cNvSpPr/>
          <p:nvPr/>
        </p:nvSpPr>
        <p:spPr>
          <a:xfrm>
            <a:off x="6185640" y="353366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F435B8-3426-817B-EE42-A32EDAD3D27C}"/>
              </a:ext>
            </a:extLst>
          </p:cNvPr>
          <p:cNvSpPr/>
          <p:nvPr/>
        </p:nvSpPr>
        <p:spPr>
          <a:xfrm>
            <a:off x="6185640" y="40646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5828E2-0993-B118-5BCD-994B8042CE7F}"/>
              </a:ext>
            </a:extLst>
          </p:cNvPr>
          <p:cNvSpPr/>
          <p:nvPr/>
        </p:nvSpPr>
        <p:spPr>
          <a:xfrm>
            <a:off x="6185640" y="460474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141A57-198D-0D6D-D6DE-FB1B85E9138E}"/>
              </a:ext>
            </a:extLst>
          </p:cNvPr>
          <p:cNvSpPr txBox="1"/>
          <p:nvPr/>
        </p:nvSpPr>
        <p:spPr>
          <a:xfrm>
            <a:off x="5624644" y="193761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98C0AD-F14B-10D3-99DF-6144C8E3E022}"/>
              </a:ext>
            </a:extLst>
          </p:cNvPr>
          <p:cNvSpPr txBox="1"/>
          <p:nvPr/>
        </p:nvSpPr>
        <p:spPr>
          <a:xfrm>
            <a:off x="5624732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B78E26-9687-7B07-AAA8-778CC3BE787C}"/>
              </a:ext>
            </a:extLst>
          </p:cNvPr>
          <p:cNvSpPr txBox="1"/>
          <p:nvPr/>
        </p:nvSpPr>
        <p:spPr>
          <a:xfrm>
            <a:off x="5624066" y="298150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748CA4-1475-122C-C426-896E299E427C}"/>
              </a:ext>
            </a:extLst>
          </p:cNvPr>
          <p:cNvSpPr txBox="1"/>
          <p:nvPr/>
        </p:nvSpPr>
        <p:spPr>
          <a:xfrm>
            <a:off x="5616635" y="353307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1A8BE1-D72D-CD9F-24D8-7F17C47BC922}"/>
              </a:ext>
            </a:extLst>
          </p:cNvPr>
          <p:cNvSpPr txBox="1"/>
          <p:nvPr/>
        </p:nvSpPr>
        <p:spPr>
          <a:xfrm>
            <a:off x="5618338" y="405192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209FC1-6A6F-ABF2-A810-E4C2B12FD595}"/>
              </a:ext>
            </a:extLst>
          </p:cNvPr>
          <p:cNvSpPr txBox="1"/>
          <p:nvPr/>
        </p:nvSpPr>
        <p:spPr>
          <a:xfrm>
            <a:off x="5624644" y="459686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58B7177E-F09D-7FF7-C304-71D794D4DEA9}"/>
              </a:ext>
            </a:extLst>
          </p:cNvPr>
          <p:cNvSpPr/>
          <p:nvPr/>
        </p:nvSpPr>
        <p:spPr>
          <a:xfrm rot="16200000">
            <a:off x="7146914" y="1712176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8744C86D-47F6-F222-1228-505AAC1CCE07}"/>
              </a:ext>
            </a:extLst>
          </p:cNvPr>
          <p:cNvSpPr/>
          <p:nvPr/>
        </p:nvSpPr>
        <p:spPr>
          <a:xfrm rot="16200000">
            <a:off x="7154881" y="2232932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77722D9B-7B6F-0743-0E83-D6EC9DCE63A9}"/>
              </a:ext>
            </a:extLst>
          </p:cNvPr>
          <p:cNvSpPr/>
          <p:nvPr/>
        </p:nvSpPr>
        <p:spPr>
          <a:xfrm rot="16200000">
            <a:off x="7167137" y="2741250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A5CADE69-CFC1-6CCB-0216-ABC0439A1A64}"/>
              </a:ext>
            </a:extLst>
          </p:cNvPr>
          <p:cNvSpPr/>
          <p:nvPr/>
        </p:nvSpPr>
        <p:spPr>
          <a:xfrm rot="16200000">
            <a:off x="7162187" y="3309649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B3FE692E-5543-8257-E79E-C487D121612F}"/>
              </a:ext>
            </a:extLst>
          </p:cNvPr>
          <p:cNvSpPr/>
          <p:nvPr/>
        </p:nvSpPr>
        <p:spPr>
          <a:xfrm rot="16200000">
            <a:off x="7157474" y="3841787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A7AE1F54-7E68-BE35-2561-9ACA73344EAF}"/>
              </a:ext>
            </a:extLst>
          </p:cNvPr>
          <p:cNvSpPr/>
          <p:nvPr/>
        </p:nvSpPr>
        <p:spPr>
          <a:xfrm rot="16200000">
            <a:off x="7153643" y="4372784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F10AEAF-CF41-655E-CBF3-AF3CB34D6BBE}"/>
              </a:ext>
            </a:extLst>
          </p:cNvPr>
          <p:cNvSpPr/>
          <p:nvPr/>
        </p:nvSpPr>
        <p:spPr>
          <a:xfrm>
            <a:off x="7013466" y="3521766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C7DBE9-DC4A-94BD-36FD-419621AA8EEC}"/>
              </a:ext>
            </a:extLst>
          </p:cNvPr>
          <p:cNvSpPr/>
          <p:nvPr/>
        </p:nvSpPr>
        <p:spPr>
          <a:xfrm>
            <a:off x="7021247" y="4059508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149AFB0-CFCE-5EF7-B66B-CCF9C83A03F5}"/>
              </a:ext>
            </a:extLst>
          </p:cNvPr>
          <p:cNvSpPr/>
          <p:nvPr/>
        </p:nvSpPr>
        <p:spPr>
          <a:xfrm>
            <a:off x="7029508" y="4582629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F76977C-57BA-E4B2-F801-2651B8D22C4E}"/>
              </a:ext>
            </a:extLst>
          </p:cNvPr>
          <p:cNvSpPr/>
          <p:nvPr/>
        </p:nvSpPr>
        <p:spPr>
          <a:xfrm>
            <a:off x="7021247" y="2984024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44FB2FB-8E0A-990A-F2E9-702331220B9A}"/>
              </a:ext>
            </a:extLst>
          </p:cNvPr>
          <p:cNvSpPr/>
          <p:nvPr/>
        </p:nvSpPr>
        <p:spPr>
          <a:xfrm>
            <a:off x="7013466" y="2448401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20CEF42-E77E-D318-A3C9-4D5E9CA9F342}"/>
              </a:ext>
            </a:extLst>
          </p:cNvPr>
          <p:cNvSpPr/>
          <p:nvPr/>
        </p:nvSpPr>
        <p:spPr>
          <a:xfrm>
            <a:off x="7002856" y="1928990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0BFF2B-A40A-58B8-265C-46B2DAE572A7}"/>
              </a:ext>
            </a:extLst>
          </p:cNvPr>
          <p:cNvSpPr txBox="1"/>
          <p:nvPr/>
        </p:nvSpPr>
        <p:spPr>
          <a:xfrm flipH="1">
            <a:off x="6937169" y="193300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CC5A54-796D-665A-8580-460EF563D779}"/>
              </a:ext>
            </a:extLst>
          </p:cNvPr>
          <p:cNvSpPr txBox="1"/>
          <p:nvPr/>
        </p:nvSpPr>
        <p:spPr>
          <a:xfrm flipH="1">
            <a:off x="6939435" y="296664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7289FD-1422-0383-6B10-CBE3C34BFEBD}"/>
              </a:ext>
            </a:extLst>
          </p:cNvPr>
          <p:cNvSpPr txBox="1"/>
          <p:nvPr/>
        </p:nvSpPr>
        <p:spPr>
          <a:xfrm flipH="1">
            <a:off x="6946260" y="351021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B9D894-8410-0C49-94F5-D26421E5BF66}"/>
              </a:ext>
            </a:extLst>
          </p:cNvPr>
          <p:cNvSpPr txBox="1"/>
          <p:nvPr/>
        </p:nvSpPr>
        <p:spPr>
          <a:xfrm flipH="1">
            <a:off x="6944173" y="405778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BB26F1-2F80-B78F-F6A1-EC2F8E600E95}"/>
              </a:ext>
            </a:extLst>
          </p:cNvPr>
          <p:cNvSpPr txBox="1"/>
          <p:nvPr/>
        </p:nvSpPr>
        <p:spPr>
          <a:xfrm flipH="1">
            <a:off x="6945578" y="458424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B777D6-D73E-C478-B436-72D6F9472D48}"/>
              </a:ext>
            </a:extLst>
          </p:cNvPr>
          <p:cNvSpPr txBox="1"/>
          <p:nvPr/>
        </p:nvSpPr>
        <p:spPr>
          <a:xfrm flipH="1">
            <a:off x="6938429" y="2441099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1F62CE-76DA-5FA2-6254-F1BA174AD439}"/>
              </a:ext>
            </a:extLst>
          </p:cNvPr>
          <p:cNvSpPr txBox="1"/>
          <p:nvPr/>
        </p:nvSpPr>
        <p:spPr>
          <a:xfrm>
            <a:off x="7773548" y="1929362"/>
            <a:ext cx="3791217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1:  0.58 – 0.68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(Visible)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A13D6B3-2938-98C4-5595-C5D97FB94738}"/>
              </a:ext>
            </a:extLst>
          </p:cNvPr>
          <p:cNvSpPr txBox="1"/>
          <p:nvPr/>
        </p:nvSpPr>
        <p:spPr>
          <a:xfrm>
            <a:off x="7772884" y="2454794"/>
            <a:ext cx="3293861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2:  0.725 – 1.0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(IR)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A8B196-4C3C-B89A-6B03-92E99B2BB33B}"/>
              </a:ext>
            </a:extLst>
          </p:cNvPr>
          <p:cNvSpPr txBox="1"/>
          <p:nvPr/>
        </p:nvSpPr>
        <p:spPr>
          <a:xfrm>
            <a:off x="7773906" y="2988171"/>
            <a:ext cx="3248998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3a:  1.58 – 1.64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(IR)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2ED813-7FAC-825C-A29A-2352F0091077}"/>
              </a:ext>
            </a:extLst>
          </p:cNvPr>
          <p:cNvSpPr txBox="1"/>
          <p:nvPr/>
        </p:nvSpPr>
        <p:spPr>
          <a:xfrm>
            <a:off x="7773247" y="3527107"/>
            <a:ext cx="3293861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3b:  3.55 – 3.93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(IR)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27DDEA5-236D-10B6-7B3D-90844C950361}"/>
              </a:ext>
            </a:extLst>
          </p:cNvPr>
          <p:cNvSpPr txBox="1"/>
          <p:nvPr/>
        </p:nvSpPr>
        <p:spPr>
          <a:xfrm>
            <a:off x="7777038" y="4063042"/>
            <a:ext cx="3233340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4:  10.3 – 11.3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(IR)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0ABAD5-C95F-5916-21B5-6ED9755AA099}"/>
              </a:ext>
            </a:extLst>
          </p:cNvPr>
          <p:cNvSpPr txBox="1"/>
          <p:nvPr/>
        </p:nvSpPr>
        <p:spPr>
          <a:xfrm>
            <a:off x="7776415" y="4582408"/>
            <a:ext cx="3108704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5:  11.5 – 12.5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(IR)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2BCB8AE-7987-DF3E-9166-4CAC6C70B875}"/>
              </a:ext>
            </a:extLst>
          </p:cNvPr>
          <p:cNvSpPr txBox="1"/>
          <p:nvPr/>
        </p:nvSpPr>
        <p:spPr>
          <a:xfrm>
            <a:off x="5035033" y="3268057"/>
            <a:ext cx="62026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SPLT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8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6D5C824-1DFC-FD74-3EC9-4A38AB4C6604}"/>
              </a:ext>
            </a:extLst>
          </p:cNvPr>
          <p:cNvSpPr txBox="1"/>
          <p:nvPr/>
        </p:nvSpPr>
        <p:spPr>
          <a:xfrm>
            <a:off x="233357" y="955797"/>
            <a:ext cx="3160822" cy="440120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Max Planck:  Energy carried by a photon as a function of its wavelength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wavelength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energy carried by photon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BC8788F0-D6D0-B727-A166-CCB5C2C0A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3" t="12977" r="7216" b="7951"/>
          <a:stretch/>
        </p:blipFill>
        <p:spPr>
          <a:xfrm>
            <a:off x="4507832" y="1395664"/>
            <a:ext cx="2261936" cy="14598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E03DC-8957-5229-A8B0-B9FB15E9276C}"/>
              </a:ext>
            </a:extLst>
          </p:cNvPr>
          <p:cNvSpPr txBox="1"/>
          <p:nvPr/>
        </p:nvSpPr>
        <p:spPr>
          <a:xfrm>
            <a:off x="233358" y="214313"/>
            <a:ext cx="532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ENERGY CARRIED BY EMR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02700-1FDC-5B4C-563D-CE558D27F237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47124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30">
            <a:extLst>
              <a:ext uri="{FF2B5EF4-FFF2-40B4-BE49-F238E27FC236}">
                <a16:creationId xmlns:a16="http://schemas.microsoft.com/office/drawing/2014/main" id="{A47C718E-6C2B-E5C8-1EB3-20C25D31A22B}"/>
              </a:ext>
            </a:extLst>
          </p:cNvPr>
          <p:cNvSpPr/>
          <p:nvPr/>
        </p:nvSpPr>
        <p:spPr>
          <a:xfrm rot="12928604">
            <a:off x="5810217" y="186288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37D1BC7-9A23-5955-8C7B-7640519B5450}"/>
              </a:ext>
            </a:extLst>
          </p:cNvPr>
          <p:cNvSpPr/>
          <p:nvPr/>
        </p:nvSpPr>
        <p:spPr>
          <a:xfrm rot="13778155">
            <a:off x="5800221" y="2447787"/>
            <a:ext cx="274320" cy="962286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32903F89-521B-260A-E216-D4456EC3D56C}"/>
              </a:ext>
            </a:extLst>
          </p:cNvPr>
          <p:cNvSpPr/>
          <p:nvPr/>
        </p:nvSpPr>
        <p:spPr>
          <a:xfrm rot="15232225">
            <a:off x="5819368" y="2877254"/>
            <a:ext cx="274320" cy="80872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69507B15-58BB-38AA-DBCE-A9EC690D9EE4}"/>
              </a:ext>
            </a:extLst>
          </p:cNvPr>
          <p:cNvSpPr/>
          <p:nvPr/>
        </p:nvSpPr>
        <p:spPr>
          <a:xfrm rot="17472825">
            <a:off x="5811920" y="3266384"/>
            <a:ext cx="274320" cy="808347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093B65F1-AA18-0CB1-8708-DE55EE52E5EB}"/>
              </a:ext>
            </a:extLst>
          </p:cNvPr>
          <p:cNvSpPr/>
          <p:nvPr/>
        </p:nvSpPr>
        <p:spPr>
          <a:xfrm rot="18505145">
            <a:off x="5795440" y="3510220"/>
            <a:ext cx="274320" cy="9601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11E315C-8B7E-E19A-2A15-C2985A64ABD3}"/>
              </a:ext>
            </a:extLst>
          </p:cNvPr>
          <p:cNvSpPr/>
          <p:nvPr/>
        </p:nvSpPr>
        <p:spPr>
          <a:xfrm rot="19337317">
            <a:off x="5779800" y="3674596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Telescope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Primary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3078329" y="5343976"/>
            <a:ext cx="6929710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Polychromatic radiance beams enter color filters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This creates separate monochromatic channels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C5631-A017-9766-F8D2-8256CE2F7D1C}"/>
              </a:ext>
            </a:extLst>
          </p:cNvPr>
          <p:cNvSpPr/>
          <p:nvPr/>
        </p:nvSpPr>
        <p:spPr>
          <a:xfrm>
            <a:off x="2741385" y="3183669"/>
            <a:ext cx="127469" cy="54864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1A44A67-65E2-E4F7-9004-FFF97390F8AF}"/>
              </a:ext>
            </a:extLst>
          </p:cNvPr>
          <p:cNvSpPr/>
          <p:nvPr/>
        </p:nvSpPr>
        <p:spPr>
          <a:xfrm rot="3534769">
            <a:off x="3400538" y="234363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7D6DDB-FBFC-7E2B-E948-667792CDF983}"/>
              </a:ext>
            </a:extLst>
          </p:cNvPr>
          <p:cNvSpPr/>
          <p:nvPr/>
        </p:nvSpPr>
        <p:spPr>
          <a:xfrm rot="7980187">
            <a:off x="3318711" y="327771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BF38-BA57-D009-23B9-5178781116D1}"/>
              </a:ext>
            </a:extLst>
          </p:cNvPr>
          <p:cNvSpPr txBox="1"/>
          <p:nvPr/>
        </p:nvSpPr>
        <p:spPr>
          <a:xfrm>
            <a:off x="1890215" y="2782599"/>
            <a:ext cx="187441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Secondary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26655-648C-2734-DB34-5AFDF23CD05C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680C0C1-58E2-44BE-FB9B-46EFBC3B2530}"/>
              </a:ext>
            </a:extLst>
          </p:cNvPr>
          <p:cNvSpPr/>
          <p:nvPr/>
        </p:nvSpPr>
        <p:spPr>
          <a:xfrm rot="16200000">
            <a:off x="3808529" y="2437859"/>
            <a:ext cx="274320" cy="2021305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91A0CB-230A-CE14-046A-53FC17E9EE8F}"/>
              </a:ext>
            </a:extLst>
          </p:cNvPr>
          <p:cNvSpPr/>
          <p:nvPr/>
        </p:nvSpPr>
        <p:spPr>
          <a:xfrm>
            <a:off x="3625545" y="3243816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6BA20-852F-B4DD-1FB2-56828CF73716}"/>
              </a:ext>
            </a:extLst>
          </p:cNvPr>
          <p:cNvSpPr txBox="1"/>
          <p:nvPr/>
        </p:nvSpPr>
        <p:spPr>
          <a:xfrm flipH="1">
            <a:off x="3700676" y="3238400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D5648A-07B6-BDBC-8086-F26601A09A47}"/>
              </a:ext>
            </a:extLst>
          </p:cNvPr>
          <p:cNvSpPr/>
          <p:nvPr/>
        </p:nvSpPr>
        <p:spPr>
          <a:xfrm>
            <a:off x="4992249" y="3077149"/>
            <a:ext cx="692442" cy="76168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EF74B-4C0D-15B1-113A-B14B5DBEABFE}"/>
              </a:ext>
            </a:extLst>
          </p:cNvPr>
          <p:cNvSpPr txBox="1"/>
          <p:nvPr/>
        </p:nvSpPr>
        <p:spPr>
          <a:xfrm>
            <a:off x="5035033" y="3268057"/>
            <a:ext cx="620268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SPLT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9744D4-19BB-4021-A682-1A2928DA5067}"/>
              </a:ext>
            </a:extLst>
          </p:cNvPr>
          <p:cNvSpPr/>
          <p:nvPr/>
        </p:nvSpPr>
        <p:spPr>
          <a:xfrm>
            <a:off x="6182280" y="246104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8A21A-8B7D-D718-06BD-E9F0EE5C8BAA}"/>
              </a:ext>
            </a:extLst>
          </p:cNvPr>
          <p:cNvSpPr/>
          <p:nvPr/>
        </p:nvSpPr>
        <p:spPr>
          <a:xfrm>
            <a:off x="6181000" y="19367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89F45-0D0A-6021-48BB-A4F7BD8289B6}"/>
              </a:ext>
            </a:extLst>
          </p:cNvPr>
          <p:cNvSpPr/>
          <p:nvPr/>
        </p:nvSpPr>
        <p:spPr>
          <a:xfrm>
            <a:off x="6186183" y="298131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A01EAA-FC96-16AE-0CDD-5AF11C4DF17D}"/>
              </a:ext>
            </a:extLst>
          </p:cNvPr>
          <p:cNvSpPr/>
          <p:nvPr/>
        </p:nvSpPr>
        <p:spPr>
          <a:xfrm>
            <a:off x="6185640" y="353366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F435B8-3426-817B-EE42-A32EDAD3D27C}"/>
              </a:ext>
            </a:extLst>
          </p:cNvPr>
          <p:cNvSpPr/>
          <p:nvPr/>
        </p:nvSpPr>
        <p:spPr>
          <a:xfrm>
            <a:off x="6185640" y="40646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5828E2-0993-B118-5BCD-994B8042CE7F}"/>
              </a:ext>
            </a:extLst>
          </p:cNvPr>
          <p:cNvSpPr/>
          <p:nvPr/>
        </p:nvSpPr>
        <p:spPr>
          <a:xfrm>
            <a:off x="6185640" y="460474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141A57-198D-0D6D-D6DE-FB1B85E9138E}"/>
              </a:ext>
            </a:extLst>
          </p:cNvPr>
          <p:cNvSpPr txBox="1"/>
          <p:nvPr/>
        </p:nvSpPr>
        <p:spPr>
          <a:xfrm>
            <a:off x="5624644" y="193761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98C0AD-F14B-10D3-99DF-6144C8E3E022}"/>
              </a:ext>
            </a:extLst>
          </p:cNvPr>
          <p:cNvSpPr txBox="1"/>
          <p:nvPr/>
        </p:nvSpPr>
        <p:spPr>
          <a:xfrm>
            <a:off x="5624732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B78E26-9687-7B07-AAA8-778CC3BE787C}"/>
              </a:ext>
            </a:extLst>
          </p:cNvPr>
          <p:cNvSpPr txBox="1"/>
          <p:nvPr/>
        </p:nvSpPr>
        <p:spPr>
          <a:xfrm>
            <a:off x="5624066" y="298150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748CA4-1475-122C-C426-896E299E427C}"/>
              </a:ext>
            </a:extLst>
          </p:cNvPr>
          <p:cNvSpPr txBox="1"/>
          <p:nvPr/>
        </p:nvSpPr>
        <p:spPr>
          <a:xfrm>
            <a:off x="5616635" y="353307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1A8BE1-D72D-CD9F-24D8-7F17C47BC922}"/>
              </a:ext>
            </a:extLst>
          </p:cNvPr>
          <p:cNvSpPr txBox="1"/>
          <p:nvPr/>
        </p:nvSpPr>
        <p:spPr>
          <a:xfrm>
            <a:off x="5618338" y="405192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209FC1-6A6F-ABF2-A810-E4C2B12FD595}"/>
              </a:ext>
            </a:extLst>
          </p:cNvPr>
          <p:cNvSpPr txBox="1"/>
          <p:nvPr/>
        </p:nvSpPr>
        <p:spPr>
          <a:xfrm>
            <a:off x="5624644" y="459686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58B7177E-F09D-7FF7-C304-71D794D4DEA9}"/>
              </a:ext>
            </a:extLst>
          </p:cNvPr>
          <p:cNvSpPr/>
          <p:nvPr/>
        </p:nvSpPr>
        <p:spPr>
          <a:xfrm rot="16200000">
            <a:off x="7146914" y="1712176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8744C86D-47F6-F222-1228-505AAC1CCE07}"/>
              </a:ext>
            </a:extLst>
          </p:cNvPr>
          <p:cNvSpPr/>
          <p:nvPr/>
        </p:nvSpPr>
        <p:spPr>
          <a:xfrm rot="16200000">
            <a:off x="7154881" y="2232932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77722D9B-7B6F-0743-0E83-D6EC9DCE63A9}"/>
              </a:ext>
            </a:extLst>
          </p:cNvPr>
          <p:cNvSpPr/>
          <p:nvPr/>
        </p:nvSpPr>
        <p:spPr>
          <a:xfrm rot="16200000">
            <a:off x="7167137" y="2741250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A5CADE69-CFC1-6CCB-0216-ABC0439A1A64}"/>
              </a:ext>
            </a:extLst>
          </p:cNvPr>
          <p:cNvSpPr/>
          <p:nvPr/>
        </p:nvSpPr>
        <p:spPr>
          <a:xfrm rot="16200000">
            <a:off x="7162187" y="3309649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B3FE692E-5543-8257-E79E-C487D121612F}"/>
              </a:ext>
            </a:extLst>
          </p:cNvPr>
          <p:cNvSpPr/>
          <p:nvPr/>
        </p:nvSpPr>
        <p:spPr>
          <a:xfrm rot="16200000">
            <a:off x="7157474" y="3841787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A7AE1F54-7E68-BE35-2561-9ACA73344EAF}"/>
              </a:ext>
            </a:extLst>
          </p:cNvPr>
          <p:cNvSpPr/>
          <p:nvPr/>
        </p:nvSpPr>
        <p:spPr>
          <a:xfrm rot="16200000">
            <a:off x="7153643" y="4372784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F10AEAF-CF41-655E-CBF3-AF3CB34D6BBE}"/>
              </a:ext>
            </a:extLst>
          </p:cNvPr>
          <p:cNvSpPr/>
          <p:nvPr/>
        </p:nvSpPr>
        <p:spPr>
          <a:xfrm>
            <a:off x="7013466" y="3521766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C7DBE9-DC4A-94BD-36FD-419621AA8EEC}"/>
              </a:ext>
            </a:extLst>
          </p:cNvPr>
          <p:cNvSpPr/>
          <p:nvPr/>
        </p:nvSpPr>
        <p:spPr>
          <a:xfrm>
            <a:off x="7021247" y="4059508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149AFB0-CFCE-5EF7-B66B-CCF9C83A03F5}"/>
              </a:ext>
            </a:extLst>
          </p:cNvPr>
          <p:cNvSpPr/>
          <p:nvPr/>
        </p:nvSpPr>
        <p:spPr>
          <a:xfrm>
            <a:off x="7029508" y="4582629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F76977C-57BA-E4B2-F801-2651B8D22C4E}"/>
              </a:ext>
            </a:extLst>
          </p:cNvPr>
          <p:cNvSpPr/>
          <p:nvPr/>
        </p:nvSpPr>
        <p:spPr>
          <a:xfrm>
            <a:off x="7021247" y="2984024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44FB2FB-8E0A-990A-F2E9-702331220B9A}"/>
              </a:ext>
            </a:extLst>
          </p:cNvPr>
          <p:cNvSpPr/>
          <p:nvPr/>
        </p:nvSpPr>
        <p:spPr>
          <a:xfrm>
            <a:off x="7013466" y="2448401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20CEF42-E77E-D318-A3C9-4D5E9CA9F342}"/>
              </a:ext>
            </a:extLst>
          </p:cNvPr>
          <p:cNvSpPr/>
          <p:nvPr/>
        </p:nvSpPr>
        <p:spPr>
          <a:xfrm>
            <a:off x="7002856" y="1928990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0BFF2B-A40A-58B8-265C-46B2DAE572A7}"/>
              </a:ext>
            </a:extLst>
          </p:cNvPr>
          <p:cNvSpPr txBox="1"/>
          <p:nvPr/>
        </p:nvSpPr>
        <p:spPr>
          <a:xfrm flipH="1">
            <a:off x="6937169" y="193300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CC5A54-796D-665A-8580-460EF563D779}"/>
              </a:ext>
            </a:extLst>
          </p:cNvPr>
          <p:cNvSpPr txBox="1"/>
          <p:nvPr/>
        </p:nvSpPr>
        <p:spPr>
          <a:xfrm flipH="1">
            <a:off x="6939435" y="296664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7289FD-1422-0383-6B10-CBE3C34BFEBD}"/>
              </a:ext>
            </a:extLst>
          </p:cNvPr>
          <p:cNvSpPr txBox="1"/>
          <p:nvPr/>
        </p:nvSpPr>
        <p:spPr>
          <a:xfrm flipH="1">
            <a:off x="6946260" y="351021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B9D894-8410-0C49-94F5-D26421E5BF66}"/>
              </a:ext>
            </a:extLst>
          </p:cNvPr>
          <p:cNvSpPr txBox="1"/>
          <p:nvPr/>
        </p:nvSpPr>
        <p:spPr>
          <a:xfrm flipH="1">
            <a:off x="6944173" y="405778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BB26F1-2F80-B78F-F6A1-EC2F8E600E95}"/>
              </a:ext>
            </a:extLst>
          </p:cNvPr>
          <p:cNvSpPr txBox="1"/>
          <p:nvPr/>
        </p:nvSpPr>
        <p:spPr>
          <a:xfrm flipH="1">
            <a:off x="6945578" y="458424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B777D6-D73E-C478-B436-72D6F9472D48}"/>
              </a:ext>
            </a:extLst>
          </p:cNvPr>
          <p:cNvSpPr txBox="1"/>
          <p:nvPr/>
        </p:nvSpPr>
        <p:spPr>
          <a:xfrm flipH="1">
            <a:off x="6938429" y="2441099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1F62CE-76DA-5FA2-6254-F1BA174AD439}"/>
              </a:ext>
            </a:extLst>
          </p:cNvPr>
          <p:cNvSpPr txBox="1"/>
          <p:nvPr/>
        </p:nvSpPr>
        <p:spPr>
          <a:xfrm>
            <a:off x="7773548" y="1929362"/>
            <a:ext cx="3791217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1:  0.58 – 0.68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(Visible)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A13D6B3-2938-98C4-5595-C5D97FB94738}"/>
              </a:ext>
            </a:extLst>
          </p:cNvPr>
          <p:cNvSpPr txBox="1"/>
          <p:nvPr/>
        </p:nvSpPr>
        <p:spPr>
          <a:xfrm>
            <a:off x="7772884" y="2454794"/>
            <a:ext cx="3293861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2:  0.725 – 1.0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(IR)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A8B196-4C3C-B89A-6B03-92E99B2BB33B}"/>
              </a:ext>
            </a:extLst>
          </p:cNvPr>
          <p:cNvSpPr txBox="1"/>
          <p:nvPr/>
        </p:nvSpPr>
        <p:spPr>
          <a:xfrm>
            <a:off x="7773906" y="2988171"/>
            <a:ext cx="3248998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3a:  1.58 – 1.64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(IR)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B2ED813-7FAC-825C-A29A-2352F0091077}"/>
              </a:ext>
            </a:extLst>
          </p:cNvPr>
          <p:cNvSpPr txBox="1"/>
          <p:nvPr/>
        </p:nvSpPr>
        <p:spPr>
          <a:xfrm>
            <a:off x="7773247" y="3527107"/>
            <a:ext cx="3293861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3b:  3.55 – 3.93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(IR)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27DDEA5-236D-10B6-7B3D-90844C950361}"/>
              </a:ext>
            </a:extLst>
          </p:cNvPr>
          <p:cNvSpPr txBox="1"/>
          <p:nvPr/>
        </p:nvSpPr>
        <p:spPr>
          <a:xfrm>
            <a:off x="7777038" y="4063042"/>
            <a:ext cx="3233340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4:  10.3 – 11.3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(IR)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0ABAD5-C95F-5916-21B5-6ED9755AA099}"/>
              </a:ext>
            </a:extLst>
          </p:cNvPr>
          <p:cNvSpPr txBox="1"/>
          <p:nvPr/>
        </p:nvSpPr>
        <p:spPr>
          <a:xfrm>
            <a:off x="7776415" y="4582408"/>
            <a:ext cx="3108704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/>
              <a:t>Channel 5:  11.5 – 12.5 </a:t>
            </a:r>
            <a:r>
              <a:rPr lang="en-US" b="1" dirty="0">
                <a:latin typeface="Symbol" pitchFamily="2" charset="2"/>
              </a:rPr>
              <a:t>m</a:t>
            </a:r>
            <a:r>
              <a:rPr lang="en-US" b="1" dirty="0"/>
              <a:t>m (IR)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7AAB277-2D0F-B589-103D-6545BC3E1646}"/>
              </a:ext>
            </a:extLst>
          </p:cNvPr>
          <p:cNvCxnSpPr>
            <a:cxnSpLocks/>
          </p:cNvCxnSpPr>
          <p:nvPr/>
        </p:nvCxnSpPr>
        <p:spPr>
          <a:xfrm>
            <a:off x="7002856" y="2343648"/>
            <a:ext cx="4561909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E731DD4E-C9E7-738B-2B11-6AF8F9DD55CC}"/>
              </a:ext>
            </a:extLst>
          </p:cNvPr>
          <p:cNvSpPr/>
          <p:nvPr/>
        </p:nvSpPr>
        <p:spPr>
          <a:xfrm>
            <a:off x="520861" y="1736127"/>
            <a:ext cx="6432169" cy="335810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09AC488-77B8-16B5-4520-2A1F7ACC199E}"/>
              </a:ext>
            </a:extLst>
          </p:cNvPr>
          <p:cNvCxnSpPr>
            <a:cxnSpLocks/>
          </p:cNvCxnSpPr>
          <p:nvPr/>
        </p:nvCxnSpPr>
        <p:spPr>
          <a:xfrm>
            <a:off x="564078" y="2335209"/>
            <a:ext cx="6351830" cy="0"/>
          </a:xfrm>
          <a:prstGeom prst="line">
            <a:avLst/>
          </a:prstGeom>
          <a:ln w="1905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F05DF7A-8709-DA2D-F911-939ECA2AE9AC}"/>
              </a:ext>
            </a:extLst>
          </p:cNvPr>
          <p:cNvSpPr txBox="1"/>
          <p:nvPr/>
        </p:nvSpPr>
        <p:spPr>
          <a:xfrm>
            <a:off x="2312774" y="1943281"/>
            <a:ext cx="4425075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Weak O3 dissociation (atmospheric window)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73F5DFC-64DC-38E9-F89D-8A01FB4C66FD}"/>
              </a:ext>
            </a:extLst>
          </p:cNvPr>
          <p:cNvSpPr txBox="1"/>
          <p:nvPr/>
        </p:nvSpPr>
        <p:spPr>
          <a:xfrm>
            <a:off x="2941672" y="2417604"/>
            <a:ext cx="3791217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Vibrational transitions of O3 and H2O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C132B11-11F0-408B-9C9E-A1AD57196D3F}"/>
              </a:ext>
            </a:extLst>
          </p:cNvPr>
          <p:cNvSpPr txBox="1"/>
          <p:nvPr/>
        </p:nvSpPr>
        <p:spPr>
          <a:xfrm>
            <a:off x="2937112" y="2988425"/>
            <a:ext cx="3791217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Rotational transitions of H2O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B246A35-7A31-0E70-B311-2A6AF1F11F12}"/>
              </a:ext>
            </a:extLst>
          </p:cNvPr>
          <p:cNvSpPr txBox="1"/>
          <p:nvPr/>
        </p:nvSpPr>
        <p:spPr>
          <a:xfrm>
            <a:off x="2938397" y="3533632"/>
            <a:ext cx="3791217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Rotational transitions of HDO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6E0D91B-631B-D877-431E-3A4BBCB0D60B}"/>
              </a:ext>
            </a:extLst>
          </p:cNvPr>
          <p:cNvSpPr txBox="1"/>
          <p:nvPr/>
        </p:nvSpPr>
        <p:spPr>
          <a:xfrm>
            <a:off x="962529" y="4068726"/>
            <a:ext cx="5757708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Weak rotational transitions of CO2 (atmospheric window)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9E229E-854C-0E51-E843-9432F94127C3}"/>
              </a:ext>
            </a:extLst>
          </p:cNvPr>
          <p:cNvSpPr txBox="1"/>
          <p:nvPr/>
        </p:nvSpPr>
        <p:spPr>
          <a:xfrm>
            <a:off x="208687" y="4512052"/>
            <a:ext cx="6515455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Weak rotational transitions of CO2 and H2O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45A946B-F31F-F9D6-3510-015AAB2875C0}"/>
              </a:ext>
            </a:extLst>
          </p:cNvPr>
          <p:cNvSpPr txBox="1"/>
          <p:nvPr/>
        </p:nvSpPr>
        <p:spPr>
          <a:xfrm>
            <a:off x="502578" y="1136776"/>
            <a:ext cx="6929710" cy="4616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Absorption/emission processes in these channels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621221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30">
            <a:extLst>
              <a:ext uri="{FF2B5EF4-FFF2-40B4-BE49-F238E27FC236}">
                <a16:creationId xmlns:a16="http://schemas.microsoft.com/office/drawing/2014/main" id="{A47C718E-6C2B-E5C8-1EB3-20C25D31A22B}"/>
              </a:ext>
            </a:extLst>
          </p:cNvPr>
          <p:cNvSpPr/>
          <p:nvPr/>
        </p:nvSpPr>
        <p:spPr>
          <a:xfrm rot="12928604">
            <a:off x="5810217" y="186288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37D1BC7-9A23-5955-8C7B-7640519B5450}"/>
              </a:ext>
            </a:extLst>
          </p:cNvPr>
          <p:cNvSpPr/>
          <p:nvPr/>
        </p:nvSpPr>
        <p:spPr>
          <a:xfrm rot="13778155">
            <a:off x="5800221" y="2447787"/>
            <a:ext cx="274320" cy="962286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32903F89-521B-260A-E216-D4456EC3D56C}"/>
              </a:ext>
            </a:extLst>
          </p:cNvPr>
          <p:cNvSpPr/>
          <p:nvPr/>
        </p:nvSpPr>
        <p:spPr>
          <a:xfrm rot="15232225">
            <a:off x="5819368" y="2877254"/>
            <a:ext cx="274320" cy="80872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69507B15-58BB-38AA-DBCE-A9EC690D9EE4}"/>
              </a:ext>
            </a:extLst>
          </p:cNvPr>
          <p:cNvSpPr/>
          <p:nvPr/>
        </p:nvSpPr>
        <p:spPr>
          <a:xfrm rot="17472825">
            <a:off x="5811920" y="3266384"/>
            <a:ext cx="274320" cy="808347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093B65F1-AA18-0CB1-8708-DE55EE52E5EB}"/>
              </a:ext>
            </a:extLst>
          </p:cNvPr>
          <p:cNvSpPr/>
          <p:nvPr/>
        </p:nvSpPr>
        <p:spPr>
          <a:xfrm rot="18505145">
            <a:off x="5795440" y="3510220"/>
            <a:ext cx="274320" cy="9601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11E315C-8B7E-E19A-2A15-C2985A64ABD3}"/>
              </a:ext>
            </a:extLst>
          </p:cNvPr>
          <p:cNvSpPr/>
          <p:nvPr/>
        </p:nvSpPr>
        <p:spPr>
          <a:xfrm rot="19337317">
            <a:off x="5779800" y="3674596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Telescope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Primary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4500729" y="5343976"/>
            <a:ext cx="6929710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Monochromatic radiance beams enter photo-cells that generate a continuous electric signal proportional to the brightness in the channel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C5631-A017-9766-F8D2-8256CE2F7D1C}"/>
              </a:ext>
            </a:extLst>
          </p:cNvPr>
          <p:cNvSpPr/>
          <p:nvPr/>
        </p:nvSpPr>
        <p:spPr>
          <a:xfrm>
            <a:off x="2741385" y="3183669"/>
            <a:ext cx="127469" cy="54864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1A44A67-65E2-E4F7-9004-FFF97390F8AF}"/>
              </a:ext>
            </a:extLst>
          </p:cNvPr>
          <p:cNvSpPr/>
          <p:nvPr/>
        </p:nvSpPr>
        <p:spPr>
          <a:xfrm rot="3534769">
            <a:off x="3400538" y="234363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7D6DDB-FBFC-7E2B-E948-667792CDF983}"/>
              </a:ext>
            </a:extLst>
          </p:cNvPr>
          <p:cNvSpPr/>
          <p:nvPr/>
        </p:nvSpPr>
        <p:spPr>
          <a:xfrm rot="7980187">
            <a:off x="3318711" y="327771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BF38-BA57-D009-23B9-5178781116D1}"/>
              </a:ext>
            </a:extLst>
          </p:cNvPr>
          <p:cNvSpPr txBox="1"/>
          <p:nvPr/>
        </p:nvSpPr>
        <p:spPr>
          <a:xfrm>
            <a:off x="1890215" y="2782599"/>
            <a:ext cx="187441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Secondary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26655-648C-2734-DB34-5AFDF23CD05C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680C0C1-58E2-44BE-FB9B-46EFBC3B2530}"/>
              </a:ext>
            </a:extLst>
          </p:cNvPr>
          <p:cNvSpPr/>
          <p:nvPr/>
        </p:nvSpPr>
        <p:spPr>
          <a:xfrm rot="16200000">
            <a:off x="3808529" y="2437859"/>
            <a:ext cx="274320" cy="2021305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91A0CB-230A-CE14-046A-53FC17E9EE8F}"/>
              </a:ext>
            </a:extLst>
          </p:cNvPr>
          <p:cNvSpPr/>
          <p:nvPr/>
        </p:nvSpPr>
        <p:spPr>
          <a:xfrm>
            <a:off x="3625545" y="3243816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6BA20-852F-B4DD-1FB2-56828CF73716}"/>
              </a:ext>
            </a:extLst>
          </p:cNvPr>
          <p:cNvSpPr txBox="1"/>
          <p:nvPr/>
        </p:nvSpPr>
        <p:spPr>
          <a:xfrm flipH="1">
            <a:off x="3700676" y="3238400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D5648A-07B6-BDBC-8086-F26601A09A47}"/>
              </a:ext>
            </a:extLst>
          </p:cNvPr>
          <p:cNvSpPr/>
          <p:nvPr/>
        </p:nvSpPr>
        <p:spPr>
          <a:xfrm>
            <a:off x="4992249" y="3077149"/>
            <a:ext cx="692442" cy="76168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EF74B-4C0D-15B1-113A-B14B5DBEABFE}"/>
              </a:ext>
            </a:extLst>
          </p:cNvPr>
          <p:cNvSpPr txBox="1"/>
          <p:nvPr/>
        </p:nvSpPr>
        <p:spPr>
          <a:xfrm>
            <a:off x="5035033" y="3268057"/>
            <a:ext cx="62026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SPLT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9744D4-19BB-4021-A682-1A2928DA5067}"/>
              </a:ext>
            </a:extLst>
          </p:cNvPr>
          <p:cNvSpPr/>
          <p:nvPr/>
        </p:nvSpPr>
        <p:spPr>
          <a:xfrm>
            <a:off x="6182280" y="246104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8A21A-8B7D-D718-06BD-E9F0EE5C8BAA}"/>
              </a:ext>
            </a:extLst>
          </p:cNvPr>
          <p:cNvSpPr/>
          <p:nvPr/>
        </p:nvSpPr>
        <p:spPr>
          <a:xfrm>
            <a:off x="6181000" y="19367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89F45-0D0A-6021-48BB-A4F7BD8289B6}"/>
              </a:ext>
            </a:extLst>
          </p:cNvPr>
          <p:cNvSpPr/>
          <p:nvPr/>
        </p:nvSpPr>
        <p:spPr>
          <a:xfrm>
            <a:off x="6186183" y="298131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A01EAA-FC96-16AE-0CDD-5AF11C4DF17D}"/>
              </a:ext>
            </a:extLst>
          </p:cNvPr>
          <p:cNvSpPr/>
          <p:nvPr/>
        </p:nvSpPr>
        <p:spPr>
          <a:xfrm>
            <a:off x="6185640" y="353366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F435B8-3426-817B-EE42-A32EDAD3D27C}"/>
              </a:ext>
            </a:extLst>
          </p:cNvPr>
          <p:cNvSpPr/>
          <p:nvPr/>
        </p:nvSpPr>
        <p:spPr>
          <a:xfrm>
            <a:off x="6185640" y="40646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5828E2-0993-B118-5BCD-994B8042CE7F}"/>
              </a:ext>
            </a:extLst>
          </p:cNvPr>
          <p:cNvSpPr/>
          <p:nvPr/>
        </p:nvSpPr>
        <p:spPr>
          <a:xfrm>
            <a:off x="6185640" y="460474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141A57-198D-0D6D-D6DE-FB1B85E9138E}"/>
              </a:ext>
            </a:extLst>
          </p:cNvPr>
          <p:cNvSpPr txBox="1"/>
          <p:nvPr/>
        </p:nvSpPr>
        <p:spPr>
          <a:xfrm>
            <a:off x="5624644" y="193761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98C0AD-F14B-10D3-99DF-6144C8E3E022}"/>
              </a:ext>
            </a:extLst>
          </p:cNvPr>
          <p:cNvSpPr txBox="1"/>
          <p:nvPr/>
        </p:nvSpPr>
        <p:spPr>
          <a:xfrm>
            <a:off x="5624732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B78E26-9687-7B07-AAA8-778CC3BE787C}"/>
              </a:ext>
            </a:extLst>
          </p:cNvPr>
          <p:cNvSpPr txBox="1"/>
          <p:nvPr/>
        </p:nvSpPr>
        <p:spPr>
          <a:xfrm>
            <a:off x="5624066" y="298150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748CA4-1475-122C-C426-896E299E427C}"/>
              </a:ext>
            </a:extLst>
          </p:cNvPr>
          <p:cNvSpPr txBox="1"/>
          <p:nvPr/>
        </p:nvSpPr>
        <p:spPr>
          <a:xfrm>
            <a:off x="5616635" y="353307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1A8BE1-D72D-CD9F-24D8-7F17C47BC922}"/>
              </a:ext>
            </a:extLst>
          </p:cNvPr>
          <p:cNvSpPr txBox="1"/>
          <p:nvPr/>
        </p:nvSpPr>
        <p:spPr>
          <a:xfrm>
            <a:off x="5618338" y="405192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209FC1-6A6F-ABF2-A810-E4C2B12FD595}"/>
              </a:ext>
            </a:extLst>
          </p:cNvPr>
          <p:cNvSpPr txBox="1"/>
          <p:nvPr/>
        </p:nvSpPr>
        <p:spPr>
          <a:xfrm>
            <a:off x="5624644" y="459686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58B7177E-F09D-7FF7-C304-71D794D4DEA9}"/>
              </a:ext>
            </a:extLst>
          </p:cNvPr>
          <p:cNvSpPr/>
          <p:nvPr/>
        </p:nvSpPr>
        <p:spPr>
          <a:xfrm rot="16200000">
            <a:off x="7146914" y="1712176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8744C86D-47F6-F222-1228-505AAC1CCE07}"/>
              </a:ext>
            </a:extLst>
          </p:cNvPr>
          <p:cNvSpPr/>
          <p:nvPr/>
        </p:nvSpPr>
        <p:spPr>
          <a:xfrm rot="16200000">
            <a:off x="7154881" y="2232932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77722D9B-7B6F-0743-0E83-D6EC9DCE63A9}"/>
              </a:ext>
            </a:extLst>
          </p:cNvPr>
          <p:cNvSpPr/>
          <p:nvPr/>
        </p:nvSpPr>
        <p:spPr>
          <a:xfrm rot="16200000">
            <a:off x="7167137" y="2741250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A5CADE69-CFC1-6CCB-0216-ABC0439A1A64}"/>
              </a:ext>
            </a:extLst>
          </p:cNvPr>
          <p:cNvSpPr/>
          <p:nvPr/>
        </p:nvSpPr>
        <p:spPr>
          <a:xfrm rot="16200000">
            <a:off x="7162187" y="3309649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B3FE692E-5543-8257-E79E-C487D121612F}"/>
              </a:ext>
            </a:extLst>
          </p:cNvPr>
          <p:cNvSpPr/>
          <p:nvPr/>
        </p:nvSpPr>
        <p:spPr>
          <a:xfrm rot="16200000">
            <a:off x="7157474" y="3841787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A7AE1F54-7E68-BE35-2561-9ACA73344EAF}"/>
              </a:ext>
            </a:extLst>
          </p:cNvPr>
          <p:cNvSpPr/>
          <p:nvPr/>
        </p:nvSpPr>
        <p:spPr>
          <a:xfrm rot="16200000">
            <a:off x="7153643" y="4372784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F10AEAF-CF41-655E-CBF3-AF3CB34D6BBE}"/>
              </a:ext>
            </a:extLst>
          </p:cNvPr>
          <p:cNvSpPr/>
          <p:nvPr/>
        </p:nvSpPr>
        <p:spPr>
          <a:xfrm>
            <a:off x="7013466" y="3521766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C7DBE9-DC4A-94BD-36FD-419621AA8EEC}"/>
              </a:ext>
            </a:extLst>
          </p:cNvPr>
          <p:cNvSpPr/>
          <p:nvPr/>
        </p:nvSpPr>
        <p:spPr>
          <a:xfrm>
            <a:off x="7021247" y="4059508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149AFB0-CFCE-5EF7-B66B-CCF9C83A03F5}"/>
              </a:ext>
            </a:extLst>
          </p:cNvPr>
          <p:cNvSpPr/>
          <p:nvPr/>
        </p:nvSpPr>
        <p:spPr>
          <a:xfrm>
            <a:off x="7029508" y="4582629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F76977C-57BA-E4B2-F801-2651B8D22C4E}"/>
              </a:ext>
            </a:extLst>
          </p:cNvPr>
          <p:cNvSpPr/>
          <p:nvPr/>
        </p:nvSpPr>
        <p:spPr>
          <a:xfrm>
            <a:off x="7021247" y="2984024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44FB2FB-8E0A-990A-F2E9-702331220B9A}"/>
              </a:ext>
            </a:extLst>
          </p:cNvPr>
          <p:cNvSpPr/>
          <p:nvPr/>
        </p:nvSpPr>
        <p:spPr>
          <a:xfrm>
            <a:off x="7013466" y="2448401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20CEF42-E77E-D318-A3C9-4D5E9CA9F342}"/>
              </a:ext>
            </a:extLst>
          </p:cNvPr>
          <p:cNvSpPr/>
          <p:nvPr/>
        </p:nvSpPr>
        <p:spPr>
          <a:xfrm>
            <a:off x="7002856" y="1928990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0BFF2B-A40A-58B8-265C-46B2DAE572A7}"/>
              </a:ext>
            </a:extLst>
          </p:cNvPr>
          <p:cNvSpPr txBox="1"/>
          <p:nvPr/>
        </p:nvSpPr>
        <p:spPr>
          <a:xfrm flipH="1">
            <a:off x="6937169" y="193300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CC5A54-796D-665A-8580-460EF563D779}"/>
              </a:ext>
            </a:extLst>
          </p:cNvPr>
          <p:cNvSpPr txBox="1"/>
          <p:nvPr/>
        </p:nvSpPr>
        <p:spPr>
          <a:xfrm flipH="1">
            <a:off x="6939435" y="296664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7289FD-1422-0383-6B10-CBE3C34BFEBD}"/>
              </a:ext>
            </a:extLst>
          </p:cNvPr>
          <p:cNvSpPr txBox="1"/>
          <p:nvPr/>
        </p:nvSpPr>
        <p:spPr>
          <a:xfrm flipH="1">
            <a:off x="6946260" y="351021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B9D894-8410-0C49-94F5-D26421E5BF66}"/>
              </a:ext>
            </a:extLst>
          </p:cNvPr>
          <p:cNvSpPr txBox="1"/>
          <p:nvPr/>
        </p:nvSpPr>
        <p:spPr>
          <a:xfrm flipH="1">
            <a:off x="6944173" y="405778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BB26F1-2F80-B78F-F6A1-EC2F8E600E95}"/>
              </a:ext>
            </a:extLst>
          </p:cNvPr>
          <p:cNvSpPr txBox="1"/>
          <p:nvPr/>
        </p:nvSpPr>
        <p:spPr>
          <a:xfrm flipH="1">
            <a:off x="6945578" y="458424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B777D6-D73E-C478-B436-72D6F9472D48}"/>
              </a:ext>
            </a:extLst>
          </p:cNvPr>
          <p:cNvSpPr txBox="1"/>
          <p:nvPr/>
        </p:nvSpPr>
        <p:spPr>
          <a:xfrm flipH="1">
            <a:off x="6938429" y="2441099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2C41582-9F67-1AA3-3ED7-0D288F7CAF4D}"/>
              </a:ext>
            </a:extLst>
          </p:cNvPr>
          <p:cNvSpPr/>
          <p:nvPr/>
        </p:nvSpPr>
        <p:spPr>
          <a:xfrm>
            <a:off x="7629087" y="2459066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A8B3D15-52F6-DA0F-15F4-60AF7FB13F10}"/>
              </a:ext>
            </a:extLst>
          </p:cNvPr>
          <p:cNvSpPr/>
          <p:nvPr/>
        </p:nvSpPr>
        <p:spPr>
          <a:xfrm>
            <a:off x="7627807" y="193480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85CBDF0-0738-467B-AEB4-02228229E9F1}"/>
              </a:ext>
            </a:extLst>
          </p:cNvPr>
          <p:cNvSpPr/>
          <p:nvPr/>
        </p:nvSpPr>
        <p:spPr>
          <a:xfrm>
            <a:off x="7632990" y="297933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C81FEB3-1FC2-1664-85DC-7EC3C2B6D03E}"/>
              </a:ext>
            </a:extLst>
          </p:cNvPr>
          <p:cNvSpPr/>
          <p:nvPr/>
        </p:nvSpPr>
        <p:spPr>
          <a:xfrm>
            <a:off x="7632447" y="3531684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83FFAF9-FBCB-93F2-2ED0-0DA0C7AC5A6E}"/>
              </a:ext>
            </a:extLst>
          </p:cNvPr>
          <p:cNvSpPr/>
          <p:nvPr/>
        </p:nvSpPr>
        <p:spPr>
          <a:xfrm>
            <a:off x="7632447" y="40626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E3B82DF-19C1-C49D-D2E8-9F332D84172C}"/>
              </a:ext>
            </a:extLst>
          </p:cNvPr>
          <p:cNvSpPr/>
          <p:nvPr/>
        </p:nvSpPr>
        <p:spPr>
          <a:xfrm>
            <a:off x="7632447" y="46027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>
            <a:extLst>
              <a:ext uri="{FF2B5EF4-FFF2-40B4-BE49-F238E27FC236}">
                <a16:creationId xmlns:a16="http://schemas.microsoft.com/office/drawing/2014/main" id="{10D35C42-83C4-D445-1BF3-C0AC9880909A}"/>
              </a:ext>
            </a:extLst>
          </p:cNvPr>
          <p:cNvSpPr/>
          <p:nvPr/>
        </p:nvSpPr>
        <p:spPr>
          <a:xfrm rot="16200000">
            <a:off x="8607265" y="1706307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9B406E07-BBB5-D67B-A549-E4068121300E}"/>
              </a:ext>
            </a:extLst>
          </p:cNvPr>
          <p:cNvSpPr/>
          <p:nvPr/>
        </p:nvSpPr>
        <p:spPr>
          <a:xfrm rot="16200000">
            <a:off x="8604356" y="2226370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3EA6C817-EE5F-9A38-49B3-8BF26280F196}"/>
              </a:ext>
            </a:extLst>
          </p:cNvPr>
          <p:cNvSpPr/>
          <p:nvPr/>
        </p:nvSpPr>
        <p:spPr>
          <a:xfrm rot="16200000">
            <a:off x="8615134" y="2734133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Down Arrow 79">
            <a:extLst>
              <a:ext uri="{FF2B5EF4-FFF2-40B4-BE49-F238E27FC236}">
                <a16:creationId xmlns:a16="http://schemas.microsoft.com/office/drawing/2014/main" id="{943535F0-50BD-4817-DEFB-C8A1E8B0640A}"/>
              </a:ext>
            </a:extLst>
          </p:cNvPr>
          <p:cNvSpPr/>
          <p:nvPr/>
        </p:nvSpPr>
        <p:spPr>
          <a:xfrm rot="16200000">
            <a:off x="8611662" y="3291518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own Arrow 80">
            <a:extLst>
              <a:ext uri="{FF2B5EF4-FFF2-40B4-BE49-F238E27FC236}">
                <a16:creationId xmlns:a16="http://schemas.microsoft.com/office/drawing/2014/main" id="{AA9E27E1-9373-D0A8-D2EC-C5776A80B999}"/>
              </a:ext>
            </a:extLst>
          </p:cNvPr>
          <p:cNvSpPr/>
          <p:nvPr/>
        </p:nvSpPr>
        <p:spPr>
          <a:xfrm rot="16200000">
            <a:off x="8610852" y="3848303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own Arrow 81">
            <a:extLst>
              <a:ext uri="{FF2B5EF4-FFF2-40B4-BE49-F238E27FC236}">
                <a16:creationId xmlns:a16="http://schemas.microsoft.com/office/drawing/2014/main" id="{C6DA2EBC-C447-1C0F-9B79-307DEF426541}"/>
              </a:ext>
            </a:extLst>
          </p:cNvPr>
          <p:cNvSpPr/>
          <p:nvPr/>
        </p:nvSpPr>
        <p:spPr>
          <a:xfrm rot="16200000">
            <a:off x="8608082" y="4365667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4B4055C-4824-48C9-5F29-81BF73ED7E18}"/>
              </a:ext>
            </a:extLst>
          </p:cNvPr>
          <p:cNvSpPr/>
          <p:nvPr/>
        </p:nvSpPr>
        <p:spPr>
          <a:xfrm>
            <a:off x="8471134" y="1913491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DA8419F-A1A1-DE32-DF1C-7687434603FA}"/>
              </a:ext>
            </a:extLst>
          </p:cNvPr>
          <p:cNvSpPr/>
          <p:nvPr/>
        </p:nvSpPr>
        <p:spPr>
          <a:xfrm>
            <a:off x="8471134" y="2453361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8F51A12-F975-F3D7-F7D5-8332C319BEFE}"/>
              </a:ext>
            </a:extLst>
          </p:cNvPr>
          <p:cNvSpPr/>
          <p:nvPr/>
        </p:nvSpPr>
        <p:spPr>
          <a:xfrm>
            <a:off x="8471134" y="2950389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4993107-A1DF-C29D-7EB1-D2F7E38D1E19}"/>
              </a:ext>
            </a:extLst>
          </p:cNvPr>
          <p:cNvSpPr/>
          <p:nvPr/>
        </p:nvSpPr>
        <p:spPr>
          <a:xfrm>
            <a:off x="8471134" y="3509379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BA9CC7A-B948-2F4B-0179-9EE118807533}"/>
              </a:ext>
            </a:extLst>
          </p:cNvPr>
          <p:cNvSpPr/>
          <p:nvPr/>
        </p:nvSpPr>
        <p:spPr>
          <a:xfrm>
            <a:off x="8471134" y="4058135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58B29C8-99D2-5E2E-BF79-7F7723F5A234}"/>
              </a:ext>
            </a:extLst>
          </p:cNvPr>
          <p:cNvSpPr/>
          <p:nvPr/>
        </p:nvSpPr>
        <p:spPr>
          <a:xfrm>
            <a:off x="8471134" y="4575604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90AA5A-60B2-70D3-25AB-555E21A353F3}"/>
              </a:ext>
            </a:extLst>
          </p:cNvPr>
          <p:cNvSpPr txBox="1"/>
          <p:nvPr/>
        </p:nvSpPr>
        <p:spPr>
          <a:xfrm>
            <a:off x="7034827" y="192936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521FF1-E077-898E-B80C-A7B9224B329E}"/>
              </a:ext>
            </a:extLst>
          </p:cNvPr>
          <p:cNvSpPr txBox="1"/>
          <p:nvPr/>
        </p:nvSpPr>
        <p:spPr>
          <a:xfrm>
            <a:off x="7025960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492236E-FD2F-75CB-9740-B6576341A24B}"/>
              </a:ext>
            </a:extLst>
          </p:cNvPr>
          <p:cNvSpPr txBox="1"/>
          <p:nvPr/>
        </p:nvSpPr>
        <p:spPr>
          <a:xfrm>
            <a:off x="7026366" y="2988171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E8DA23B-C850-0047-F3C0-B5763D07E5B3}"/>
              </a:ext>
            </a:extLst>
          </p:cNvPr>
          <p:cNvSpPr txBox="1"/>
          <p:nvPr/>
        </p:nvSpPr>
        <p:spPr>
          <a:xfrm>
            <a:off x="7025088" y="352710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469F2A3-02F3-123D-386A-FBAE2DBE089D}"/>
              </a:ext>
            </a:extLst>
          </p:cNvPr>
          <p:cNvSpPr txBox="1"/>
          <p:nvPr/>
        </p:nvSpPr>
        <p:spPr>
          <a:xfrm>
            <a:off x="7025088" y="406304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3918BB8-200E-9788-5CD9-2532BA8092ED}"/>
              </a:ext>
            </a:extLst>
          </p:cNvPr>
          <p:cNvSpPr txBox="1"/>
          <p:nvPr/>
        </p:nvSpPr>
        <p:spPr>
          <a:xfrm>
            <a:off x="7025088" y="458240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PV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54E7D47-A814-064A-434B-CB63431B2A1D}"/>
              </a:ext>
            </a:extLst>
          </p:cNvPr>
          <p:cNvSpPr txBox="1"/>
          <p:nvPr/>
        </p:nvSpPr>
        <p:spPr>
          <a:xfrm>
            <a:off x="7777552" y="192712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5763DE1-CE4B-1809-6BFE-4756385BD2B5}"/>
              </a:ext>
            </a:extLst>
          </p:cNvPr>
          <p:cNvSpPr txBox="1"/>
          <p:nvPr/>
        </p:nvSpPr>
        <p:spPr>
          <a:xfrm>
            <a:off x="7777552" y="2961984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E7681F5-A0FA-953E-E473-391F0012CF86}"/>
              </a:ext>
            </a:extLst>
          </p:cNvPr>
          <p:cNvSpPr txBox="1"/>
          <p:nvPr/>
        </p:nvSpPr>
        <p:spPr>
          <a:xfrm>
            <a:off x="7784761" y="2459977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211135F-DD69-A85B-75A4-53A9969928E2}"/>
              </a:ext>
            </a:extLst>
          </p:cNvPr>
          <p:cNvSpPr txBox="1"/>
          <p:nvPr/>
        </p:nvSpPr>
        <p:spPr>
          <a:xfrm>
            <a:off x="7778229" y="352583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262D18-A281-EB09-46FB-2AE1ED7B0318}"/>
              </a:ext>
            </a:extLst>
          </p:cNvPr>
          <p:cNvSpPr txBox="1"/>
          <p:nvPr/>
        </p:nvSpPr>
        <p:spPr>
          <a:xfrm>
            <a:off x="7779930" y="4076821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9295DCE-B925-B92E-06DB-A719A1870FE1}"/>
              </a:ext>
            </a:extLst>
          </p:cNvPr>
          <p:cNvSpPr txBox="1"/>
          <p:nvPr/>
        </p:nvSpPr>
        <p:spPr>
          <a:xfrm>
            <a:off x="7774678" y="458423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4800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30">
            <a:extLst>
              <a:ext uri="{FF2B5EF4-FFF2-40B4-BE49-F238E27FC236}">
                <a16:creationId xmlns:a16="http://schemas.microsoft.com/office/drawing/2014/main" id="{A47C718E-6C2B-E5C8-1EB3-20C25D31A22B}"/>
              </a:ext>
            </a:extLst>
          </p:cNvPr>
          <p:cNvSpPr/>
          <p:nvPr/>
        </p:nvSpPr>
        <p:spPr>
          <a:xfrm rot="12928604">
            <a:off x="5810217" y="186288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37D1BC7-9A23-5955-8C7B-7640519B5450}"/>
              </a:ext>
            </a:extLst>
          </p:cNvPr>
          <p:cNvSpPr/>
          <p:nvPr/>
        </p:nvSpPr>
        <p:spPr>
          <a:xfrm rot="13778155">
            <a:off x="5800221" y="2447787"/>
            <a:ext cx="274320" cy="962286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32903F89-521B-260A-E216-D4456EC3D56C}"/>
              </a:ext>
            </a:extLst>
          </p:cNvPr>
          <p:cNvSpPr/>
          <p:nvPr/>
        </p:nvSpPr>
        <p:spPr>
          <a:xfrm rot="15232225">
            <a:off x="5819368" y="2877254"/>
            <a:ext cx="274320" cy="80872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69507B15-58BB-38AA-DBCE-A9EC690D9EE4}"/>
              </a:ext>
            </a:extLst>
          </p:cNvPr>
          <p:cNvSpPr/>
          <p:nvPr/>
        </p:nvSpPr>
        <p:spPr>
          <a:xfrm rot="17472825">
            <a:off x="5811920" y="3266384"/>
            <a:ext cx="274320" cy="808347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093B65F1-AA18-0CB1-8708-DE55EE52E5EB}"/>
              </a:ext>
            </a:extLst>
          </p:cNvPr>
          <p:cNvSpPr/>
          <p:nvPr/>
        </p:nvSpPr>
        <p:spPr>
          <a:xfrm rot="18505145">
            <a:off x="5795440" y="3510220"/>
            <a:ext cx="274320" cy="9601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11E315C-8B7E-E19A-2A15-C2985A64ABD3}"/>
              </a:ext>
            </a:extLst>
          </p:cNvPr>
          <p:cNvSpPr/>
          <p:nvPr/>
        </p:nvSpPr>
        <p:spPr>
          <a:xfrm rot="19337317">
            <a:off x="5779800" y="3674596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Telescope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Primary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4500729" y="5343976"/>
            <a:ext cx="6929710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Analog-to-Digital (A2D) sampling of each channel occurs once each 25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2400" b="1" dirty="0">
                <a:solidFill>
                  <a:schemeClr val="bg1"/>
                </a:solidFill>
              </a:rPr>
              <a:t>sec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C5631-A017-9766-F8D2-8256CE2F7D1C}"/>
              </a:ext>
            </a:extLst>
          </p:cNvPr>
          <p:cNvSpPr/>
          <p:nvPr/>
        </p:nvSpPr>
        <p:spPr>
          <a:xfrm>
            <a:off x="2741385" y="3183669"/>
            <a:ext cx="127469" cy="54864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1A44A67-65E2-E4F7-9004-FFF97390F8AF}"/>
              </a:ext>
            </a:extLst>
          </p:cNvPr>
          <p:cNvSpPr/>
          <p:nvPr/>
        </p:nvSpPr>
        <p:spPr>
          <a:xfrm rot="3534769">
            <a:off x="3400538" y="234363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7D6DDB-FBFC-7E2B-E948-667792CDF983}"/>
              </a:ext>
            </a:extLst>
          </p:cNvPr>
          <p:cNvSpPr/>
          <p:nvPr/>
        </p:nvSpPr>
        <p:spPr>
          <a:xfrm rot="7980187">
            <a:off x="3318711" y="327771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BF38-BA57-D009-23B9-5178781116D1}"/>
              </a:ext>
            </a:extLst>
          </p:cNvPr>
          <p:cNvSpPr txBox="1"/>
          <p:nvPr/>
        </p:nvSpPr>
        <p:spPr>
          <a:xfrm>
            <a:off x="1890215" y="2782599"/>
            <a:ext cx="187441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Secondary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26655-648C-2734-DB34-5AFDF23CD05C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680C0C1-58E2-44BE-FB9B-46EFBC3B2530}"/>
              </a:ext>
            </a:extLst>
          </p:cNvPr>
          <p:cNvSpPr/>
          <p:nvPr/>
        </p:nvSpPr>
        <p:spPr>
          <a:xfrm rot="16200000">
            <a:off x="3808529" y="2437859"/>
            <a:ext cx="274320" cy="2021305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91A0CB-230A-CE14-046A-53FC17E9EE8F}"/>
              </a:ext>
            </a:extLst>
          </p:cNvPr>
          <p:cNvSpPr/>
          <p:nvPr/>
        </p:nvSpPr>
        <p:spPr>
          <a:xfrm>
            <a:off x="3625545" y="3243816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6BA20-852F-B4DD-1FB2-56828CF73716}"/>
              </a:ext>
            </a:extLst>
          </p:cNvPr>
          <p:cNvSpPr txBox="1"/>
          <p:nvPr/>
        </p:nvSpPr>
        <p:spPr>
          <a:xfrm flipH="1">
            <a:off x="3700676" y="3238400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D5648A-07B6-BDBC-8086-F26601A09A47}"/>
              </a:ext>
            </a:extLst>
          </p:cNvPr>
          <p:cNvSpPr/>
          <p:nvPr/>
        </p:nvSpPr>
        <p:spPr>
          <a:xfrm>
            <a:off x="4992249" y="3077149"/>
            <a:ext cx="692442" cy="76168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EF74B-4C0D-15B1-113A-B14B5DBEABFE}"/>
              </a:ext>
            </a:extLst>
          </p:cNvPr>
          <p:cNvSpPr txBox="1"/>
          <p:nvPr/>
        </p:nvSpPr>
        <p:spPr>
          <a:xfrm>
            <a:off x="5035033" y="3268057"/>
            <a:ext cx="62026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SPLT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9744D4-19BB-4021-A682-1A2928DA5067}"/>
              </a:ext>
            </a:extLst>
          </p:cNvPr>
          <p:cNvSpPr/>
          <p:nvPr/>
        </p:nvSpPr>
        <p:spPr>
          <a:xfrm>
            <a:off x="6182280" y="246104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8A21A-8B7D-D718-06BD-E9F0EE5C8BAA}"/>
              </a:ext>
            </a:extLst>
          </p:cNvPr>
          <p:cNvSpPr/>
          <p:nvPr/>
        </p:nvSpPr>
        <p:spPr>
          <a:xfrm>
            <a:off x="6181000" y="19367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89F45-0D0A-6021-48BB-A4F7BD8289B6}"/>
              </a:ext>
            </a:extLst>
          </p:cNvPr>
          <p:cNvSpPr/>
          <p:nvPr/>
        </p:nvSpPr>
        <p:spPr>
          <a:xfrm>
            <a:off x="6186183" y="298131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A01EAA-FC96-16AE-0CDD-5AF11C4DF17D}"/>
              </a:ext>
            </a:extLst>
          </p:cNvPr>
          <p:cNvSpPr/>
          <p:nvPr/>
        </p:nvSpPr>
        <p:spPr>
          <a:xfrm>
            <a:off x="6185640" y="353366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F435B8-3426-817B-EE42-A32EDAD3D27C}"/>
              </a:ext>
            </a:extLst>
          </p:cNvPr>
          <p:cNvSpPr/>
          <p:nvPr/>
        </p:nvSpPr>
        <p:spPr>
          <a:xfrm>
            <a:off x="6185640" y="40646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5828E2-0993-B118-5BCD-994B8042CE7F}"/>
              </a:ext>
            </a:extLst>
          </p:cNvPr>
          <p:cNvSpPr/>
          <p:nvPr/>
        </p:nvSpPr>
        <p:spPr>
          <a:xfrm>
            <a:off x="6185640" y="460474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141A57-198D-0D6D-D6DE-FB1B85E9138E}"/>
              </a:ext>
            </a:extLst>
          </p:cNvPr>
          <p:cNvSpPr txBox="1"/>
          <p:nvPr/>
        </p:nvSpPr>
        <p:spPr>
          <a:xfrm>
            <a:off x="5624644" y="193761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98C0AD-F14B-10D3-99DF-6144C8E3E022}"/>
              </a:ext>
            </a:extLst>
          </p:cNvPr>
          <p:cNvSpPr txBox="1"/>
          <p:nvPr/>
        </p:nvSpPr>
        <p:spPr>
          <a:xfrm>
            <a:off x="5624732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B78E26-9687-7B07-AAA8-778CC3BE787C}"/>
              </a:ext>
            </a:extLst>
          </p:cNvPr>
          <p:cNvSpPr txBox="1"/>
          <p:nvPr/>
        </p:nvSpPr>
        <p:spPr>
          <a:xfrm>
            <a:off x="5624066" y="298150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748CA4-1475-122C-C426-896E299E427C}"/>
              </a:ext>
            </a:extLst>
          </p:cNvPr>
          <p:cNvSpPr txBox="1"/>
          <p:nvPr/>
        </p:nvSpPr>
        <p:spPr>
          <a:xfrm>
            <a:off x="5616635" y="353307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1A8BE1-D72D-CD9F-24D8-7F17C47BC922}"/>
              </a:ext>
            </a:extLst>
          </p:cNvPr>
          <p:cNvSpPr txBox="1"/>
          <p:nvPr/>
        </p:nvSpPr>
        <p:spPr>
          <a:xfrm>
            <a:off x="5618338" y="405192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209FC1-6A6F-ABF2-A810-E4C2B12FD595}"/>
              </a:ext>
            </a:extLst>
          </p:cNvPr>
          <p:cNvSpPr txBox="1"/>
          <p:nvPr/>
        </p:nvSpPr>
        <p:spPr>
          <a:xfrm>
            <a:off x="5624644" y="459686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58B7177E-F09D-7FF7-C304-71D794D4DEA9}"/>
              </a:ext>
            </a:extLst>
          </p:cNvPr>
          <p:cNvSpPr/>
          <p:nvPr/>
        </p:nvSpPr>
        <p:spPr>
          <a:xfrm rot="16200000">
            <a:off x="7146914" y="1712176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8744C86D-47F6-F222-1228-505AAC1CCE07}"/>
              </a:ext>
            </a:extLst>
          </p:cNvPr>
          <p:cNvSpPr/>
          <p:nvPr/>
        </p:nvSpPr>
        <p:spPr>
          <a:xfrm rot="16200000">
            <a:off x="7154881" y="2232932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77722D9B-7B6F-0743-0E83-D6EC9DCE63A9}"/>
              </a:ext>
            </a:extLst>
          </p:cNvPr>
          <p:cNvSpPr/>
          <p:nvPr/>
        </p:nvSpPr>
        <p:spPr>
          <a:xfrm rot="16200000">
            <a:off x="7167137" y="2741250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A5CADE69-CFC1-6CCB-0216-ABC0439A1A64}"/>
              </a:ext>
            </a:extLst>
          </p:cNvPr>
          <p:cNvSpPr/>
          <p:nvPr/>
        </p:nvSpPr>
        <p:spPr>
          <a:xfrm rot="16200000">
            <a:off x="7162187" y="3309649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B3FE692E-5543-8257-E79E-C487D121612F}"/>
              </a:ext>
            </a:extLst>
          </p:cNvPr>
          <p:cNvSpPr/>
          <p:nvPr/>
        </p:nvSpPr>
        <p:spPr>
          <a:xfrm rot="16200000">
            <a:off x="7157474" y="3841787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A7AE1F54-7E68-BE35-2561-9ACA73344EAF}"/>
              </a:ext>
            </a:extLst>
          </p:cNvPr>
          <p:cNvSpPr/>
          <p:nvPr/>
        </p:nvSpPr>
        <p:spPr>
          <a:xfrm rot="16200000">
            <a:off x="7153643" y="4372784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F10AEAF-CF41-655E-CBF3-AF3CB34D6BBE}"/>
              </a:ext>
            </a:extLst>
          </p:cNvPr>
          <p:cNvSpPr/>
          <p:nvPr/>
        </p:nvSpPr>
        <p:spPr>
          <a:xfrm>
            <a:off x="7013466" y="3521766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C7DBE9-DC4A-94BD-36FD-419621AA8EEC}"/>
              </a:ext>
            </a:extLst>
          </p:cNvPr>
          <p:cNvSpPr/>
          <p:nvPr/>
        </p:nvSpPr>
        <p:spPr>
          <a:xfrm>
            <a:off x="7021247" y="4059508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149AFB0-CFCE-5EF7-B66B-CCF9C83A03F5}"/>
              </a:ext>
            </a:extLst>
          </p:cNvPr>
          <p:cNvSpPr/>
          <p:nvPr/>
        </p:nvSpPr>
        <p:spPr>
          <a:xfrm>
            <a:off x="7029508" y="4582629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F76977C-57BA-E4B2-F801-2651B8D22C4E}"/>
              </a:ext>
            </a:extLst>
          </p:cNvPr>
          <p:cNvSpPr/>
          <p:nvPr/>
        </p:nvSpPr>
        <p:spPr>
          <a:xfrm>
            <a:off x="7021247" y="2984024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44FB2FB-8E0A-990A-F2E9-702331220B9A}"/>
              </a:ext>
            </a:extLst>
          </p:cNvPr>
          <p:cNvSpPr/>
          <p:nvPr/>
        </p:nvSpPr>
        <p:spPr>
          <a:xfrm>
            <a:off x="7013466" y="2448401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20CEF42-E77E-D318-A3C9-4D5E9CA9F342}"/>
              </a:ext>
            </a:extLst>
          </p:cNvPr>
          <p:cNvSpPr/>
          <p:nvPr/>
        </p:nvSpPr>
        <p:spPr>
          <a:xfrm>
            <a:off x="7002856" y="1928990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0BFF2B-A40A-58B8-265C-46B2DAE572A7}"/>
              </a:ext>
            </a:extLst>
          </p:cNvPr>
          <p:cNvSpPr txBox="1"/>
          <p:nvPr/>
        </p:nvSpPr>
        <p:spPr>
          <a:xfrm flipH="1">
            <a:off x="6937169" y="193300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CC5A54-796D-665A-8580-460EF563D779}"/>
              </a:ext>
            </a:extLst>
          </p:cNvPr>
          <p:cNvSpPr txBox="1"/>
          <p:nvPr/>
        </p:nvSpPr>
        <p:spPr>
          <a:xfrm flipH="1">
            <a:off x="6939435" y="296664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7289FD-1422-0383-6B10-CBE3C34BFEBD}"/>
              </a:ext>
            </a:extLst>
          </p:cNvPr>
          <p:cNvSpPr txBox="1"/>
          <p:nvPr/>
        </p:nvSpPr>
        <p:spPr>
          <a:xfrm flipH="1">
            <a:off x="6946260" y="351021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B9D894-8410-0C49-94F5-D26421E5BF66}"/>
              </a:ext>
            </a:extLst>
          </p:cNvPr>
          <p:cNvSpPr txBox="1"/>
          <p:nvPr/>
        </p:nvSpPr>
        <p:spPr>
          <a:xfrm flipH="1">
            <a:off x="6944173" y="405778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BB26F1-2F80-B78F-F6A1-EC2F8E600E95}"/>
              </a:ext>
            </a:extLst>
          </p:cNvPr>
          <p:cNvSpPr txBox="1"/>
          <p:nvPr/>
        </p:nvSpPr>
        <p:spPr>
          <a:xfrm flipH="1">
            <a:off x="6945578" y="458424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B777D6-D73E-C478-B436-72D6F9472D48}"/>
              </a:ext>
            </a:extLst>
          </p:cNvPr>
          <p:cNvSpPr txBox="1"/>
          <p:nvPr/>
        </p:nvSpPr>
        <p:spPr>
          <a:xfrm flipH="1">
            <a:off x="6938429" y="2441099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2C41582-9F67-1AA3-3ED7-0D288F7CAF4D}"/>
              </a:ext>
            </a:extLst>
          </p:cNvPr>
          <p:cNvSpPr/>
          <p:nvPr/>
        </p:nvSpPr>
        <p:spPr>
          <a:xfrm>
            <a:off x="7629087" y="2459066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A8B3D15-52F6-DA0F-15F4-60AF7FB13F10}"/>
              </a:ext>
            </a:extLst>
          </p:cNvPr>
          <p:cNvSpPr/>
          <p:nvPr/>
        </p:nvSpPr>
        <p:spPr>
          <a:xfrm>
            <a:off x="7627807" y="193480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85CBDF0-0738-467B-AEB4-02228229E9F1}"/>
              </a:ext>
            </a:extLst>
          </p:cNvPr>
          <p:cNvSpPr/>
          <p:nvPr/>
        </p:nvSpPr>
        <p:spPr>
          <a:xfrm>
            <a:off x="7632990" y="297933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C81FEB3-1FC2-1664-85DC-7EC3C2B6D03E}"/>
              </a:ext>
            </a:extLst>
          </p:cNvPr>
          <p:cNvSpPr/>
          <p:nvPr/>
        </p:nvSpPr>
        <p:spPr>
          <a:xfrm>
            <a:off x="7632447" y="3531684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83FFAF9-FBCB-93F2-2ED0-0DA0C7AC5A6E}"/>
              </a:ext>
            </a:extLst>
          </p:cNvPr>
          <p:cNvSpPr/>
          <p:nvPr/>
        </p:nvSpPr>
        <p:spPr>
          <a:xfrm>
            <a:off x="7632447" y="40626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E3B82DF-19C1-C49D-D2E8-9F332D84172C}"/>
              </a:ext>
            </a:extLst>
          </p:cNvPr>
          <p:cNvSpPr/>
          <p:nvPr/>
        </p:nvSpPr>
        <p:spPr>
          <a:xfrm>
            <a:off x="7632447" y="46027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>
            <a:extLst>
              <a:ext uri="{FF2B5EF4-FFF2-40B4-BE49-F238E27FC236}">
                <a16:creationId xmlns:a16="http://schemas.microsoft.com/office/drawing/2014/main" id="{10D35C42-83C4-D445-1BF3-C0AC9880909A}"/>
              </a:ext>
            </a:extLst>
          </p:cNvPr>
          <p:cNvSpPr/>
          <p:nvPr/>
        </p:nvSpPr>
        <p:spPr>
          <a:xfrm rot="16200000">
            <a:off x="8607265" y="1706307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9B406E07-BBB5-D67B-A549-E4068121300E}"/>
              </a:ext>
            </a:extLst>
          </p:cNvPr>
          <p:cNvSpPr/>
          <p:nvPr/>
        </p:nvSpPr>
        <p:spPr>
          <a:xfrm rot="16200000">
            <a:off x="8604356" y="2226370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3EA6C817-EE5F-9A38-49B3-8BF26280F196}"/>
              </a:ext>
            </a:extLst>
          </p:cNvPr>
          <p:cNvSpPr/>
          <p:nvPr/>
        </p:nvSpPr>
        <p:spPr>
          <a:xfrm rot="16200000">
            <a:off x="8615134" y="2734133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Down Arrow 79">
            <a:extLst>
              <a:ext uri="{FF2B5EF4-FFF2-40B4-BE49-F238E27FC236}">
                <a16:creationId xmlns:a16="http://schemas.microsoft.com/office/drawing/2014/main" id="{943535F0-50BD-4817-DEFB-C8A1E8B0640A}"/>
              </a:ext>
            </a:extLst>
          </p:cNvPr>
          <p:cNvSpPr/>
          <p:nvPr/>
        </p:nvSpPr>
        <p:spPr>
          <a:xfrm rot="16200000">
            <a:off x="8611662" y="3291518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own Arrow 80">
            <a:extLst>
              <a:ext uri="{FF2B5EF4-FFF2-40B4-BE49-F238E27FC236}">
                <a16:creationId xmlns:a16="http://schemas.microsoft.com/office/drawing/2014/main" id="{AA9E27E1-9373-D0A8-D2EC-C5776A80B999}"/>
              </a:ext>
            </a:extLst>
          </p:cNvPr>
          <p:cNvSpPr/>
          <p:nvPr/>
        </p:nvSpPr>
        <p:spPr>
          <a:xfrm rot="16200000">
            <a:off x="8610852" y="3848303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own Arrow 81">
            <a:extLst>
              <a:ext uri="{FF2B5EF4-FFF2-40B4-BE49-F238E27FC236}">
                <a16:creationId xmlns:a16="http://schemas.microsoft.com/office/drawing/2014/main" id="{C6DA2EBC-C447-1C0F-9B79-307DEF426541}"/>
              </a:ext>
            </a:extLst>
          </p:cNvPr>
          <p:cNvSpPr/>
          <p:nvPr/>
        </p:nvSpPr>
        <p:spPr>
          <a:xfrm rot="16200000">
            <a:off x="8608082" y="4365667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4B4055C-4824-48C9-5F29-81BF73ED7E18}"/>
              </a:ext>
            </a:extLst>
          </p:cNvPr>
          <p:cNvSpPr/>
          <p:nvPr/>
        </p:nvSpPr>
        <p:spPr>
          <a:xfrm>
            <a:off x="8471134" y="1913491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DA8419F-A1A1-DE32-DF1C-7687434603FA}"/>
              </a:ext>
            </a:extLst>
          </p:cNvPr>
          <p:cNvSpPr/>
          <p:nvPr/>
        </p:nvSpPr>
        <p:spPr>
          <a:xfrm>
            <a:off x="8471134" y="2453361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8F51A12-F975-F3D7-F7D5-8332C319BEFE}"/>
              </a:ext>
            </a:extLst>
          </p:cNvPr>
          <p:cNvSpPr/>
          <p:nvPr/>
        </p:nvSpPr>
        <p:spPr>
          <a:xfrm>
            <a:off x="8471134" y="2950389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4993107-A1DF-C29D-7EB1-D2F7E38D1E19}"/>
              </a:ext>
            </a:extLst>
          </p:cNvPr>
          <p:cNvSpPr/>
          <p:nvPr/>
        </p:nvSpPr>
        <p:spPr>
          <a:xfrm>
            <a:off x="8471134" y="3509379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BA9CC7A-B948-2F4B-0179-9EE118807533}"/>
              </a:ext>
            </a:extLst>
          </p:cNvPr>
          <p:cNvSpPr/>
          <p:nvPr/>
        </p:nvSpPr>
        <p:spPr>
          <a:xfrm>
            <a:off x="8471134" y="4058135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58B29C8-99D2-5E2E-BF79-7F7723F5A234}"/>
              </a:ext>
            </a:extLst>
          </p:cNvPr>
          <p:cNvSpPr/>
          <p:nvPr/>
        </p:nvSpPr>
        <p:spPr>
          <a:xfrm>
            <a:off x="8471134" y="4575604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90AA5A-60B2-70D3-25AB-555E21A353F3}"/>
              </a:ext>
            </a:extLst>
          </p:cNvPr>
          <p:cNvSpPr txBox="1"/>
          <p:nvPr/>
        </p:nvSpPr>
        <p:spPr>
          <a:xfrm>
            <a:off x="7034827" y="192936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521FF1-E077-898E-B80C-A7B9224B329E}"/>
              </a:ext>
            </a:extLst>
          </p:cNvPr>
          <p:cNvSpPr txBox="1"/>
          <p:nvPr/>
        </p:nvSpPr>
        <p:spPr>
          <a:xfrm>
            <a:off x="7025960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492236E-FD2F-75CB-9740-B6576341A24B}"/>
              </a:ext>
            </a:extLst>
          </p:cNvPr>
          <p:cNvSpPr txBox="1"/>
          <p:nvPr/>
        </p:nvSpPr>
        <p:spPr>
          <a:xfrm>
            <a:off x="7026366" y="2988171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E8DA23B-C850-0047-F3C0-B5763D07E5B3}"/>
              </a:ext>
            </a:extLst>
          </p:cNvPr>
          <p:cNvSpPr txBox="1"/>
          <p:nvPr/>
        </p:nvSpPr>
        <p:spPr>
          <a:xfrm>
            <a:off x="7025088" y="352710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469F2A3-02F3-123D-386A-FBAE2DBE089D}"/>
              </a:ext>
            </a:extLst>
          </p:cNvPr>
          <p:cNvSpPr txBox="1"/>
          <p:nvPr/>
        </p:nvSpPr>
        <p:spPr>
          <a:xfrm>
            <a:off x="7025088" y="406304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3918BB8-200E-9788-5CD9-2532BA8092ED}"/>
              </a:ext>
            </a:extLst>
          </p:cNvPr>
          <p:cNvSpPr txBox="1"/>
          <p:nvPr/>
        </p:nvSpPr>
        <p:spPr>
          <a:xfrm>
            <a:off x="7025088" y="458240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54E7D47-A814-064A-434B-CB63431B2A1D}"/>
              </a:ext>
            </a:extLst>
          </p:cNvPr>
          <p:cNvSpPr txBox="1"/>
          <p:nvPr/>
        </p:nvSpPr>
        <p:spPr>
          <a:xfrm>
            <a:off x="7777552" y="192712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5763DE1-CE4B-1809-6BFE-4756385BD2B5}"/>
              </a:ext>
            </a:extLst>
          </p:cNvPr>
          <p:cNvSpPr txBox="1"/>
          <p:nvPr/>
        </p:nvSpPr>
        <p:spPr>
          <a:xfrm>
            <a:off x="7777552" y="2961984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E7681F5-A0FA-953E-E473-391F0012CF86}"/>
              </a:ext>
            </a:extLst>
          </p:cNvPr>
          <p:cNvSpPr txBox="1"/>
          <p:nvPr/>
        </p:nvSpPr>
        <p:spPr>
          <a:xfrm>
            <a:off x="7784761" y="2459977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211135F-DD69-A85B-75A4-53A9969928E2}"/>
              </a:ext>
            </a:extLst>
          </p:cNvPr>
          <p:cNvSpPr txBox="1"/>
          <p:nvPr/>
        </p:nvSpPr>
        <p:spPr>
          <a:xfrm>
            <a:off x="7778229" y="352583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262D18-A281-EB09-46FB-2AE1ED7B0318}"/>
              </a:ext>
            </a:extLst>
          </p:cNvPr>
          <p:cNvSpPr txBox="1"/>
          <p:nvPr/>
        </p:nvSpPr>
        <p:spPr>
          <a:xfrm>
            <a:off x="7779930" y="4076821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9295DCE-B925-B92E-06DB-A719A1870FE1}"/>
              </a:ext>
            </a:extLst>
          </p:cNvPr>
          <p:cNvSpPr txBox="1"/>
          <p:nvPr/>
        </p:nvSpPr>
        <p:spPr>
          <a:xfrm>
            <a:off x="7774678" y="458423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29B909-55ED-0311-5A8D-776EE25D6079}"/>
              </a:ext>
            </a:extLst>
          </p:cNvPr>
          <p:cNvSpPr/>
          <p:nvPr/>
        </p:nvSpPr>
        <p:spPr>
          <a:xfrm>
            <a:off x="9123404" y="245709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1C3D90B-3D4E-A6B6-8320-D22E4CCBBD0C}"/>
              </a:ext>
            </a:extLst>
          </p:cNvPr>
          <p:cNvSpPr/>
          <p:nvPr/>
        </p:nvSpPr>
        <p:spPr>
          <a:xfrm>
            <a:off x="9122124" y="1932827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507E1F4-93A3-AC2C-FDF1-BAA89135F9C2}"/>
              </a:ext>
            </a:extLst>
          </p:cNvPr>
          <p:cNvSpPr/>
          <p:nvPr/>
        </p:nvSpPr>
        <p:spPr>
          <a:xfrm>
            <a:off x="9127307" y="2977357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8F2DC44-6464-4E77-215E-71B6F95354CA}"/>
              </a:ext>
            </a:extLst>
          </p:cNvPr>
          <p:cNvSpPr/>
          <p:nvPr/>
        </p:nvSpPr>
        <p:spPr>
          <a:xfrm>
            <a:off x="9126764" y="3529708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36825F5-1044-56DB-1974-7E0AF4757741}"/>
              </a:ext>
            </a:extLst>
          </p:cNvPr>
          <p:cNvSpPr/>
          <p:nvPr/>
        </p:nvSpPr>
        <p:spPr>
          <a:xfrm>
            <a:off x="9126764" y="4060706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413396C-8FC1-3845-A593-61F62F6859A1}"/>
              </a:ext>
            </a:extLst>
          </p:cNvPr>
          <p:cNvSpPr/>
          <p:nvPr/>
        </p:nvSpPr>
        <p:spPr>
          <a:xfrm>
            <a:off x="9126764" y="460078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E5E4D29-D0A1-F645-73A8-90BC7E52A0DD}"/>
              </a:ext>
            </a:extLst>
          </p:cNvPr>
          <p:cNvSpPr txBox="1"/>
          <p:nvPr/>
        </p:nvSpPr>
        <p:spPr>
          <a:xfrm>
            <a:off x="8547046" y="192936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BC99905-E2BE-3905-FBB2-F550C4CE70F7}"/>
              </a:ext>
            </a:extLst>
          </p:cNvPr>
          <p:cNvSpPr txBox="1"/>
          <p:nvPr/>
        </p:nvSpPr>
        <p:spPr>
          <a:xfrm>
            <a:off x="8539291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A237543-C35D-C745-D0D0-CE05B2CB9AA2}"/>
              </a:ext>
            </a:extLst>
          </p:cNvPr>
          <p:cNvSpPr txBox="1"/>
          <p:nvPr/>
        </p:nvSpPr>
        <p:spPr>
          <a:xfrm>
            <a:off x="8542647" y="298145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BEF645E-043F-B8A9-F35B-5077D58A3CCA}"/>
              </a:ext>
            </a:extLst>
          </p:cNvPr>
          <p:cNvSpPr txBox="1"/>
          <p:nvPr/>
        </p:nvSpPr>
        <p:spPr>
          <a:xfrm>
            <a:off x="8540341" y="3526373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F8A911-8A08-90F7-1E77-6DB0D766C414}"/>
              </a:ext>
            </a:extLst>
          </p:cNvPr>
          <p:cNvSpPr txBox="1"/>
          <p:nvPr/>
        </p:nvSpPr>
        <p:spPr>
          <a:xfrm>
            <a:off x="8538361" y="405908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4992AA0-3D11-2BE1-56F4-C022215C4238}"/>
              </a:ext>
            </a:extLst>
          </p:cNvPr>
          <p:cNvSpPr txBox="1"/>
          <p:nvPr/>
        </p:nvSpPr>
        <p:spPr>
          <a:xfrm>
            <a:off x="8547046" y="460474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6264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6AC5B4-3C7F-CEDE-9766-E49B74B3E3FE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D647FD-CA10-17CF-9D62-73D2B1405470}"/>
              </a:ext>
            </a:extLst>
          </p:cNvPr>
          <p:cNvCxnSpPr>
            <a:cxnSpLocks/>
          </p:cNvCxnSpPr>
          <p:nvPr/>
        </p:nvCxnSpPr>
        <p:spPr>
          <a:xfrm flipH="1">
            <a:off x="46607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5FFAE-DCFB-7702-3C34-A85DBDB8B5D1}"/>
              </a:ext>
            </a:extLst>
          </p:cNvPr>
          <p:cNvCxnSpPr>
            <a:cxnSpLocks/>
          </p:cNvCxnSpPr>
          <p:nvPr/>
        </p:nvCxnSpPr>
        <p:spPr>
          <a:xfrm>
            <a:off x="60080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D5E961-3AE0-DDC7-6EC8-5B3D9CCA3DA1}"/>
              </a:ext>
            </a:extLst>
          </p:cNvPr>
          <p:cNvCxnSpPr>
            <a:cxnSpLocks/>
          </p:cNvCxnSpPr>
          <p:nvPr/>
        </p:nvCxnSpPr>
        <p:spPr>
          <a:xfrm>
            <a:off x="6001481" y="1999189"/>
            <a:ext cx="0" cy="227451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ACCC34-3359-B7CE-AB17-6B384BFDF6D3}"/>
              </a:ext>
            </a:extLst>
          </p:cNvPr>
          <p:cNvCxnSpPr>
            <a:cxnSpLocks/>
          </p:cNvCxnSpPr>
          <p:nvPr/>
        </p:nvCxnSpPr>
        <p:spPr>
          <a:xfrm flipH="1">
            <a:off x="1980762" y="42594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AA280F-7AD2-037B-6918-7D9D552CCE26}"/>
              </a:ext>
            </a:extLst>
          </p:cNvPr>
          <p:cNvSpPr txBox="1"/>
          <p:nvPr/>
        </p:nvSpPr>
        <p:spPr>
          <a:xfrm>
            <a:off x="738130" y="40747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B0E637-E1AE-6D94-E367-0C6B8016F55B}"/>
              </a:ext>
            </a:extLst>
          </p:cNvPr>
          <p:cNvSpPr txBox="1"/>
          <p:nvPr/>
        </p:nvSpPr>
        <p:spPr>
          <a:xfrm>
            <a:off x="7440807" y="1973690"/>
            <a:ext cx="4088960" cy="138499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 25 </a:t>
            </a:r>
            <a:r>
              <a:rPr lang="en-US" sz="2800" b="1" dirty="0">
                <a:latin typeface="Symbol" pitchFamily="2" charset="2"/>
              </a:rPr>
              <a:t>m</a:t>
            </a:r>
            <a:r>
              <a:rPr lang="en-US" sz="2800" b="1" dirty="0"/>
              <a:t>sec, the scan mirror rotates through 942 </a:t>
            </a:r>
            <a:r>
              <a:rPr lang="en-US" sz="2800" b="1" dirty="0" err="1">
                <a:latin typeface="Symbol" pitchFamily="2" charset="2"/>
              </a:rPr>
              <a:t>m</a:t>
            </a:r>
            <a:r>
              <a:rPr lang="en-US" sz="2800" b="1" dirty="0" err="1"/>
              <a:t>radians</a:t>
            </a:r>
            <a:r>
              <a:rPr lang="en-US" sz="2800" b="1" dirty="0"/>
              <a:t> of arc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800E9-8052-6712-7D06-597D334DE523}"/>
              </a:ext>
            </a:extLst>
          </p:cNvPr>
          <p:cNvCxnSpPr>
            <a:cxnSpLocks/>
          </p:cNvCxnSpPr>
          <p:nvPr/>
        </p:nvCxnSpPr>
        <p:spPr>
          <a:xfrm>
            <a:off x="6025448" y="1999189"/>
            <a:ext cx="128433" cy="242691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E4A1E8-D198-3E23-EAFC-48689B6BAAA9}"/>
              </a:ext>
            </a:extLst>
          </p:cNvPr>
          <p:cNvCxnSpPr/>
          <p:nvPr/>
        </p:nvCxnSpPr>
        <p:spPr>
          <a:xfrm>
            <a:off x="5807158" y="4203368"/>
            <a:ext cx="346723" cy="37341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31403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57D1B5-0CE5-3D19-3656-F19B08BC8E8C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D647FD-CA10-17CF-9D62-73D2B1405470}"/>
              </a:ext>
            </a:extLst>
          </p:cNvPr>
          <p:cNvCxnSpPr>
            <a:cxnSpLocks/>
          </p:cNvCxnSpPr>
          <p:nvPr/>
        </p:nvCxnSpPr>
        <p:spPr>
          <a:xfrm flipH="1">
            <a:off x="46607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5FFAE-DCFB-7702-3C34-A85DBDB8B5D1}"/>
              </a:ext>
            </a:extLst>
          </p:cNvPr>
          <p:cNvCxnSpPr>
            <a:cxnSpLocks/>
          </p:cNvCxnSpPr>
          <p:nvPr/>
        </p:nvCxnSpPr>
        <p:spPr>
          <a:xfrm>
            <a:off x="60080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D5E961-3AE0-DDC7-6EC8-5B3D9CCA3DA1}"/>
              </a:ext>
            </a:extLst>
          </p:cNvPr>
          <p:cNvCxnSpPr>
            <a:cxnSpLocks/>
          </p:cNvCxnSpPr>
          <p:nvPr/>
        </p:nvCxnSpPr>
        <p:spPr>
          <a:xfrm>
            <a:off x="6001481" y="1999189"/>
            <a:ext cx="0" cy="227451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ACCC34-3359-B7CE-AB17-6B384BFDF6D3}"/>
              </a:ext>
            </a:extLst>
          </p:cNvPr>
          <p:cNvCxnSpPr>
            <a:cxnSpLocks/>
          </p:cNvCxnSpPr>
          <p:nvPr/>
        </p:nvCxnSpPr>
        <p:spPr>
          <a:xfrm flipH="1">
            <a:off x="1980762" y="42594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AA280F-7AD2-037B-6918-7D9D552CCE26}"/>
              </a:ext>
            </a:extLst>
          </p:cNvPr>
          <p:cNvSpPr txBox="1"/>
          <p:nvPr/>
        </p:nvSpPr>
        <p:spPr>
          <a:xfrm>
            <a:off x="738130" y="40747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B0E637-E1AE-6D94-E367-0C6B8016F55B}"/>
              </a:ext>
            </a:extLst>
          </p:cNvPr>
          <p:cNvSpPr txBox="1"/>
          <p:nvPr/>
        </p:nvSpPr>
        <p:spPr>
          <a:xfrm>
            <a:off x="7440807" y="1973690"/>
            <a:ext cx="4088960" cy="138499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 25 </a:t>
            </a:r>
            <a:r>
              <a:rPr lang="en-US" sz="2800" b="1" dirty="0">
                <a:latin typeface="Symbol" pitchFamily="2" charset="2"/>
              </a:rPr>
              <a:t>m</a:t>
            </a:r>
            <a:r>
              <a:rPr lang="en-US" sz="2800" b="1" dirty="0"/>
              <a:t>sec, the scan mirror rotates through 942 </a:t>
            </a:r>
            <a:r>
              <a:rPr lang="en-US" sz="2800" b="1" dirty="0" err="1">
                <a:latin typeface="Symbol" pitchFamily="2" charset="2"/>
              </a:rPr>
              <a:t>m</a:t>
            </a:r>
            <a:r>
              <a:rPr lang="en-US" sz="2800" b="1" dirty="0" err="1"/>
              <a:t>radians</a:t>
            </a:r>
            <a:r>
              <a:rPr lang="en-US" sz="2800" b="1" dirty="0"/>
              <a:t> of arc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800E9-8052-6712-7D06-597D334DE523}"/>
              </a:ext>
            </a:extLst>
          </p:cNvPr>
          <p:cNvCxnSpPr>
            <a:cxnSpLocks/>
          </p:cNvCxnSpPr>
          <p:nvPr/>
        </p:nvCxnSpPr>
        <p:spPr>
          <a:xfrm>
            <a:off x="6025448" y="1999189"/>
            <a:ext cx="128433" cy="242691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E4A1E8-D198-3E23-EAFC-48689B6BAAA9}"/>
              </a:ext>
            </a:extLst>
          </p:cNvPr>
          <p:cNvCxnSpPr/>
          <p:nvPr/>
        </p:nvCxnSpPr>
        <p:spPr>
          <a:xfrm>
            <a:off x="5807158" y="4203368"/>
            <a:ext cx="346723" cy="37341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A533A6B-F123-4631-D434-5F33FE55DEC1}"/>
              </a:ext>
            </a:extLst>
          </p:cNvPr>
          <p:cNvSpPr txBox="1"/>
          <p:nvPr/>
        </p:nvSpPr>
        <p:spPr>
          <a:xfrm>
            <a:off x="7440807" y="3637390"/>
            <a:ext cx="4088960" cy="26776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Combined with the satellite elevation of 850 km, this puts the centroids of the scan spots 800 meters apart near the subsatellite point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8856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30">
            <a:extLst>
              <a:ext uri="{FF2B5EF4-FFF2-40B4-BE49-F238E27FC236}">
                <a16:creationId xmlns:a16="http://schemas.microsoft.com/office/drawing/2014/main" id="{A47C718E-6C2B-E5C8-1EB3-20C25D31A22B}"/>
              </a:ext>
            </a:extLst>
          </p:cNvPr>
          <p:cNvSpPr/>
          <p:nvPr/>
        </p:nvSpPr>
        <p:spPr>
          <a:xfrm rot="12928604">
            <a:off x="5810217" y="186288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37D1BC7-9A23-5955-8C7B-7640519B5450}"/>
              </a:ext>
            </a:extLst>
          </p:cNvPr>
          <p:cNvSpPr/>
          <p:nvPr/>
        </p:nvSpPr>
        <p:spPr>
          <a:xfrm rot="13778155">
            <a:off x="5800221" y="2447787"/>
            <a:ext cx="274320" cy="962286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32903F89-521B-260A-E216-D4456EC3D56C}"/>
              </a:ext>
            </a:extLst>
          </p:cNvPr>
          <p:cNvSpPr/>
          <p:nvPr/>
        </p:nvSpPr>
        <p:spPr>
          <a:xfrm rot="15232225">
            <a:off x="5819368" y="2877254"/>
            <a:ext cx="274320" cy="80872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69507B15-58BB-38AA-DBCE-A9EC690D9EE4}"/>
              </a:ext>
            </a:extLst>
          </p:cNvPr>
          <p:cNvSpPr/>
          <p:nvPr/>
        </p:nvSpPr>
        <p:spPr>
          <a:xfrm rot="17472825">
            <a:off x="5811920" y="3266384"/>
            <a:ext cx="274320" cy="808347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093B65F1-AA18-0CB1-8708-DE55EE52E5EB}"/>
              </a:ext>
            </a:extLst>
          </p:cNvPr>
          <p:cNvSpPr/>
          <p:nvPr/>
        </p:nvSpPr>
        <p:spPr>
          <a:xfrm rot="18505145">
            <a:off x="5795440" y="3510220"/>
            <a:ext cx="274320" cy="9601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11E315C-8B7E-E19A-2A15-C2985A64ABD3}"/>
              </a:ext>
            </a:extLst>
          </p:cNvPr>
          <p:cNvSpPr/>
          <p:nvPr/>
        </p:nvSpPr>
        <p:spPr>
          <a:xfrm rot="19337317">
            <a:off x="5779800" y="3674596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Telescope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Primary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4500729" y="5343976"/>
            <a:ext cx="692971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Digital voltages are encoded as 10-bit binary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C5631-A017-9766-F8D2-8256CE2F7D1C}"/>
              </a:ext>
            </a:extLst>
          </p:cNvPr>
          <p:cNvSpPr/>
          <p:nvPr/>
        </p:nvSpPr>
        <p:spPr>
          <a:xfrm>
            <a:off x="2741385" y="3183669"/>
            <a:ext cx="127469" cy="54864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1A44A67-65E2-E4F7-9004-FFF97390F8AF}"/>
              </a:ext>
            </a:extLst>
          </p:cNvPr>
          <p:cNvSpPr/>
          <p:nvPr/>
        </p:nvSpPr>
        <p:spPr>
          <a:xfrm rot="3534769">
            <a:off x="3400538" y="234363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7D6DDB-FBFC-7E2B-E948-667792CDF983}"/>
              </a:ext>
            </a:extLst>
          </p:cNvPr>
          <p:cNvSpPr/>
          <p:nvPr/>
        </p:nvSpPr>
        <p:spPr>
          <a:xfrm rot="7980187">
            <a:off x="3318711" y="327771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BF38-BA57-D009-23B9-5178781116D1}"/>
              </a:ext>
            </a:extLst>
          </p:cNvPr>
          <p:cNvSpPr txBox="1"/>
          <p:nvPr/>
        </p:nvSpPr>
        <p:spPr>
          <a:xfrm>
            <a:off x="1890215" y="2782599"/>
            <a:ext cx="187441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Secondary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26655-648C-2734-DB34-5AFDF23CD05C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680C0C1-58E2-44BE-FB9B-46EFBC3B2530}"/>
              </a:ext>
            </a:extLst>
          </p:cNvPr>
          <p:cNvSpPr/>
          <p:nvPr/>
        </p:nvSpPr>
        <p:spPr>
          <a:xfrm rot="16200000">
            <a:off x="3808529" y="2437859"/>
            <a:ext cx="274320" cy="2021305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91A0CB-230A-CE14-046A-53FC17E9EE8F}"/>
              </a:ext>
            </a:extLst>
          </p:cNvPr>
          <p:cNvSpPr/>
          <p:nvPr/>
        </p:nvSpPr>
        <p:spPr>
          <a:xfrm>
            <a:off x="3625545" y="3243816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6BA20-852F-B4DD-1FB2-56828CF73716}"/>
              </a:ext>
            </a:extLst>
          </p:cNvPr>
          <p:cNvSpPr txBox="1"/>
          <p:nvPr/>
        </p:nvSpPr>
        <p:spPr>
          <a:xfrm flipH="1">
            <a:off x="3700676" y="3238400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D5648A-07B6-BDBC-8086-F26601A09A47}"/>
              </a:ext>
            </a:extLst>
          </p:cNvPr>
          <p:cNvSpPr/>
          <p:nvPr/>
        </p:nvSpPr>
        <p:spPr>
          <a:xfrm>
            <a:off x="4992249" y="3077149"/>
            <a:ext cx="692442" cy="76168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EF74B-4C0D-15B1-113A-B14B5DBEABFE}"/>
              </a:ext>
            </a:extLst>
          </p:cNvPr>
          <p:cNvSpPr txBox="1"/>
          <p:nvPr/>
        </p:nvSpPr>
        <p:spPr>
          <a:xfrm>
            <a:off x="5035033" y="3268057"/>
            <a:ext cx="62026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SPLT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9744D4-19BB-4021-A682-1A2928DA5067}"/>
              </a:ext>
            </a:extLst>
          </p:cNvPr>
          <p:cNvSpPr/>
          <p:nvPr/>
        </p:nvSpPr>
        <p:spPr>
          <a:xfrm>
            <a:off x="6182280" y="246104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8A21A-8B7D-D718-06BD-E9F0EE5C8BAA}"/>
              </a:ext>
            </a:extLst>
          </p:cNvPr>
          <p:cNvSpPr/>
          <p:nvPr/>
        </p:nvSpPr>
        <p:spPr>
          <a:xfrm>
            <a:off x="6181000" y="19367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89F45-0D0A-6021-48BB-A4F7BD8289B6}"/>
              </a:ext>
            </a:extLst>
          </p:cNvPr>
          <p:cNvSpPr/>
          <p:nvPr/>
        </p:nvSpPr>
        <p:spPr>
          <a:xfrm>
            <a:off x="6186183" y="298131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A01EAA-FC96-16AE-0CDD-5AF11C4DF17D}"/>
              </a:ext>
            </a:extLst>
          </p:cNvPr>
          <p:cNvSpPr/>
          <p:nvPr/>
        </p:nvSpPr>
        <p:spPr>
          <a:xfrm>
            <a:off x="6185640" y="353366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F435B8-3426-817B-EE42-A32EDAD3D27C}"/>
              </a:ext>
            </a:extLst>
          </p:cNvPr>
          <p:cNvSpPr/>
          <p:nvPr/>
        </p:nvSpPr>
        <p:spPr>
          <a:xfrm>
            <a:off x="6185640" y="40646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5828E2-0993-B118-5BCD-994B8042CE7F}"/>
              </a:ext>
            </a:extLst>
          </p:cNvPr>
          <p:cNvSpPr/>
          <p:nvPr/>
        </p:nvSpPr>
        <p:spPr>
          <a:xfrm>
            <a:off x="6185640" y="460474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141A57-198D-0D6D-D6DE-FB1B85E9138E}"/>
              </a:ext>
            </a:extLst>
          </p:cNvPr>
          <p:cNvSpPr txBox="1"/>
          <p:nvPr/>
        </p:nvSpPr>
        <p:spPr>
          <a:xfrm>
            <a:off x="5624644" y="193761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98C0AD-F14B-10D3-99DF-6144C8E3E022}"/>
              </a:ext>
            </a:extLst>
          </p:cNvPr>
          <p:cNvSpPr txBox="1"/>
          <p:nvPr/>
        </p:nvSpPr>
        <p:spPr>
          <a:xfrm>
            <a:off x="5624732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B78E26-9687-7B07-AAA8-778CC3BE787C}"/>
              </a:ext>
            </a:extLst>
          </p:cNvPr>
          <p:cNvSpPr txBox="1"/>
          <p:nvPr/>
        </p:nvSpPr>
        <p:spPr>
          <a:xfrm>
            <a:off x="5624066" y="298150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748CA4-1475-122C-C426-896E299E427C}"/>
              </a:ext>
            </a:extLst>
          </p:cNvPr>
          <p:cNvSpPr txBox="1"/>
          <p:nvPr/>
        </p:nvSpPr>
        <p:spPr>
          <a:xfrm>
            <a:off x="5616635" y="353307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1A8BE1-D72D-CD9F-24D8-7F17C47BC922}"/>
              </a:ext>
            </a:extLst>
          </p:cNvPr>
          <p:cNvSpPr txBox="1"/>
          <p:nvPr/>
        </p:nvSpPr>
        <p:spPr>
          <a:xfrm>
            <a:off x="5618338" y="405192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209FC1-6A6F-ABF2-A810-E4C2B12FD595}"/>
              </a:ext>
            </a:extLst>
          </p:cNvPr>
          <p:cNvSpPr txBox="1"/>
          <p:nvPr/>
        </p:nvSpPr>
        <p:spPr>
          <a:xfrm>
            <a:off x="5624644" y="459686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58B7177E-F09D-7FF7-C304-71D794D4DEA9}"/>
              </a:ext>
            </a:extLst>
          </p:cNvPr>
          <p:cNvSpPr/>
          <p:nvPr/>
        </p:nvSpPr>
        <p:spPr>
          <a:xfrm rot="16200000">
            <a:off x="7146914" y="1712176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8744C86D-47F6-F222-1228-505AAC1CCE07}"/>
              </a:ext>
            </a:extLst>
          </p:cNvPr>
          <p:cNvSpPr/>
          <p:nvPr/>
        </p:nvSpPr>
        <p:spPr>
          <a:xfrm rot="16200000">
            <a:off x="7154881" y="2232932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77722D9B-7B6F-0743-0E83-D6EC9DCE63A9}"/>
              </a:ext>
            </a:extLst>
          </p:cNvPr>
          <p:cNvSpPr/>
          <p:nvPr/>
        </p:nvSpPr>
        <p:spPr>
          <a:xfrm rot="16200000">
            <a:off x="7167137" y="2741250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A5CADE69-CFC1-6CCB-0216-ABC0439A1A64}"/>
              </a:ext>
            </a:extLst>
          </p:cNvPr>
          <p:cNvSpPr/>
          <p:nvPr/>
        </p:nvSpPr>
        <p:spPr>
          <a:xfrm rot="16200000">
            <a:off x="7162187" y="3309649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B3FE692E-5543-8257-E79E-C487D121612F}"/>
              </a:ext>
            </a:extLst>
          </p:cNvPr>
          <p:cNvSpPr/>
          <p:nvPr/>
        </p:nvSpPr>
        <p:spPr>
          <a:xfrm rot="16200000">
            <a:off x="7157474" y="3841787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A7AE1F54-7E68-BE35-2561-9ACA73344EAF}"/>
              </a:ext>
            </a:extLst>
          </p:cNvPr>
          <p:cNvSpPr/>
          <p:nvPr/>
        </p:nvSpPr>
        <p:spPr>
          <a:xfrm rot="16200000">
            <a:off x="7153643" y="4372784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F10AEAF-CF41-655E-CBF3-AF3CB34D6BBE}"/>
              </a:ext>
            </a:extLst>
          </p:cNvPr>
          <p:cNvSpPr/>
          <p:nvPr/>
        </p:nvSpPr>
        <p:spPr>
          <a:xfrm>
            <a:off x="7013466" y="3521766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C7DBE9-DC4A-94BD-36FD-419621AA8EEC}"/>
              </a:ext>
            </a:extLst>
          </p:cNvPr>
          <p:cNvSpPr/>
          <p:nvPr/>
        </p:nvSpPr>
        <p:spPr>
          <a:xfrm>
            <a:off x="7021247" y="4059508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149AFB0-CFCE-5EF7-B66B-CCF9C83A03F5}"/>
              </a:ext>
            </a:extLst>
          </p:cNvPr>
          <p:cNvSpPr/>
          <p:nvPr/>
        </p:nvSpPr>
        <p:spPr>
          <a:xfrm>
            <a:off x="7029508" y="4582629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F76977C-57BA-E4B2-F801-2651B8D22C4E}"/>
              </a:ext>
            </a:extLst>
          </p:cNvPr>
          <p:cNvSpPr/>
          <p:nvPr/>
        </p:nvSpPr>
        <p:spPr>
          <a:xfrm>
            <a:off x="7021247" y="2984024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44FB2FB-8E0A-990A-F2E9-702331220B9A}"/>
              </a:ext>
            </a:extLst>
          </p:cNvPr>
          <p:cNvSpPr/>
          <p:nvPr/>
        </p:nvSpPr>
        <p:spPr>
          <a:xfrm>
            <a:off x="7013466" y="2448401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20CEF42-E77E-D318-A3C9-4D5E9CA9F342}"/>
              </a:ext>
            </a:extLst>
          </p:cNvPr>
          <p:cNvSpPr/>
          <p:nvPr/>
        </p:nvSpPr>
        <p:spPr>
          <a:xfrm>
            <a:off x="7002856" y="1928990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0BFF2B-A40A-58B8-265C-46B2DAE572A7}"/>
              </a:ext>
            </a:extLst>
          </p:cNvPr>
          <p:cNvSpPr txBox="1"/>
          <p:nvPr/>
        </p:nvSpPr>
        <p:spPr>
          <a:xfrm flipH="1">
            <a:off x="6937169" y="193300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CC5A54-796D-665A-8580-460EF563D779}"/>
              </a:ext>
            </a:extLst>
          </p:cNvPr>
          <p:cNvSpPr txBox="1"/>
          <p:nvPr/>
        </p:nvSpPr>
        <p:spPr>
          <a:xfrm flipH="1">
            <a:off x="6939435" y="296664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7289FD-1422-0383-6B10-CBE3C34BFEBD}"/>
              </a:ext>
            </a:extLst>
          </p:cNvPr>
          <p:cNvSpPr txBox="1"/>
          <p:nvPr/>
        </p:nvSpPr>
        <p:spPr>
          <a:xfrm flipH="1">
            <a:off x="6946260" y="351021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B9D894-8410-0C49-94F5-D26421E5BF66}"/>
              </a:ext>
            </a:extLst>
          </p:cNvPr>
          <p:cNvSpPr txBox="1"/>
          <p:nvPr/>
        </p:nvSpPr>
        <p:spPr>
          <a:xfrm flipH="1">
            <a:off x="6944173" y="405778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BB26F1-2F80-B78F-F6A1-EC2F8E600E95}"/>
              </a:ext>
            </a:extLst>
          </p:cNvPr>
          <p:cNvSpPr txBox="1"/>
          <p:nvPr/>
        </p:nvSpPr>
        <p:spPr>
          <a:xfrm flipH="1">
            <a:off x="6945578" y="458424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B777D6-D73E-C478-B436-72D6F9472D48}"/>
              </a:ext>
            </a:extLst>
          </p:cNvPr>
          <p:cNvSpPr txBox="1"/>
          <p:nvPr/>
        </p:nvSpPr>
        <p:spPr>
          <a:xfrm flipH="1">
            <a:off x="6938429" y="2441099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2C41582-9F67-1AA3-3ED7-0D288F7CAF4D}"/>
              </a:ext>
            </a:extLst>
          </p:cNvPr>
          <p:cNvSpPr/>
          <p:nvPr/>
        </p:nvSpPr>
        <p:spPr>
          <a:xfrm>
            <a:off x="7629087" y="2459066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A8B3D15-52F6-DA0F-15F4-60AF7FB13F10}"/>
              </a:ext>
            </a:extLst>
          </p:cNvPr>
          <p:cNvSpPr/>
          <p:nvPr/>
        </p:nvSpPr>
        <p:spPr>
          <a:xfrm>
            <a:off x="7627807" y="193480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85CBDF0-0738-467B-AEB4-02228229E9F1}"/>
              </a:ext>
            </a:extLst>
          </p:cNvPr>
          <p:cNvSpPr/>
          <p:nvPr/>
        </p:nvSpPr>
        <p:spPr>
          <a:xfrm>
            <a:off x="7632990" y="297933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C81FEB3-1FC2-1664-85DC-7EC3C2B6D03E}"/>
              </a:ext>
            </a:extLst>
          </p:cNvPr>
          <p:cNvSpPr/>
          <p:nvPr/>
        </p:nvSpPr>
        <p:spPr>
          <a:xfrm>
            <a:off x="7632447" y="3531684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83FFAF9-FBCB-93F2-2ED0-0DA0C7AC5A6E}"/>
              </a:ext>
            </a:extLst>
          </p:cNvPr>
          <p:cNvSpPr/>
          <p:nvPr/>
        </p:nvSpPr>
        <p:spPr>
          <a:xfrm>
            <a:off x="7632447" y="40626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E3B82DF-19C1-C49D-D2E8-9F332D84172C}"/>
              </a:ext>
            </a:extLst>
          </p:cNvPr>
          <p:cNvSpPr/>
          <p:nvPr/>
        </p:nvSpPr>
        <p:spPr>
          <a:xfrm>
            <a:off x="7632447" y="46027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>
            <a:extLst>
              <a:ext uri="{FF2B5EF4-FFF2-40B4-BE49-F238E27FC236}">
                <a16:creationId xmlns:a16="http://schemas.microsoft.com/office/drawing/2014/main" id="{10D35C42-83C4-D445-1BF3-C0AC9880909A}"/>
              </a:ext>
            </a:extLst>
          </p:cNvPr>
          <p:cNvSpPr/>
          <p:nvPr/>
        </p:nvSpPr>
        <p:spPr>
          <a:xfrm rot="16200000">
            <a:off x="8607265" y="1706307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9B406E07-BBB5-D67B-A549-E4068121300E}"/>
              </a:ext>
            </a:extLst>
          </p:cNvPr>
          <p:cNvSpPr/>
          <p:nvPr/>
        </p:nvSpPr>
        <p:spPr>
          <a:xfrm rot="16200000">
            <a:off x="8604356" y="2226370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3EA6C817-EE5F-9A38-49B3-8BF26280F196}"/>
              </a:ext>
            </a:extLst>
          </p:cNvPr>
          <p:cNvSpPr/>
          <p:nvPr/>
        </p:nvSpPr>
        <p:spPr>
          <a:xfrm rot="16200000">
            <a:off x="8615134" y="2734133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Down Arrow 79">
            <a:extLst>
              <a:ext uri="{FF2B5EF4-FFF2-40B4-BE49-F238E27FC236}">
                <a16:creationId xmlns:a16="http://schemas.microsoft.com/office/drawing/2014/main" id="{943535F0-50BD-4817-DEFB-C8A1E8B0640A}"/>
              </a:ext>
            </a:extLst>
          </p:cNvPr>
          <p:cNvSpPr/>
          <p:nvPr/>
        </p:nvSpPr>
        <p:spPr>
          <a:xfrm rot="16200000">
            <a:off x="8611662" y="3291518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own Arrow 80">
            <a:extLst>
              <a:ext uri="{FF2B5EF4-FFF2-40B4-BE49-F238E27FC236}">
                <a16:creationId xmlns:a16="http://schemas.microsoft.com/office/drawing/2014/main" id="{AA9E27E1-9373-D0A8-D2EC-C5776A80B999}"/>
              </a:ext>
            </a:extLst>
          </p:cNvPr>
          <p:cNvSpPr/>
          <p:nvPr/>
        </p:nvSpPr>
        <p:spPr>
          <a:xfrm rot="16200000">
            <a:off x="8610852" y="3848303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own Arrow 81">
            <a:extLst>
              <a:ext uri="{FF2B5EF4-FFF2-40B4-BE49-F238E27FC236}">
                <a16:creationId xmlns:a16="http://schemas.microsoft.com/office/drawing/2014/main" id="{C6DA2EBC-C447-1C0F-9B79-307DEF426541}"/>
              </a:ext>
            </a:extLst>
          </p:cNvPr>
          <p:cNvSpPr/>
          <p:nvPr/>
        </p:nvSpPr>
        <p:spPr>
          <a:xfrm rot="16200000">
            <a:off x="8608082" y="4365667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4B4055C-4824-48C9-5F29-81BF73ED7E18}"/>
              </a:ext>
            </a:extLst>
          </p:cNvPr>
          <p:cNvSpPr/>
          <p:nvPr/>
        </p:nvSpPr>
        <p:spPr>
          <a:xfrm>
            <a:off x="8471134" y="1913491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DA8419F-A1A1-DE32-DF1C-7687434603FA}"/>
              </a:ext>
            </a:extLst>
          </p:cNvPr>
          <p:cNvSpPr/>
          <p:nvPr/>
        </p:nvSpPr>
        <p:spPr>
          <a:xfrm>
            <a:off x="8471134" y="2453361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8F51A12-F975-F3D7-F7D5-8332C319BEFE}"/>
              </a:ext>
            </a:extLst>
          </p:cNvPr>
          <p:cNvSpPr/>
          <p:nvPr/>
        </p:nvSpPr>
        <p:spPr>
          <a:xfrm>
            <a:off x="8471134" y="2950389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4993107-A1DF-C29D-7EB1-D2F7E38D1E19}"/>
              </a:ext>
            </a:extLst>
          </p:cNvPr>
          <p:cNvSpPr/>
          <p:nvPr/>
        </p:nvSpPr>
        <p:spPr>
          <a:xfrm>
            <a:off x="8471134" y="3509379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BA9CC7A-B948-2F4B-0179-9EE118807533}"/>
              </a:ext>
            </a:extLst>
          </p:cNvPr>
          <p:cNvSpPr/>
          <p:nvPr/>
        </p:nvSpPr>
        <p:spPr>
          <a:xfrm>
            <a:off x="8471134" y="4058135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58B29C8-99D2-5E2E-BF79-7F7723F5A234}"/>
              </a:ext>
            </a:extLst>
          </p:cNvPr>
          <p:cNvSpPr/>
          <p:nvPr/>
        </p:nvSpPr>
        <p:spPr>
          <a:xfrm>
            <a:off x="8471134" y="4575604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90AA5A-60B2-70D3-25AB-555E21A353F3}"/>
              </a:ext>
            </a:extLst>
          </p:cNvPr>
          <p:cNvSpPr txBox="1"/>
          <p:nvPr/>
        </p:nvSpPr>
        <p:spPr>
          <a:xfrm>
            <a:off x="7034827" y="192936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521FF1-E077-898E-B80C-A7B9224B329E}"/>
              </a:ext>
            </a:extLst>
          </p:cNvPr>
          <p:cNvSpPr txBox="1"/>
          <p:nvPr/>
        </p:nvSpPr>
        <p:spPr>
          <a:xfrm>
            <a:off x="7025960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492236E-FD2F-75CB-9740-B6576341A24B}"/>
              </a:ext>
            </a:extLst>
          </p:cNvPr>
          <p:cNvSpPr txBox="1"/>
          <p:nvPr/>
        </p:nvSpPr>
        <p:spPr>
          <a:xfrm>
            <a:off x="7026366" y="2988171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E8DA23B-C850-0047-F3C0-B5763D07E5B3}"/>
              </a:ext>
            </a:extLst>
          </p:cNvPr>
          <p:cNvSpPr txBox="1"/>
          <p:nvPr/>
        </p:nvSpPr>
        <p:spPr>
          <a:xfrm>
            <a:off x="7025088" y="352710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469F2A3-02F3-123D-386A-FBAE2DBE089D}"/>
              </a:ext>
            </a:extLst>
          </p:cNvPr>
          <p:cNvSpPr txBox="1"/>
          <p:nvPr/>
        </p:nvSpPr>
        <p:spPr>
          <a:xfrm>
            <a:off x="7025088" y="406304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3918BB8-200E-9788-5CD9-2532BA8092ED}"/>
              </a:ext>
            </a:extLst>
          </p:cNvPr>
          <p:cNvSpPr txBox="1"/>
          <p:nvPr/>
        </p:nvSpPr>
        <p:spPr>
          <a:xfrm>
            <a:off x="7025088" y="458240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54E7D47-A814-064A-434B-CB63431B2A1D}"/>
              </a:ext>
            </a:extLst>
          </p:cNvPr>
          <p:cNvSpPr txBox="1"/>
          <p:nvPr/>
        </p:nvSpPr>
        <p:spPr>
          <a:xfrm>
            <a:off x="7777552" y="192712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5763DE1-CE4B-1809-6BFE-4756385BD2B5}"/>
              </a:ext>
            </a:extLst>
          </p:cNvPr>
          <p:cNvSpPr txBox="1"/>
          <p:nvPr/>
        </p:nvSpPr>
        <p:spPr>
          <a:xfrm>
            <a:off x="7777552" y="2961984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E7681F5-A0FA-953E-E473-391F0012CF86}"/>
              </a:ext>
            </a:extLst>
          </p:cNvPr>
          <p:cNvSpPr txBox="1"/>
          <p:nvPr/>
        </p:nvSpPr>
        <p:spPr>
          <a:xfrm>
            <a:off x="7784761" y="2459977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211135F-DD69-A85B-75A4-53A9969928E2}"/>
              </a:ext>
            </a:extLst>
          </p:cNvPr>
          <p:cNvSpPr txBox="1"/>
          <p:nvPr/>
        </p:nvSpPr>
        <p:spPr>
          <a:xfrm>
            <a:off x="7778229" y="352583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262D18-A281-EB09-46FB-2AE1ED7B0318}"/>
              </a:ext>
            </a:extLst>
          </p:cNvPr>
          <p:cNvSpPr txBox="1"/>
          <p:nvPr/>
        </p:nvSpPr>
        <p:spPr>
          <a:xfrm>
            <a:off x="7779930" y="4076821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9295DCE-B925-B92E-06DB-A719A1870FE1}"/>
              </a:ext>
            </a:extLst>
          </p:cNvPr>
          <p:cNvSpPr txBox="1"/>
          <p:nvPr/>
        </p:nvSpPr>
        <p:spPr>
          <a:xfrm>
            <a:off x="7774678" y="458423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29B909-55ED-0311-5A8D-776EE25D6079}"/>
              </a:ext>
            </a:extLst>
          </p:cNvPr>
          <p:cNvSpPr/>
          <p:nvPr/>
        </p:nvSpPr>
        <p:spPr>
          <a:xfrm>
            <a:off x="9123404" y="245709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1C3D90B-3D4E-A6B6-8320-D22E4CCBBD0C}"/>
              </a:ext>
            </a:extLst>
          </p:cNvPr>
          <p:cNvSpPr/>
          <p:nvPr/>
        </p:nvSpPr>
        <p:spPr>
          <a:xfrm>
            <a:off x="9122124" y="1932827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507E1F4-93A3-AC2C-FDF1-BAA89135F9C2}"/>
              </a:ext>
            </a:extLst>
          </p:cNvPr>
          <p:cNvSpPr/>
          <p:nvPr/>
        </p:nvSpPr>
        <p:spPr>
          <a:xfrm>
            <a:off x="9127307" y="2977357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8F2DC44-6464-4E77-215E-71B6F95354CA}"/>
              </a:ext>
            </a:extLst>
          </p:cNvPr>
          <p:cNvSpPr/>
          <p:nvPr/>
        </p:nvSpPr>
        <p:spPr>
          <a:xfrm>
            <a:off x="9126764" y="3529708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36825F5-1044-56DB-1974-7E0AF4757741}"/>
              </a:ext>
            </a:extLst>
          </p:cNvPr>
          <p:cNvSpPr/>
          <p:nvPr/>
        </p:nvSpPr>
        <p:spPr>
          <a:xfrm>
            <a:off x="9126764" y="4060706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413396C-8FC1-3845-A593-61F62F6859A1}"/>
              </a:ext>
            </a:extLst>
          </p:cNvPr>
          <p:cNvSpPr/>
          <p:nvPr/>
        </p:nvSpPr>
        <p:spPr>
          <a:xfrm>
            <a:off x="9126764" y="460078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E5E4D29-D0A1-F645-73A8-90BC7E52A0DD}"/>
              </a:ext>
            </a:extLst>
          </p:cNvPr>
          <p:cNvSpPr txBox="1"/>
          <p:nvPr/>
        </p:nvSpPr>
        <p:spPr>
          <a:xfrm>
            <a:off x="8547046" y="192936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BC99905-E2BE-3905-FBB2-F550C4CE70F7}"/>
              </a:ext>
            </a:extLst>
          </p:cNvPr>
          <p:cNvSpPr txBox="1"/>
          <p:nvPr/>
        </p:nvSpPr>
        <p:spPr>
          <a:xfrm>
            <a:off x="8539291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A237543-C35D-C745-D0D0-CE05B2CB9AA2}"/>
              </a:ext>
            </a:extLst>
          </p:cNvPr>
          <p:cNvSpPr txBox="1"/>
          <p:nvPr/>
        </p:nvSpPr>
        <p:spPr>
          <a:xfrm>
            <a:off x="8542647" y="298145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BEF645E-043F-B8A9-F35B-5077D58A3CCA}"/>
              </a:ext>
            </a:extLst>
          </p:cNvPr>
          <p:cNvSpPr txBox="1"/>
          <p:nvPr/>
        </p:nvSpPr>
        <p:spPr>
          <a:xfrm>
            <a:off x="8540341" y="3526373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F8A911-8A08-90F7-1E77-6DB0D766C414}"/>
              </a:ext>
            </a:extLst>
          </p:cNvPr>
          <p:cNvSpPr txBox="1"/>
          <p:nvPr/>
        </p:nvSpPr>
        <p:spPr>
          <a:xfrm>
            <a:off x="8538361" y="405908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4992AA0-3D11-2BE1-56F4-C022215C4238}"/>
              </a:ext>
            </a:extLst>
          </p:cNvPr>
          <p:cNvSpPr txBox="1"/>
          <p:nvPr/>
        </p:nvSpPr>
        <p:spPr>
          <a:xfrm>
            <a:off x="8547046" y="460474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2906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30">
            <a:extLst>
              <a:ext uri="{FF2B5EF4-FFF2-40B4-BE49-F238E27FC236}">
                <a16:creationId xmlns:a16="http://schemas.microsoft.com/office/drawing/2014/main" id="{A47C718E-6C2B-E5C8-1EB3-20C25D31A22B}"/>
              </a:ext>
            </a:extLst>
          </p:cNvPr>
          <p:cNvSpPr/>
          <p:nvPr/>
        </p:nvSpPr>
        <p:spPr>
          <a:xfrm rot="12928604">
            <a:off x="5810217" y="186288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37D1BC7-9A23-5955-8C7B-7640519B5450}"/>
              </a:ext>
            </a:extLst>
          </p:cNvPr>
          <p:cNvSpPr/>
          <p:nvPr/>
        </p:nvSpPr>
        <p:spPr>
          <a:xfrm rot="13778155">
            <a:off x="5800221" y="2447787"/>
            <a:ext cx="274320" cy="962286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32903F89-521B-260A-E216-D4456EC3D56C}"/>
              </a:ext>
            </a:extLst>
          </p:cNvPr>
          <p:cNvSpPr/>
          <p:nvPr/>
        </p:nvSpPr>
        <p:spPr>
          <a:xfrm rot="15232225">
            <a:off x="5819368" y="2877254"/>
            <a:ext cx="274320" cy="80872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69507B15-58BB-38AA-DBCE-A9EC690D9EE4}"/>
              </a:ext>
            </a:extLst>
          </p:cNvPr>
          <p:cNvSpPr/>
          <p:nvPr/>
        </p:nvSpPr>
        <p:spPr>
          <a:xfrm rot="17472825">
            <a:off x="5811920" y="3266384"/>
            <a:ext cx="274320" cy="808347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093B65F1-AA18-0CB1-8708-DE55EE52E5EB}"/>
              </a:ext>
            </a:extLst>
          </p:cNvPr>
          <p:cNvSpPr/>
          <p:nvPr/>
        </p:nvSpPr>
        <p:spPr>
          <a:xfrm rot="18505145">
            <a:off x="5795440" y="3510220"/>
            <a:ext cx="274320" cy="9601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11E315C-8B7E-E19A-2A15-C2985A64ABD3}"/>
              </a:ext>
            </a:extLst>
          </p:cNvPr>
          <p:cNvSpPr/>
          <p:nvPr/>
        </p:nvSpPr>
        <p:spPr>
          <a:xfrm rot="19337317">
            <a:off x="5779800" y="3674596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Telescope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Primary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4500729" y="5343976"/>
            <a:ext cx="692971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Digital voltages are encoded as 10-bit binary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C5631-A017-9766-F8D2-8256CE2F7D1C}"/>
              </a:ext>
            </a:extLst>
          </p:cNvPr>
          <p:cNvSpPr/>
          <p:nvPr/>
        </p:nvSpPr>
        <p:spPr>
          <a:xfrm>
            <a:off x="2741385" y="3183669"/>
            <a:ext cx="127469" cy="54864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1A44A67-65E2-E4F7-9004-FFF97390F8AF}"/>
              </a:ext>
            </a:extLst>
          </p:cNvPr>
          <p:cNvSpPr/>
          <p:nvPr/>
        </p:nvSpPr>
        <p:spPr>
          <a:xfrm rot="3534769">
            <a:off x="3400538" y="234363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7D6DDB-FBFC-7E2B-E948-667792CDF983}"/>
              </a:ext>
            </a:extLst>
          </p:cNvPr>
          <p:cNvSpPr/>
          <p:nvPr/>
        </p:nvSpPr>
        <p:spPr>
          <a:xfrm rot="7980187">
            <a:off x="3318711" y="327771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BF38-BA57-D009-23B9-5178781116D1}"/>
              </a:ext>
            </a:extLst>
          </p:cNvPr>
          <p:cNvSpPr txBox="1"/>
          <p:nvPr/>
        </p:nvSpPr>
        <p:spPr>
          <a:xfrm>
            <a:off x="1890215" y="2782599"/>
            <a:ext cx="187441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Secondary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26655-648C-2734-DB34-5AFDF23CD05C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680C0C1-58E2-44BE-FB9B-46EFBC3B2530}"/>
              </a:ext>
            </a:extLst>
          </p:cNvPr>
          <p:cNvSpPr/>
          <p:nvPr/>
        </p:nvSpPr>
        <p:spPr>
          <a:xfrm rot="16200000">
            <a:off x="3808529" y="2437859"/>
            <a:ext cx="274320" cy="2021305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91A0CB-230A-CE14-046A-53FC17E9EE8F}"/>
              </a:ext>
            </a:extLst>
          </p:cNvPr>
          <p:cNvSpPr/>
          <p:nvPr/>
        </p:nvSpPr>
        <p:spPr>
          <a:xfrm>
            <a:off x="3625545" y="3243816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6BA20-852F-B4DD-1FB2-56828CF73716}"/>
              </a:ext>
            </a:extLst>
          </p:cNvPr>
          <p:cNvSpPr txBox="1"/>
          <p:nvPr/>
        </p:nvSpPr>
        <p:spPr>
          <a:xfrm flipH="1">
            <a:off x="3700676" y="3238400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D5648A-07B6-BDBC-8086-F26601A09A47}"/>
              </a:ext>
            </a:extLst>
          </p:cNvPr>
          <p:cNvSpPr/>
          <p:nvPr/>
        </p:nvSpPr>
        <p:spPr>
          <a:xfrm>
            <a:off x="4992249" y="3077149"/>
            <a:ext cx="692442" cy="76168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EF74B-4C0D-15B1-113A-B14B5DBEABFE}"/>
              </a:ext>
            </a:extLst>
          </p:cNvPr>
          <p:cNvSpPr txBox="1"/>
          <p:nvPr/>
        </p:nvSpPr>
        <p:spPr>
          <a:xfrm>
            <a:off x="5035033" y="3268057"/>
            <a:ext cx="62026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SPLT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9744D4-19BB-4021-A682-1A2928DA5067}"/>
              </a:ext>
            </a:extLst>
          </p:cNvPr>
          <p:cNvSpPr/>
          <p:nvPr/>
        </p:nvSpPr>
        <p:spPr>
          <a:xfrm>
            <a:off x="6182280" y="246104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8A21A-8B7D-D718-06BD-E9F0EE5C8BAA}"/>
              </a:ext>
            </a:extLst>
          </p:cNvPr>
          <p:cNvSpPr/>
          <p:nvPr/>
        </p:nvSpPr>
        <p:spPr>
          <a:xfrm>
            <a:off x="6181000" y="19367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89F45-0D0A-6021-48BB-A4F7BD8289B6}"/>
              </a:ext>
            </a:extLst>
          </p:cNvPr>
          <p:cNvSpPr/>
          <p:nvPr/>
        </p:nvSpPr>
        <p:spPr>
          <a:xfrm>
            <a:off x="6186183" y="298131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A01EAA-FC96-16AE-0CDD-5AF11C4DF17D}"/>
              </a:ext>
            </a:extLst>
          </p:cNvPr>
          <p:cNvSpPr/>
          <p:nvPr/>
        </p:nvSpPr>
        <p:spPr>
          <a:xfrm>
            <a:off x="6185640" y="353366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F435B8-3426-817B-EE42-A32EDAD3D27C}"/>
              </a:ext>
            </a:extLst>
          </p:cNvPr>
          <p:cNvSpPr/>
          <p:nvPr/>
        </p:nvSpPr>
        <p:spPr>
          <a:xfrm>
            <a:off x="6185640" y="40646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5828E2-0993-B118-5BCD-994B8042CE7F}"/>
              </a:ext>
            </a:extLst>
          </p:cNvPr>
          <p:cNvSpPr/>
          <p:nvPr/>
        </p:nvSpPr>
        <p:spPr>
          <a:xfrm>
            <a:off x="6185640" y="460474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141A57-198D-0D6D-D6DE-FB1B85E9138E}"/>
              </a:ext>
            </a:extLst>
          </p:cNvPr>
          <p:cNvSpPr txBox="1"/>
          <p:nvPr/>
        </p:nvSpPr>
        <p:spPr>
          <a:xfrm>
            <a:off x="5624644" y="193761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98C0AD-F14B-10D3-99DF-6144C8E3E022}"/>
              </a:ext>
            </a:extLst>
          </p:cNvPr>
          <p:cNvSpPr txBox="1"/>
          <p:nvPr/>
        </p:nvSpPr>
        <p:spPr>
          <a:xfrm>
            <a:off x="5624732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B78E26-9687-7B07-AAA8-778CC3BE787C}"/>
              </a:ext>
            </a:extLst>
          </p:cNvPr>
          <p:cNvSpPr txBox="1"/>
          <p:nvPr/>
        </p:nvSpPr>
        <p:spPr>
          <a:xfrm>
            <a:off x="5624066" y="298150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748CA4-1475-122C-C426-896E299E427C}"/>
              </a:ext>
            </a:extLst>
          </p:cNvPr>
          <p:cNvSpPr txBox="1"/>
          <p:nvPr/>
        </p:nvSpPr>
        <p:spPr>
          <a:xfrm>
            <a:off x="5616635" y="353307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1A8BE1-D72D-CD9F-24D8-7F17C47BC922}"/>
              </a:ext>
            </a:extLst>
          </p:cNvPr>
          <p:cNvSpPr txBox="1"/>
          <p:nvPr/>
        </p:nvSpPr>
        <p:spPr>
          <a:xfrm>
            <a:off x="5618338" y="405192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209FC1-6A6F-ABF2-A810-E4C2B12FD595}"/>
              </a:ext>
            </a:extLst>
          </p:cNvPr>
          <p:cNvSpPr txBox="1"/>
          <p:nvPr/>
        </p:nvSpPr>
        <p:spPr>
          <a:xfrm>
            <a:off x="5624644" y="459686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58B7177E-F09D-7FF7-C304-71D794D4DEA9}"/>
              </a:ext>
            </a:extLst>
          </p:cNvPr>
          <p:cNvSpPr/>
          <p:nvPr/>
        </p:nvSpPr>
        <p:spPr>
          <a:xfrm rot="16200000">
            <a:off x="7146914" y="1712176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8744C86D-47F6-F222-1228-505AAC1CCE07}"/>
              </a:ext>
            </a:extLst>
          </p:cNvPr>
          <p:cNvSpPr/>
          <p:nvPr/>
        </p:nvSpPr>
        <p:spPr>
          <a:xfrm rot="16200000">
            <a:off x="7154881" y="2232932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77722D9B-7B6F-0743-0E83-D6EC9DCE63A9}"/>
              </a:ext>
            </a:extLst>
          </p:cNvPr>
          <p:cNvSpPr/>
          <p:nvPr/>
        </p:nvSpPr>
        <p:spPr>
          <a:xfrm rot="16200000">
            <a:off x="7167137" y="2741250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A5CADE69-CFC1-6CCB-0216-ABC0439A1A64}"/>
              </a:ext>
            </a:extLst>
          </p:cNvPr>
          <p:cNvSpPr/>
          <p:nvPr/>
        </p:nvSpPr>
        <p:spPr>
          <a:xfrm rot="16200000">
            <a:off x="7162187" y="3309649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B3FE692E-5543-8257-E79E-C487D121612F}"/>
              </a:ext>
            </a:extLst>
          </p:cNvPr>
          <p:cNvSpPr/>
          <p:nvPr/>
        </p:nvSpPr>
        <p:spPr>
          <a:xfrm rot="16200000">
            <a:off x="7157474" y="3841787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A7AE1F54-7E68-BE35-2561-9ACA73344EAF}"/>
              </a:ext>
            </a:extLst>
          </p:cNvPr>
          <p:cNvSpPr/>
          <p:nvPr/>
        </p:nvSpPr>
        <p:spPr>
          <a:xfrm rot="16200000">
            <a:off x="7153643" y="4372784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F10AEAF-CF41-655E-CBF3-AF3CB34D6BBE}"/>
              </a:ext>
            </a:extLst>
          </p:cNvPr>
          <p:cNvSpPr/>
          <p:nvPr/>
        </p:nvSpPr>
        <p:spPr>
          <a:xfrm>
            <a:off x="7013466" y="3521766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C7DBE9-DC4A-94BD-36FD-419621AA8EEC}"/>
              </a:ext>
            </a:extLst>
          </p:cNvPr>
          <p:cNvSpPr/>
          <p:nvPr/>
        </p:nvSpPr>
        <p:spPr>
          <a:xfrm>
            <a:off x="7021247" y="4059508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149AFB0-CFCE-5EF7-B66B-CCF9C83A03F5}"/>
              </a:ext>
            </a:extLst>
          </p:cNvPr>
          <p:cNvSpPr/>
          <p:nvPr/>
        </p:nvSpPr>
        <p:spPr>
          <a:xfrm>
            <a:off x="7029508" y="4582629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F76977C-57BA-E4B2-F801-2651B8D22C4E}"/>
              </a:ext>
            </a:extLst>
          </p:cNvPr>
          <p:cNvSpPr/>
          <p:nvPr/>
        </p:nvSpPr>
        <p:spPr>
          <a:xfrm>
            <a:off x="7021247" y="2984024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44FB2FB-8E0A-990A-F2E9-702331220B9A}"/>
              </a:ext>
            </a:extLst>
          </p:cNvPr>
          <p:cNvSpPr/>
          <p:nvPr/>
        </p:nvSpPr>
        <p:spPr>
          <a:xfrm>
            <a:off x="7013466" y="2448401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20CEF42-E77E-D318-A3C9-4D5E9CA9F342}"/>
              </a:ext>
            </a:extLst>
          </p:cNvPr>
          <p:cNvSpPr/>
          <p:nvPr/>
        </p:nvSpPr>
        <p:spPr>
          <a:xfrm>
            <a:off x="7002856" y="1928990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0BFF2B-A40A-58B8-265C-46B2DAE572A7}"/>
              </a:ext>
            </a:extLst>
          </p:cNvPr>
          <p:cNvSpPr txBox="1"/>
          <p:nvPr/>
        </p:nvSpPr>
        <p:spPr>
          <a:xfrm flipH="1">
            <a:off x="6937169" y="193300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CC5A54-796D-665A-8580-460EF563D779}"/>
              </a:ext>
            </a:extLst>
          </p:cNvPr>
          <p:cNvSpPr txBox="1"/>
          <p:nvPr/>
        </p:nvSpPr>
        <p:spPr>
          <a:xfrm flipH="1">
            <a:off x="6939435" y="296664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7289FD-1422-0383-6B10-CBE3C34BFEBD}"/>
              </a:ext>
            </a:extLst>
          </p:cNvPr>
          <p:cNvSpPr txBox="1"/>
          <p:nvPr/>
        </p:nvSpPr>
        <p:spPr>
          <a:xfrm flipH="1">
            <a:off x="6946260" y="351021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B9D894-8410-0C49-94F5-D26421E5BF66}"/>
              </a:ext>
            </a:extLst>
          </p:cNvPr>
          <p:cNvSpPr txBox="1"/>
          <p:nvPr/>
        </p:nvSpPr>
        <p:spPr>
          <a:xfrm flipH="1">
            <a:off x="6944173" y="405778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BB26F1-2F80-B78F-F6A1-EC2F8E600E95}"/>
              </a:ext>
            </a:extLst>
          </p:cNvPr>
          <p:cNvSpPr txBox="1"/>
          <p:nvPr/>
        </p:nvSpPr>
        <p:spPr>
          <a:xfrm flipH="1">
            <a:off x="6945578" y="458424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B777D6-D73E-C478-B436-72D6F9472D48}"/>
              </a:ext>
            </a:extLst>
          </p:cNvPr>
          <p:cNvSpPr txBox="1"/>
          <p:nvPr/>
        </p:nvSpPr>
        <p:spPr>
          <a:xfrm flipH="1">
            <a:off x="6938429" y="2441099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2C41582-9F67-1AA3-3ED7-0D288F7CAF4D}"/>
              </a:ext>
            </a:extLst>
          </p:cNvPr>
          <p:cNvSpPr/>
          <p:nvPr/>
        </p:nvSpPr>
        <p:spPr>
          <a:xfrm>
            <a:off x="7629087" y="2459066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A8B3D15-52F6-DA0F-15F4-60AF7FB13F10}"/>
              </a:ext>
            </a:extLst>
          </p:cNvPr>
          <p:cNvSpPr/>
          <p:nvPr/>
        </p:nvSpPr>
        <p:spPr>
          <a:xfrm>
            <a:off x="7627807" y="193480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85CBDF0-0738-467B-AEB4-02228229E9F1}"/>
              </a:ext>
            </a:extLst>
          </p:cNvPr>
          <p:cNvSpPr/>
          <p:nvPr/>
        </p:nvSpPr>
        <p:spPr>
          <a:xfrm>
            <a:off x="7632990" y="297933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C81FEB3-1FC2-1664-85DC-7EC3C2B6D03E}"/>
              </a:ext>
            </a:extLst>
          </p:cNvPr>
          <p:cNvSpPr/>
          <p:nvPr/>
        </p:nvSpPr>
        <p:spPr>
          <a:xfrm>
            <a:off x="7632447" y="3531684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83FFAF9-FBCB-93F2-2ED0-0DA0C7AC5A6E}"/>
              </a:ext>
            </a:extLst>
          </p:cNvPr>
          <p:cNvSpPr/>
          <p:nvPr/>
        </p:nvSpPr>
        <p:spPr>
          <a:xfrm>
            <a:off x="7632447" y="40626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E3B82DF-19C1-C49D-D2E8-9F332D84172C}"/>
              </a:ext>
            </a:extLst>
          </p:cNvPr>
          <p:cNvSpPr/>
          <p:nvPr/>
        </p:nvSpPr>
        <p:spPr>
          <a:xfrm>
            <a:off x="7632447" y="46027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>
            <a:extLst>
              <a:ext uri="{FF2B5EF4-FFF2-40B4-BE49-F238E27FC236}">
                <a16:creationId xmlns:a16="http://schemas.microsoft.com/office/drawing/2014/main" id="{10D35C42-83C4-D445-1BF3-C0AC9880909A}"/>
              </a:ext>
            </a:extLst>
          </p:cNvPr>
          <p:cNvSpPr/>
          <p:nvPr/>
        </p:nvSpPr>
        <p:spPr>
          <a:xfrm rot="16200000">
            <a:off x="8607265" y="1706307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9B406E07-BBB5-D67B-A549-E4068121300E}"/>
              </a:ext>
            </a:extLst>
          </p:cNvPr>
          <p:cNvSpPr/>
          <p:nvPr/>
        </p:nvSpPr>
        <p:spPr>
          <a:xfrm rot="16200000">
            <a:off x="8604356" y="2226370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3EA6C817-EE5F-9A38-49B3-8BF26280F196}"/>
              </a:ext>
            </a:extLst>
          </p:cNvPr>
          <p:cNvSpPr/>
          <p:nvPr/>
        </p:nvSpPr>
        <p:spPr>
          <a:xfrm rot="16200000">
            <a:off x="8615134" y="2734133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Down Arrow 79">
            <a:extLst>
              <a:ext uri="{FF2B5EF4-FFF2-40B4-BE49-F238E27FC236}">
                <a16:creationId xmlns:a16="http://schemas.microsoft.com/office/drawing/2014/main" id="{943535F0-50BD-4817-DEFB-C8A1E8B0640A}"/>
              </a:ext>
            </a:extLst>
          </p:cNvPr>
          <p:cNvSpPr/>
          <p:nvPr/>
        </p:nvSpPr>
        <p:spPr>
          <a:xfrm rot="16200000">
            <a:off x="8611662" y="3291518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own Arrow 80">
            <a:extLst>
              <a:ext uri="{FF2B5EF4-FFF2-40B4-BE49-F238E27FC236}">
                <a16:creationId xmlns:a16="http://schemas.microsoft.com/office/drawing/2014/main" id="{AA9E27E1-9373-D0A8-D2EC-C5776A80B999}"/>
              </a:ext>
            </a:extLst>
          </p:cNvPr>
          <p:cNvSpPr/>
          <p:nvPr/>
        </p:nvSpPr>
        <p:spPr>
          <a:xfrm rot="16200000">
            <a:off x="8610852" y="3848303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own Arrow 81">
            <a:extLst>
              <a:ext uri="{FF2B5EF4-FFF2-40B4-BE49-F238E27FC236}">
                <a16:creationId xmlns:a16="http://schemas.microsoft.com/office/drawing/2014/main" id="{C6DA2EBC-C447-1C0F-9B79-307DEF426541}"/>
              </a:ext>
            </a:extLst>
          </p:cNvPr>
          <p:cNvSpPr/>
          <p:nvPr/>
        </p:nvSpPr>
        <p:spPr>
          <a:xfrm rot="16200000">
            <a:off x="8608082" y="4365667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4B4055C-4824-48C9-5F29-81BF73ED7E18}"/>
              </a:ext>
            </a:extLst>
          </p:cNvPr>
          <p:cNvSpPr/>
          <p:nvPr/>
        </p:nvSpPr>
        <p:spPr>
          <a:xfrm>
            <a:off x="8471134" y="1913491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DA8419F-A1A1-DE32-DF1C-7687434603FA}"/>
              </a:ext>
            </a:extLst>
          </p:cNvPr>
          <p:cNvSpPr/>
          <p:nvPr/>
        </p:nvSpPr>
        <p:spPr>
          <a:xfrm>
            <a:off x="8471134" y="2453361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8F51A12-F975-F3D7-F7D5-8332C319BEFE}"/>
              </a:ext>
            </a:extLst>
          </p:cNvPr>
          <p:cNvSpPr/>
          <p:nvPr/>
        </p:nvSpPr>
        <p:spPr>
          <a:xfrm>
            <a:off x="8471134" y="2950389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4993107-A1DF-C29D-7EB1-D2F7E38D1E19}"/>
              </a:ext>
            </a:extLst>
          </p:cNvPr>
          <p:cNvSpPr/>
          <p:nvPr/>
        </p:nvSpPr>
        <p:spPr>
          <a:xfrm>
            <a:off x="8471134" y="3509379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BA9CC7A-B948-2F4B-0179-9EE118807533}"/>
              </a:ext>
            </a:extLst>
          </p:cNvPr>
          <p:cNvSpPr/>
          <p:nvPr/>
        </p:nvSpPr>
        <p:spPr>
          <a:xfrm>
            <a:off x="8471134" y="4058135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58B29C8-99D2-5E2E-BF79-7F7723F5A234}"/>
              </a:ext>
            </a:extLst>
          </p:cNvPr>
          <p:cNvSpPr/>
          <p:nvPr/>
        </p:nvSpPr>
        <p:spPr>
          <a:xfrm>
            <a:off x="8471134" y="4575604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90AA5A-60B2-70D3-25AB-555E21A353F3}"/>
              </a:ext>
            </a:extLst>
          </p:cNvPr>
          <p:cNvSpPr txBox="1"/>
          <p:nvPr/>
        </p:nvSpPr>
        <p:spPr>
          <a:xfrm>
            <a:off x="7034827" y="192936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521FF1-E077-898E-B80C-A7B9224B329E}"/>
              </a:ext>
            </a:extLst>
          </p:cNvPr>
          <p:cNvSpPr txBox="1"/>
          <p:nvPr/>
        </p:nvSpPr>
        <p:spPr>
          <a:xfrm>
            <a:off x="7025960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492236E-FD2F-75CB-9740-B6576341A24B}"/>
              </a:ext>
            </a:extLst>
          </p:cNvPr>
          <p:cNvSpPr txBox="1"/>
          <p:nvPr/>
        </p:nvSpPr>
        <p:spPr>
          <a:xfrm>
            <a:off x="7026366" y="2988171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E8DA23B-C850-0047-F3C0-B5763D07E5B3}"/>
              </a:ext>
            </a:extLst>
          </p:cNvPr>
          <p:cNvSpPr txBox="1"/>
          <p:nvPr/>
        </p:nvSpPr>
        <p:spPr>
          <a:xfrm>
            <a:off x="7025088" y="352710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469F2A3-02F3-123D-386A-FBAE2DBE089D}"/>
              </a:ext>
            </a:extLst>
          </p:cNvPr>
          <p:cNvSpPr txBox="1"/>
          <p:nvPr/>
        </p:nvSpPr>
        <p:spPr>
          <a:xfrm>
            <a:off x="7025088" y="406304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3918BB8-200E-9788-5CD9-2532BA8092ED}"/>
              </a:ext>
            </a:extLst>
          </p:cNvPr>
          <p:cNvSpPr txBox="1"/>
          <p:nvPr/>
        </p:nvSpPr>
        <p:spPr>
          <a:xfrm>
            <a:off x="7025088" y="458240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54E7D47-A814-064A-434B-CB63431B2A1D}"/>
              </a:ext>
            </a:extLst>
          </p:cNvPr>
          <p:cNvSpPr txBox="1"/>
          <p:nvPr/>
        </p:nvSpPr>
        <p:spPr>
          <a:xfrm>
            <a:off x="7777552" y="192712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5763DE1-CE4B-1809-6BFE-4756385BD2B5}"/>
              </a:ext>
            </a:extLst>
          </p:cNvPr>
          <p:cNvSpPr txBox="1"/>
          <p:nvPr/>
        </p:nvSpPr>
        <p:spPr>
          <a:xfrm>
            <a:off x="7777552" y="2961984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E7681F5-A0FA-953E-E473-391F0012CF86}"/>
              </a:ext>
            </a:extLst>
          </p:cNvPr>
          <p:cNvSpPr txBox="1"/>
          <p:nvPr/>
        </p:nvSpPr>
        <p:spPr>
          <a:xfrm>
            <a:off x="7784761" y="2459977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211135F-DD69-A85B-75A4-53A9969928E2}"/>
              </a:ext>
            </a:extLst>
          </p:cNvPr>
          <p:cNvSpPr txBox="1"/>
          <p:nvPr/>
        </p:nvSpPr>
        <p:spPr>
          <a:xfrm>
            <a:off x="7778229" y="352583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262D18-A281-EB09-46FB-2AE1ED7B0318}"/>
              </a:ext>
            </a:extLst>
          </p:cNvPr>
          <p:cNvSpPr txBox="1"/>
          <p:nvPr/>
        </p:nvSpPr>
        <p:spPr>
          <a:xfrm>
            <a:off x="7779930" y="4076821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9295DCE-B925-B92E-06DB-A719A1870FE1}"/>
              </a:ext>
            </a:extLst>
          </p:cNvPr>
          <p:cNvSpPr txBox="1"/>
          <p:nvPr/>
        </p:nvSpPr>
        <p:spPr>
          <a:xfrm>
            <a:off x="7774678" y="458423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29B909-55ED-0311-5A8D-776EE25D6079}"/>
              </a:ext>
            </a:extLst>
          </p:cNvPr>
          <p:cNvSpPr/>
          <p:nvPr/>
        </p:nvSpPr>
        <p:spPr>
          <a:xfrm>
            <a:off x="9123404" y="245709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1C3D90B-3D4E-A6B6-8320-D22E4CCBBD0C}"/>
              </a:ext>
            </a:extLst>
          </p:cNvPr>
          <p:cNvSpPr/>
          <p:nvPr/>
        </p:nvSpPr>
        <p:spPr>
          <a:xfrm>
            <a:off x="9122124" y="1932827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507E1F4-93A3-AC2C-FDF1-BAA89135F9C2}"/>
              </a:ext>
            </a:extLst>
          </p:cNvPr>
          <p:cNvSpPr/>
          <p:nvPr/>
        </p:nvSpPr>
        <p:spPr>
          <a:xfrm>
            <a:off x="9127307" y="2977357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8F2DC44-6464-4E77-215E-71B6F95354CA}"/>
              </a:ext>
            </a:extLst>
          </p:cNvPr>
          <p:cNvSpPr/>
          <p:nvPr/>
        </p:nvSpPr>
        <p:spPr>
          <a:xfrm>
            <a:off x="9126764" y="3529708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36825F5-1044-56DB-1974-7E0AF4757741}"/>
              </a:ext>
            </a:extLst>
          </p:cNvPr>
          <p:cNvSpPr/>
          <p:nvPr/>
        </p:nvSpPr>
        <p:spPr>
          <a:xfrm>
            <a:off x="9126764" y="4060706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413396C-8FC1-3845-A593-61F62F6859A1}"/>
              </a:ext>
            </a:extLst>
          </p:cNvPr>
          <p:cNvSpPr/>
          <p:nvPr/>
        </p:nvSpPr>
        <p:spPr>
          <a:xfrm>
            <a:off x="9126764" y="460078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E5E4D29-D0A1-F645-73A8-90BC7E52A0DD}"/>
              </a:ext>
            </a:extLst>
          </p:cNvPr>
          <p:cNvSpPr txBox="1"/>
          <p:nvPr/>
        </p:nvSpPr>
        <p:spPr>
          <a:xfrm>
            <a:off x="8547046" y="192936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BC99905-E2BE-3905-FBB2-F550C4CE70F7}"/>
              </a:ext>
            </a:extLst>
          </p:cNvPr>
          <p:cNvSpPr txBox="1"/>
          <p:nvPr/>
        </p:nvSpPr>
        <p:spPr>
          <a:xfrm>
            <a:off x="8539291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A237543-C35D-C745-D0D0-CE05B2CB9AA2}"/>
              </a:ext>
            </a:extLst>
          </p:cNvPr>
          <p:cNvSpPr txBox="1"/>
          <p:nvPr/>
        </p:nvSpPr>
        <p:spPr>
          <a:xfrm>
            <a:off x="8542647" y="298145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BEF645E-043F-B8A9-F35B-5077D58A3CCA}"/>
              </a:ext>
            </a:extLst>
          </p:cNvPr>
          <p:cNvSpPr txBox="1"/>
          <p:nvPr/>
        </p:nvSpPr>
        <p:spPr>
          <a:xfrm>
            <a:off x="8540341" y="3526373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F8A911-8A08-90F7-1E77-6DB0D766C414}"/>
              </a:ext>
            </a:extLst>
          </p:cNvPr>
          <p:cNvSpPr txBox="1"/>
          <p:nvPr/>
        </p:nvSpPr>
        <p:spPr>
          <a:xfrm>
            <a:off x="8538361" y="405908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4992AA0-3D11-2BE1-56F4-C022215C4238}"/>
              </a:ext>
            </a:extLst>
          </p:cNvPr>
          <p:cNvSpPr txBox="1"/>
          <p:nvPr/>
        </p:nvSpPr>
        <p:spPr>
          <a:xfrm>
            <a:off x="8547046" y="460474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A2D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1A84CAC-A5B7-B486-3BF2-CDE354FE1194}"/>
              </a:ext>
            </a:extLst>
          </p:cNvPr>
          <p:cNvSpPr/>
          <p:nvPr/>
        </p:nvSpPr>
        <p:spPr>
          <a:xfrm>
            <a:off x="270041" y="768845"/>
            <a:ext cx="8102193" cy="5890945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83EBE7-10F7-787A-D1E5-85D56CC56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8" t="23242" r="56968" b="14627"/>
          <a:stretch/>
        </p:blipFill>
        <p:spPr>
          <a:xfrm>
            <a:off x="445948" y="904619"/>
            <a:ext cx="2997642" cy="5649480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883D940E-B786-DDE7-2865-FAE5CA23BE6E}"/>
              </a:ext>
            </a:extLst>
          </p:cNvPr>
          <p:cNvSpPr txBox="1"/>
          <p:nvPr/>
        </p:nvSpPr>
        <p:spPr>
          <a:xfrm>
            <a:off x="3696195" y="3056412"/>
            <a:ext cx="4418306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There are 1024 possible different brightness levels (0 – 1023)</a:t>
            </a:r>
          </a:p>
        </p:txBody>
      </p:sp>
    </p:spTree>
    <p:extLst>
      <p:ext uri="{BB962C8B-B14F-4D97-AF65-F5344CB8AC3E}">
        <p14:creationId xmlns:p14="http://schemas.microsoft.com/office/powerpoint/2010/main" val="136544386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A1533C5-D0B9-97A9-C623-E87E84B3A121}"/>
              </a:ext>
            </a:extLst>
          </p:cNvPr>
          <p:cNvCxnSpPr>
            <a:cxnSpLocks/>
          </p:cNvCxnSpPr>
          <p:nvPr/>
        </p:nvCxnSpPr>
        <p:spPr>
          <a:xfrm flipH="1">
            <a:off x="9814844" y="3467886"/>
            <a:ext cx="519311" cy="1315779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F0DD886-EAEF-9EF6-7BB1-2C5BC5AC46FA}"/>
              </a:ext>
            </a:extLst>
          </p:cNvPr>
          <p:cNvCxnSpPr>
            <a:cxnSpLocks/>
          </p:cNvCxnSpPr>
          <p:nvPr/>
        </p:nvCxnSpPr>
        <p:spPr>
          <a:xfrm flipH="1">
            <a:off x="9835542" y="3491636"/>
            <a:ext cx="498613" cy="77340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F90A66E-1C77-DCFD-E5D4-C5F2AB57D28A}"/>
              </a:ext>
            </a:extLst>
          </p:cNvPr>
          <p:cNvCxnSpPr>
            <a:cxnSpLocks/>
          </p:cNvCxnSpPr>
          <p:nvPr/>
        </p:nvCxnSpPr>
        <p:spPr>
          <a:xfrm flipV="1">
            <a:off x="9814844" y="3479761"/>
            <a:ext cx="519311" cy="24470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7C1E481-3858-9A3E-E180-7FC5D807C08D}"/>
              </a:ext>
            </a:extLst>
          </p:cNvPr>
          <p:cNvCxnSpPr>
            <a:cxnSpLocks/>
          </p:cNvCxnSpPr>
          <p:nvPr/>
        </p:nvCxnSpPr>
        <p:spPr>
          <a:xfrm>
            <a:off x="9808025" y="3144243"/>
            <a:ext cx="526130" cy="299893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07467A6-D1FC-6AB1-1E1D-31E167196DA2}"/>
              </a:ext>
            </a:extLst>
          </p:cNvPr>
          <p:cNvCxnSpPr>
            <a:cxnSpLocks/>
          </p:cNvCxnSpPr>
          <p:nvPr/>
        </p:nvCxnSpPr>
        <p:spPr>
          <a:xfrm>
            <a:off x="9811484" y="2616220"/>
            <a:ext cx="522671" cy="82791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2FAC878-4FC5-0178-FFFA-1A68D90D37B7}"/>
              </a:ext>
            </a:extLst>
          </p:cNvPr>
          <p:cNvCxnSpPr>
            <a:cxnSpLocks/>
          </p:cNvCxnSpPr>
          <p:nvPr/>
        </p:nvCxnSpPr>
        <p:spPr>
          <a:xfrm>
            <a:off x="9810204" y="2103832"/>
            <a:ext cx="523951" cy="1352179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own Arrow 30">
            <a:extLst>
              <a:ext uri="{FF2B5EF4-FFF2-40B4-BE49-F238E27FC236}">
                <a16:creationId xmlns:a16="http://schemas.microsoft.com/office/drawing/2014/main" id="{A47C718E-6C2B-E5C8-1EB3-20C25D31A22B}"/>
              </a:ext>
            </a:extLst>
          </p:cNvPr>
          <p:cNvSpPr/>
          <p:nvPr/>
        </p:nvSpPr>
        <p:spPr>
          <a:xfrm rot="12928604">
            <a:off x="5810217" y="186288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837D1BC7-9A23-5955-8C7B-7640519B5450}"/>
              </a:ext>
            </a:extLst>
          </p:cNvPr>
          <p:cNvSpPr/>
          <p:nvPr/>
        </p:nvSpPr>
        <p:spPr>
          <a:xfrm rot="13778155">
            <a:off x="5800221" y="2447787"/>
            <a:ext cx="274320" cy="962286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32903F89-521B-260A-E216-D4456EC3D56C}"/>
              </a:ext>
            </a:extLst>
          </p:cNvPr>
          <p:cNvSpPr/>
          <p:nvPr/>
        </p:nvSpPr>
        <p:spPr>
          <a:xfrm rot="15232225">
            <a:off x="5819368" y="2877254"/>
            <a:ext cx="274320" cy="808729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69507B15-58BB-38AA-DBCE-A9EC690D9EE4}"/>
              </a:ext>
            </a:extLst>
          </p:cNvPr>
          <p:cNvSpPr/>
          <p:nvPr/>
        </p:nvSpPr>
        <p:spPr>
          <a:xfrm rot="17472825">
            <a:off x="5811920" y="3266384"/>
            <a:ext cx="274320" cy="808347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093B65F1-AA18-0CB1-8708-DE55EE52E5EB}"/>
              </a:ext>
            </a:extLst>
          </p:cNvPr>
          <p:cNvSpPr/>
          <p:nvPr/>
        </p:nvSpPr>
        <p:spPr>
          <a:xfrm rot="18505145">
            <a:off x="5795440" y="3510220"/>
            <a:ext cx="274320" cy="9601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11E315C-8B7E-E19A-2A15-C2985A64ABD3}"/>
              </a:ext>
            </a:extLst>
          </p:cNvPr>
          <p:cNvSpPr/>
          <p:nvPr/>
        </p:nvSpPr>
        <p:spPr>
          <a:xfrm rot="19337317">
            <a:off x="5779800" y="3674596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C6EA16-A212-A02B-63C8-B6FD1F98BFA1}"/>
              </a:ext>
            </a:extLst>
          </p:cNvPr>
          <p:cNvSpPr/>
          <p:nvPr/>
        </p:nvSpPr>
        <p:spPr>
          <a:xfrm>
            <a:off x="433137" y="1700463"/>
            <a:ext cx="11354525" cy="3416969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87BF91EB-AC4F-3F94-0331-5373D798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50C2A9-42CF-D087-E1FB-88A0D702A586}"/>
              </a:ext>
            </a:extLst>
          </p:cNvPr>
          <p:cNvSpPr/>
          <p:nvPr/>
        </p:nvSpPr>
        <p:spPr>
          <a:xfrm>
            <a:off x="962528" y="4981074"/>
            <a:ext cx="786063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5EFB036-6DB5-FC58-71BB-479D93C8D8C0}"/>
              </a:ext>
            </a:extLst>
          </p:cNvPr>
          <p:cNvSpPr/>
          <p:nvPr/>
        </p:nvSpPr>
        <p:spPr>
          <a:xfrm rot="10800000">
            <a:off x="1233640" y="3691862"/>
            <a:ext cx="274320" cy="225001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2487A7-AD35-6AC8-7FDC-94F35B65F5B4}"/>
              </a:ext>
            </a:extLst>
          </p:cNvPr>
          <p:cNvSpPr/>
          <p:nvPr/>
        </p:nvSpPr>
        <p:spPr>
          <a:xfrm>
            <a:off x="1140651" y="5578549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D4D83-F79B-E07C-5265-F328F12C7ED8}"/>
              </a:ext>
            </a:extLst>
          </p:cNvPr>
          <p:cNvSpPr txBox="1"/>
          <p:nvPr/>
        </p:nvSpPr>
        <p:spPr>
          <a:xfrm flipH="1">
            <a:off x="1217982" y="5568873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13E2A1-929D-BD7B-EE23-C97FBD6B8EED}"/>
              </a:ext>
            </a:extLst>
          </p:cNvPr>
          <p:cNvSpPr/>
          <p:nvPr/>
        </p:nvSpPr>
        <p:spPr>
          <a:xfrm rot="2716281">
            <a:off x="1124535" y="2712427"/>
            <a:ext cx="159364" cy="137408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4743A-A848-B81E-15EF-6B527E199AFA}"/>
              </a:ext>
            </a:extLst>
          </p:cNvPr>
          <p:cNvSpPr txBox="1"/>
          <p:nvPr/>
        </p:nvSpPr>
        <p:spPr>
          <a:xfrm>
            <a:off x="2273239" y="1004938"/>
            <a:ext cx="2646947" cy="46166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Telescope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6A64F97-4388-8458-DF76-4CD21E8B73D0}"/>
              </a:ext>
            </a:extLst>
          </p:cNvPr>
          <p:cNvSpPr/>
          <p:nvPr/>
        </p:nvSpPr>
        <p:spPr>
          <a:xfrm rot="16200000">
            <a:off x="3432261" y="527731"/>
            <a:ext cx="254557" cy="2018316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AA4F3-9966-7702-5E55-6229CE29F831}"/>
              </a:ext>
            </a:extLst>
          </p:cNvPr>
          <p:cNvSpPr/>
          <p:nvPr/>
        </p:nvSpPr>
        <p:spPr>
          <a:xfrm>
            <a:off x="2547392" y="1853568"/>
            <a:ext cx="2021305" cy="3094866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B1748B-03F8-DDB3-1FB2-C4E93459E455}"/>
              </a:ext>
            </a:extLst>
          </p:cNvPr>
          <p:cNvSpPr/>
          <p:nvPr/>
        </p:nvSpPr>
        <p:spPr>
          <a:xfrm rot="2323481">
            <a:off x="426925" y="1428996"/>
            <a:ext cx="3756885" cy="453844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9C062-CC65-22CF-A54B-75D3CC89DD2B}"/>
              </a:ext>
            </a:extLst>
          </p:cNvPr>
          <p:cNvSpPr txBox="1"/>
          <p:nvPr/>
        </p:nvSpPr>
        <p:spPr>
          <a:xfrm>
            <a:off x="4152183" y="1993085"/>
            <a:ext cx="161555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Primary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8875D-09D5-0B8E-8557-E95FBD4B0A89}"/>
              </a:ext>
            </a:extLst>
          </p:cNvPr>
          <p:cNvSpPr txBox="1"/>
          <p:nvPr/>
        </p:nvSpPr>
        <p:spPr>
          <a:xfrm>
            <a:off x="4500729" y="5343976"/>
            <a:ext cx="692971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Binary brightness values are stored to flash memory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1336FF4-E142-A462-11BD-11A1505DB9AC}"/>
              </a:ext>
            </a:extLst>
          </p:cNvPr>
          <p:cNvSpPr/>
          <p:nvPr/>
        </p:nvSpPr>
        <p:spPr>
          <a:xfrm rot="14959512">
            <a:off x="2615502" y="1637277"/>
            <a:ext cx="274320" cy="265176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7D331E07-90A0-1C98-7702-5A8A9481C22B}"/>
              </a:ext>
            </a:extLst>
          </p:cNvPr>
          <p:cNvSpPr/>
          <p:nvPr/>
        </p:nvSpPr>
        <p:spPr>
          <a:xfrm rot="17649485">
            <a:off x="2531563" y="2798989"/>
            <a:ext cx="274320" cy="256032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C5631-A017-9766-F8D2-8256CE2F7D1C}"/>
              </a:ext>
            </a:extLst>
          </p:cNvPr>
          <p:cNvSpPr/>
          <p:nvPr/>
        </p:nvSpPr>
        <p:spPr>
          <a:xfrm>
            <a:off x="2741385" y="3183669"/>
            <a:ext cx="127469" cy="54864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61A44A67-65E2-E4F7-9004-FFF97390F8AF}"/>
              </a:ext>
            </a:extLst>
          </p:cNvPr>
          <p:cNvSpPr/>
          <p:nvPr/>
        </p:nvSpPr>
        <p:spPr>
          <a:xfrm rot="3534769">
            <a:off x="3400538" y="234363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47D6DDB-FBFC-7E2B-E948-667792CDF983}"/>
              </a:ext>
            </a:extLst>
          </p:cNvPr>
          <p:cNvSpPr/>
          <p:nvPr/>
        </p:nvSpPr>
        <p:spPr>
          <a:xfrm rot="7980187">
            <a:off x="3318711" y="3277718"/>
            <a:ext cx="274320" cy="1371600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F7BF38-BA57-D009-23B9-5178781116D1}"/>
              </a:ext>
            </a:extLst>
          </p:cNvPr>
          <p:cNvSpPr txBox="1"/>
          <p:nvPr/>
        </p:nvSpPr>
        <p:spPr>
          <a:xfrm>
            <a:off x="1890215" y="2782599"/>
            <a:ext cx="187441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Secondary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26655-648C-2734-DB34-5AFDF23CD05C}"/>
              </a:ext>
            </a:extLst>
          </p:cNvPr>
          <p:cNvSpPr txBox="1"/>
          <p:nvPr/>
        </p:nvSpPr>
        <p:spPr>
          <a:xfrm>
            <a:off x="195392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Scan Mirror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680C0C1-58E2-44BE-FB9B-46EFBC3B2530}"/>
              </a:ext>
            </a:extLst>
          </p:cNvPr>
          <p:cNvSpPr/>
          <p:nvPr/>
        </p:nvSpPr>
        <p:spPr>
          <a:xfrm rot="16200000">
            <a:off x="3808529" y="2437859"/>
            <a:ext cx="274320" cy="2021305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91A0CB-230A-CE14-046A-53FC17E9EE8F}"/>
              </a:ext>
            </a:extLst>
          </p:cNvPr>
          <p:cNvSpPr/>
          <p:nvPr/>
        </p:nvSpPr>
        <p:spPr>
          <a:xfrm>
            <a:off x="3625545" y="3243816"/>
            <a:ext cx="447150" cy="403083"/>
          </a:xfrm>
          <a:prstGeom prst="ellipse">
            <a:avLst/>
          </a:prstGeom>
          <a:solidFill>
            <a:srgbClr val="FFFF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6BA20-852F-B4DD-1FB2-56828CF73716}"/>
              </a:ext>
            </a:extLst>
          </p:cNvPr>
          <p:cNvSpPr txBox="1"/>
          <p:nvPr/>
        </p:nvSpPr>
        <p:spPr>
          <a:xfrm flipH="1">
            <a:off x="3700676" y="3238400"/>
            <a:ext cx="302495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D5648A-07B6-BDBC-8086-F26601A09A47}"/>
              </a:ext>
            </a:extLst>
          </p:cNvPr>
          <p:cNvSpPr/>
          <p:nvPr/>
        </p:nvSpPr>
        <p:spPr>
          <a:xfrm>
            <a:off x="4992249" y="3077149"/>
            <a:ext cx="692442" cy="76168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EF74B-4C0D-15B1-113A-B14B5DBEABFE}"/>
              </a:ext>
            </a:extLst>
          </p:cNvPr>
          <p:cNvSpPr txBox="1"/>
          <p:nvPr/>
        </p:nvSpPr>
        <p:spPr>
          <a:xfrm>
            <a:off x="5035033" y="3268057"/>
            <a:ext cx="62026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SPLT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9744D4-19BB-4021-A682-1A2928DA5067}"/>
              </a:ext>
            </a:extLst>
          </p:cNvPr>
          <p:cNvSpPr/>
          <p:nvPr/>
        </p:nvSpPr>
        <p:spPr>
          <a:xfrm>
            <a:off x="6182280" y="246104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8A21A-8B7D-D718-06BD-E9F0EE5C8BAA}"/>
              </a:ext>
            </a:extLst>
          </p:cNvPr>
          <p:cNvSpPr/>
          <p:nvPr/>
        </p:nvSpPr>
        <p:spPr>
          <a:xfrm>
            <a:off x="6181000" y="19367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89F45-0D0A-6021-48BB-A4F7BD8289B6}"/>
              </a:ext>
            </a:extLst>
          </p:cNvPr>
          <p:cNvSpPr/>
          <p:nvPr/>
        </p:nvSpPr>
        <p:spPr>
          <a:xfrm>
            <a:off x="6186183" y="298131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A01EAA-FC96-16AE-0CDD-5AF11C4DF17D}"/>
              </a:ext>
            </a:extLst>
          </p:cNvPr>
          <p:cNvSpPr/>
          <p:nvPr/>
        </p:nvSpPr>
        <p:spPr>
          <a:xfrm>
            <a:off x="6185640" y="353366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F435B8-3426-817B-EE42-A32EDAD3D27C}"/>
              </a:ext>
            </a:extLst>
          </p:cNvPr>
          <p:cNvSpPr/>
          <p:nvPr/>
        </p:nvSpPr>
        <p:spPr>
          <a:xfrm>
            <a:off x="6185640" y="40646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5828E2-0993-B118-5BCD-994B8042CE7F}"/>
              </a:ext>
            </a:extLst>
          </p:cNvPr>
          <p:cNvSpPr/>
          <p:nvPr/>
        </p:nvSpPr>
        <p:spPr>
          <a:xfrm>
            <a:off x="6185640" y="460474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141A57-198D-0D6D-D6DE-FB1B85E9138E}"/>
              </a:ext>
            </a:extLst>
          </p:cNvPr>
          <p:cNvSpPr txBox="1"/>
          <p:nvPr/>
        </p:nvSpPr>
        <p:spPr>
          <a:xfrm>
            <a:off x="5624644" y="193761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98C0AD-F14B-10D3-99DF-6144C8E3E022}"/>
              </a:ext>
            </a:extLst>
          </p:cNvPr>
          <p:cNvSpPr txBox="1"/>
          <p:nvPr/>
        </p:nvSpPr>
        <p:spPr>
          <a:xfrm>
            <a:off x="5624732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B78E26-9687-7B07-AAA8-778CC3BE787C}"/>
              </a:ext>
            </a:extLst>
          </p:cNvPr>
          <p:cNvSpPr txBox="1"/>
          <p:nvPr/>
        </p:nvSpPr>
        <p:spPr>
          <a:xfrm>
            <a:off x="5624066" y="298150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748CA4-1475-122C-C426-896E299E427C}"/>
              </a:ext>
            </a:extLst>
          </p:cNvPr>
          <p:cNvSpPr txBox="1"/>
          <p:nvPr/>
        </p:nvSpPr>
        <p:spPr>
          <a:xfrm>
            <a:off x="5616635" y="3533076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1A8BE1-D72D-CD9F-24D8-7F17C47BC922}"/>
              </a:ext>
            </a:extLst>
          </p:cNvPr>
          <p:cNvSpPr txBox="1"/>
          <p:nvPr/>
        </p:nvSpPr>
        <p:spPr>
          <a:xfrm>
            <a:off x="5618338" y="405192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209FC1-6A6F-ABF2-A810-E4C2B12FD595}"/>
              </a:ext>
            </a:extLst>
          </p:cNvPr>
          <p:cNvSpPr txBox="1"/>
          <p:nvPr/>
        </p:nvSpPr>
        <p:spPr>
          <a:xfrm>
            <a:off x="5624644" y="459686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FILT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58B7177E-F09D-7FF7-C304-71D794D4DEA9}"/>
              </a:ext>
            </a:extLst>
          </p:cNvPr>
          <p:cNvSpPr/>
          <p:nvPr/>
        </p:nvSpPr>
        <p:spPr>
          <a:xfrm rot="16200000">
            <a:off x="7146914" y="1712176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8744C86D-47F6-F222-1228-505AAC1CCE07}"/>
              </a:ext>
            </a:extLst>
          </p:cNvPr>
          <p:cNvSpPr/>
          <p:nvPr/>
        </p:nvSpPr>
        <p:spPr>
          <a:xfrm rot="16200000">
            <a:off x="7154881" y="2232932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77722D9B-7B6F-0743-0E83-D6EC9DCE63A9}"/>
              </a:ext>
            </a:extLst>
          </p:cNvPr>
          <p:cNvSpPr/>
          <p:nvPr/>
        </p:nvSpPr>
        <p:spPr>
          <a:xfrm rot="16200000">
            <a:off x="7167137" y="2741250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A5CADE69-CFC1-6CCB-0216-ABC0439A1A64}"/>
              </a:ext>
            </a:extLst>
          </p:cNvPr>
          <p:cNvSpPr/>
          <p:nvPr/>
        </p:nvSpPr>
        <p:spPr>
          <a:xfrm rot="16200000">
            <a:off x="7162187" y="3309649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B3FE692E-5543-8257-E79E-C487D121612F}"/>
              </a:ext>
            </a:extLst>
          </p:cNvPr>
          <p:cNvSpPr/>
          <p:nvPr/>
        </p:nvSpPr>
        <p:spPr>
          <a:xfrm rot="16200000">
            <a:off x="7157474" y="3841787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A7AE1F54-7E68-BE35-2561-9ACA73344EAF}"/>
              </a:ext>
            </a:extLst>
          </p:cNvPr>
          <p:cNvSpPr/>
          <p:nvPr/>
        </p:nvSpPr>
        <p:spPr>
          <a:xfrm rot="16200000">
            <a:off x="7153643" y="4372784"/>
            <a:ext cx="274320" cy="80872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F10AEAF-CF41-655E-CBF3-AF3CB34D6BBE}"/>
              </a:ext>
            </a:extLst>
          </p:cNvPr>
          <p:cNvSpPr/>
          <p:nvPr/>
        </p:nvSpPr>
        <p:spPr>
          <a:xfrm>
            <a:off x="7013466" y="3521766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C7DBE9-DC4A-94BD-36FD-419621AA8EEC}"/>
              </a:ext>
            </a:extLst>
          </p:cNvPr>
          <p:cNvSpPr/>
          <p:nvPr/>
        </p:nvSpPr>
        <p:spPr>
          <a:xfrm>
            <a:off x="7021247" y="4059508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149AFB0-CFCE-5EF7-B66B-CCF9C83A03F5}"/>
              </a:ext>
            </a:extLst>
          </p:cNvPr>
          <p:cNvSpPr/>
          <p:nvPr/>
        </p:nvSpPr>
        <p:spPr>
          <a:xfrm>
            <a:off x="7029508" y="4582629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F76977C-57BA-E4B2-F801-2651B8D22C4E}"/>
              </a:ext>
            </a:extLst>
          </p:cNvPr>
          <p:cNvSpPr/>
          <p:nvPr/>
        </p:nvSpPr>
        <p:spPr>
          <a:xfrm>
            <a:off x="7021247" y="2984024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44FB2FB-8E0A-990A-F2E9-702331220B9A}"/>
              </a:ext>
            </a:extLst>
          </p:cNvPr>
          <p:cNvSpPr/>
          <p:nvPr/>
        </p:nvSpPr>
        <p:spPr>
          <a:xfrm>
            <a:off x="7013466" y="2448401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20CEF42-E77E-D318-A3C9-4D5E9CA9F342}"/>
              </a:ext>
            </a:extLst>
          </p:cNvPr>
          <p:cNvSpPr/>
          <p:nvPr/>
        </p:nvSpPr>
        <p:spPr>
          <a:xfrm>
            <a:off x="7002856" y="1928990"/>
            <a:ext cx="447150" cy="403083"/>
          </a:xfrm>
          <a:prstGeom prst="ellipse">
            <a:avLst/>
          </a:prstGeom>
          <a:solidFill>
            <a:srgbClr val="FF0000">
              <a:alpha val="99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0BFF2B-A40A-58B8-265C-46B2DAE572A7}"/>
              </a:ext>
            </a:extLst>
          </p:cNvPr>
          <p:cNvSpPr txBox="1"/>
          <p:nvPr/>
        </p:nvSpPr>
        <p:spPr>
          <a:xfrm flipH="1">
            <a:off x="6937169" y="193300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CC5A54-796D-665A-8580-460EF563D779}"/>
              </a:ext>
            </a:extLst>
          </p:cNvPr>
          <p:cNvSpPr txBox="1"/>
          <p:nvPr/>
        </p:nvSpPr>
        <p:spPr>
          <a:xfrm flipH="1">
            <a:off x="6939435" y="296664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7289FD-1422-0383-6B10-CBE3C34BFEBD}"/>
              </a:ext>
            </a:extLst>
          </p:cNvPr>
          <p:cNvSpPr txBox="1"/>
          <p:nvPr/>
        </p:nvSpPr>
        <p:spPr>
          <a:xfrm flipH="1">
            <a:off x="6946260" y="3510218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B9D894-8410-0C49-94F5-D26421E5BF66}"/>
              </a:ext>
            </a:extLst>
          </p:cNvPr>
          <p:cNvSpPr txBox="1"/>
          <p:nvPr/>
        </p:nvSpPr>
        <p:spPr>
          <a:xfrm flipH="1">
            <a:off x="6944173" y="405778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BB26F1-2F80-B78F-F6A1-EC2F8E600E95}"/>
              </a:ext>
            </a:extLst>
          </p:cNvPr>
          <p:cNvSpPr txBox="1"/>
          <p:nvPr/>
        </p:nvSpPr>
        <p:spPr>
          <a:xfrm flipH="1">
            <a:off x="6945578" y="4584242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B777D6-D73E-C478-B436-72D6F9472D48}"/>
              </a:ext>
            </a:extLst>
          </p:cNvPr>
          <p:cNvSpPr txBox="1"/>
          <p:nvPr/>
        </p:nvSpPr>
        <p:spPr>
          <a:xfrm flipH="1">
            <a:off x="6938429" y="2441099"/>
            <a:ext cx="612786" cy="400110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</a:t>
            </a:r>
            <a:r>
              <a:rPr lang="en-US" sz="20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endParaRPr lang="en-US" sz="2000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2C41582-9F67-1AA3-3ED7-0D288F7CAF4D}"/>
              </a:ext>
            </a:extLst>
          </p:cNvPr>
          <p:cNvSpPr/>
          <p:nvPr/>
        </p:nvSpPr>
        <p:spPr>
          <a:xfrm>
            <a:off x="7629087" y="2459066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A8B3D15-52F6-DA0F-15F4-60AF7FB13F10}"/>
              </a:ext>
            </a:extLst>
          </p:cNvPr>
          <p:cNvSpPr/>
          <p:nvPr/>
        </p:nvSpPr>
        <p:spPr>
          <a:xfrm>
            <a:off x="7627807" y="193480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85CBDF0-0738-467B-AEB4-02228229E9F1}"/>
              </a:ext>
            </a:extLst>
          </p:cNvPr>
          <p:cNvSpPr/>
          <p:nvPr/>
        </p:nvSpPr>
        <p:spPr>
          <a:xfrm>
            <a:off x="7632990" y="2979333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C81FEB3-1FC2-1664-85DC-7EC3C2B6D03E}"/>
              </a:ext>
            </a:extLst>
          </p:cNvPr>
          <p:cNvSpPr/>
          <p:nvPr/>
        </p:nvSpPr>
        <p:spPr>
          <a:xfrm>
            <a:off x="7632447" y="3531684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83FFAF9-FBCB-93F2-2ED0-0DA0C7AC5A6E}"/>
              </a:ext>
            </a:extLst>
          </p:cNvPr>
          <p:cNvSpPr/>
          <p:nvPr/>
        </p:nvSpPr>
        <p:spPr>
          <a:xfrm>
            <a:off x="7632447" y="4062682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E3B82DF-19C1-C49D-D2E8-9F332D84172C}"/>
              </a:ext>
            </a:extLst>
          </p:cNvPr>
          <p:cNvSpPr/>
          <p:nvPr/>
        </p:nvSpPr>
        <p:spPr>
          <a:xfrm>
            <a:off x="7632447" y="4602761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>
            <a:extLst>
              <a:ext uri="{FF2B5EF4-FFF2-40B4-BE49-F238E27FC236}">
                <a16:creationId xmlns:a16="http://schemas.microsoft.com/office/drawing/2014/main" id="{10D35C42-83C4-D445-1BF3-C0AC9880909A}"/>
              </a:ext>
            </a:extLst>
          </p:cNvPr>
          <p:cNvSpPr/>
          <p:nvPr/>
        </p:nvSpPr>
        <p:spPr>
          <a:xfrm rot="16200000">
            <a:off x="8607265" y="1706307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9B406E07-BBB5-D67B-A549-E4068121300E}"/>
              </a:ext>
            </a:extLst>
          </p:cNvPr>
          <p:cNvSpPr/>
          <p:nvPr/>
        </p:nvSpPr>
        <p:spPr>
          <a:xfrm rot="16200000">
            <a:off x="8604356" y="2226370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3EA6C817-EE5F-9A38-49B3-8BF26280F196}"/>
              </a:ext>
            </a:extLst>
          </p:cNvPr>
          <p:cNvSpPr/>
          <p:nvPr/>
        </p:nvSpPr>
        <p:spPr>
          <a:xfrm rot="16200000">
            <a:off x="8615134" y="2734133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Down Arrow 79">
            <a:extLst>
              <a:ext uri="{FF2B5EF4-FFF2-40B4-BE49-F238E27FC236}">
                <a16:creationId xmlns:a16="http://schemas.microsoft.com/office/drawing/2014/main" id="{943535F0-50BD-4817-DEFB-C8A1E8B0640A}"/>
              </a:ext>
            </a:extLst>
          </p:cNvPr>
          <p:cNvSpPr/>
          <p:nvPr/>
        </p:nvSpPr>
        <p:spPr>
          <a:xfrm rot="16200000">
            <a:off x="8611662" y="3291518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own Arrow 80">
            <a:extLst>
              <a:ext uri="{FF2B5EF4-FFF2-40B4-BE49-F238E27FC236}">
                <a16:creationId xmlns:a16="http://schemas.microsoft.com/office/drawing/2014/main" id="{AA9E27E1-9373-D0A8-D2EC-C5776A80B999}"/>
              </a:ext>
            </a:extLst>
          </p:cNvPr>
          <p:cNvSpPr/>
          <p:nvPr/>
        </p:nvSpPr>
        <p:spPr>
          <a:xfrm rot="16200000">
            <a:off x="8610852" y="3848303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own Arrow 81">
            <a:extLst>
              <a:ext uri="{FF2B5EF4-FFF2-40B4-BE49-F238E27FC236}">
                <a16:creationId xmlns:a16="http://schemas.microsoft.com/office/drawing/2014/main" id="{C6DA2EBC-C447-1C0F-9B79-307DEF426541}"/>
              </a:ext>
            </a:extLst>
          </p:cNvPr>
          <p:cNvSpPr/>
          <p:nvPr/>
        </p:nvSpPr>
        <p:spPr>
          <a:xfrm rot="16200000">
            <a:off x="8608082" y="4365667"/>
            <a:ext cx="274320" cy="8229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4B4055C-4824-48C9-5F29-81BF73ED7E18}"/>
              </a:ext>
            </a:extLst>
          </p:cNvPr>
          <p:cNvSpPr/>
          <p:nvPr/>
        </p:nvSpPr>
        <p:spPr>
          <a:xfrm>
            <a:off x="8471134" y="1913491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DA8419F-A1A1-DE32-DF1C-7687434603FA}"/>
              </a:ext>
            </a:extLst>
          </p:cNvPr>
          <p:cNvSpPr/>
          <p:nvPr/>
        </p:nvSpPr>
        <p:spPr>
          <a:xfrm>
            <a:off x="8471134" y="2453361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8F51A12-F975-F3D7-F7D5-8332C319BEFE}"/>
              </a:ext>
            </a:extLst>
          </p:cNvPr>
          <p:cNvSpPr/>
          <p:nvPr/>
        </p:nvSpPr>
        <p:spPr>
          <a:xfrm>
            <a:off x="8471134" y="2950389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4993107-A1DF-C29D-7EB1-D2F7E38D1E19}"/>
              </a:ext>
            </a:extLst>
          </p:cNvPr>
          <p:cNvSpPr/>
          <p:nvPr/>
        </p:nvSpPr>
        <p:spPr>
          <a:xfrm>
            <a:off x="8471134" y="3509379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BA9CC7A-B948-2F4B-0179-9EE118807533}"/>
              </a:ext>
            </a:extLst>
          </p:cNvPr>
          <p:cNvSpPr/>
          <p:nvPr/>
        </p:nvSpPr>
        <p:spPr>
          <a:xfrm>
            <a:off x="8471134" y="4058135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58B29C8-99D2-5E2E-BF79-7F7723F5A234}"/>
              </a:ext>
            </a:extLst>
          </p:cNvPr>
          <p:cNvSpPr/>
          <p:nvPr/>
        </p:nvSpPr>
        <p:spPr>
          <a:xfrm>
            <a:off x="8471134" y="4575604"/>
            <a:ext cx="447150" cy="403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99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90AA5A-60B2-70D3-25AB-555E21A353F3}"/>
              </a:ext>
            </a:extLst>
          </p:cNvPr>
          <p:cNvSpPr txBox="1"/>
          <p:nvPr/>
        </p:nvSpPr>
        <p:spPr>
          <a:xfrm>
            <a:off x="7034827" y="192936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521FF1-E077-898E-B80C-A7B9224B329E}"/>
              </a:ext>
            </a:extLst>
          </p:cNvPr>
          <p:cNvSpPr txBox="1"/>
          <p:nvPr/>
        </p:nvSpPr>
        <p:spPr>
          <a:xfrm>
            <a:off x="7025960" y="245479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492236E-FD2F-75CB-9740-B6576341A24B}"/>
              </a:ext>
            </a:extLst>
          </p:cNvPr>
          <p:cNvSpPr txBox="1"/>
          <p:nvPr/>
        </p:nvSpPr>
        <p:spPr>
          <a:xfrm>
            <a:off x="7026366" y="2988171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E8DA23B-C850-0047-F3C0-B5763D07E5B3}"/>
              </a:ext>
            </a:extLst>
          </p:cNvPr>
          <p:cNvSpPr txBox="1"/>
          <p:nvPr/>
        </p:nvSpPr>
        <p:spPr>
          <a:xfrm>
            <a:off x="7025088" y="352710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469F2A3-02F3-123D-386A-FBAE2DBE089D}"/>
              </a:ext>
            </a:extLst>
          </p:cNvPr>
          <p:cNvSpPr txBox="1"/>
          <p:nvPr/>
        </p:nvSpPr>
        <p:spPr>
          <a:xfrm>
            <a:off x="7025088" y="406304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3918BB8-200E-9788-5CD9-2532BA8092ED}"/>
              </a:ext>
            </a:extLst>
          </p:cNvPr>
          <p:cNvSpPr txBox="1"/>
          <p:nvPr/>
        </p:nvSpPr>
        <p:spPr>
          <a:xfrm>
            <a:off x="7025088" y="458240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PV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54E7D47-A814-064A-434B-CB63431B2A1D}"/>
              </a:ext>
            </a:extLst>
          </p:cNvPr>
          <p:cNvSpPr txBox="1"/>
          <p:nvPr/>
        </p:nvSpPr>
        <p:spPr>
          <a:xfrm>
            <a:off x="7777552" y="192712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5763DE1-CE4B-1809-6BFE-4756385BD2B5}"/>
              </a:ext>
            </a:extLst>
          </p:cNvPr>
          <p:cNvSpPr txBox="1"/>
          <p:nvPr/>
        </p:nvSpPr>
        <p:spPr>
          <a:xfrm>
            <a:off x="7777552" y="2961984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E7681F5-A0FA-953E-E473-391F0012CF86}"/>
              </a:ext>
            </a:extLst>
          </p:cNvPr>
          <p:cNvSpPr txBox="1"/>
          <p:nvPr/>
        </p:nvSpPr>
        <p:spPr>
          <a:xfrm>
            <a:off x="7784761" y="2459977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211135F-DD69-A85B-75A4-53A9969928E2}"/>
              </a:ext>
            </a:extLst>
          </p:cNvPr>
          <p:cNvSpPr txBox="1"/>
          <p:nvPr/>
        </p:nvSpPr>
        <p:spPr>
          <a:xfrm>
            <a:off x="7778229" y="352583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262D18-A281-EB09-46FB-2AE1ED7B0318}"/>
              </a:ext>
            </a:extLst>
          </p:cNvPr>
          <p:cNvSpPr txBox="1"/>
          <p:nvPr/>
        </p:nvSpPr>
        <p:spPr>
          <a:xfrm>
            <a:off x="7779930" y="4076821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9295DCE-B925-B92E-06DB-A719A1870FE1}"/>
              </a:ext>
            </a:extLst>
          </p:cNvPr>
          <p:cNvSpPr txBox="1"/>
          <p:nvPr/>
        </p:nvSpPr>
        <p:spPr>
          <a:xfrm>
            <a:off x="7774678" y="4584238"/>
            <a:ext cx="1838236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~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29B909-55ED-0311-5A8D-776EE25D6079}"/>
              </a:ext>
            </a:extLst>
          </p:cNvPr>
          <p:cNvSpPr/>
          <p:nvPr/>
        </p:nvSpPr>
        <p:spPr>
          <a:xfrm>
            <a:off x="9123404" y="2457090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1C3D90B-3D4E-A6B6-8320-D22E4CCBBD0C}"/>
              </a:ext>
            </a:extLst>
          </p:cNvPr>
          <p:cNvSpPr/>
          <p:nvPr/>
        </p:nvSpPr>
        <p:spPr>
          <a:xfrm>
            <a:off x="9122124" y="1932827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507E1F4-93A3-AC2C-FDF1-BAA89135F9C2}"/>
              </a:ext>
            </a:extLst>
          </p:cNvPr>
          <p:cNvSpPr/>
          <p:nvPr/>
        </p:nvSpPr>
        <p:spPr>
          <a:xfrm>
            <a:off x="9127307" y="2977357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8F2DC44-6464-4E77-215E-71B6F95354CA}"/>
              </a:ext>
            </a:extLst>
          </p:cNvPr>
          <p:cNvSpPr/>
          <p:nvPr/>
        </p:nvSpPr>
        <p:spPr>
          <a:xfrm>
            <a:off x="9126764" y="3529708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36825F5-1044-56DB-1974-7E0AF4757741}"/>
              </a:ext>
            </a:extLst>
          </p:cNvPr>
          <p:cNvSpPr/>
          <p:nvPr/>
        </p:nvSpPr>
        <p:spPr>
          <a:xfrm>
            <a:off x="9126764" y="4060706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413396C-8FC1-3845-A593-61F62F6859A1}"/>
              </a:ext>
            </a:extLst>
          </p:cNvPr>
          <p:cNvSpPr/>
          <p:nvPr/>
        </p:nvSpPr>
        <p:spPr>
          <a:xfrm>
            <a:off x="9126764" y="4600785"/>
            <a:ext cx="688080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E5E4D29-D0A1-F645-73A8-90BC7E52A0DD}"/>
              </a:ext>
            </a:extLst>
          </p:cNvPr>
          <p:cNvSpPr txBox="1"/>
          <p:nvPr/>
        </p:nvSpPr>
        <p:spPr>
          <a:xfrm>
            <a:off x="8547046" y="1929362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A2D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BC99905-E2BE-3905-FBB2-F550C4CE70F7}"/>
              </a:ext>
            </a:extLst>
          </p:cNvPr>
          <p:cNvSpPr txBox="1"/>
          <p:nvPr/>
        </p:nvSpPr>
        <p:spPr>
          <a:xfrm>
            <a:off x="8539291" y="2462615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A2D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A237543-C35D-C745-D0D0-CE05B2CB9AA2}"/>
              </a:ext>
            </a:extLst>
          </p:cNvPr>
          <p:cNvSpPr txBox="1"/>
          <p:nvPr/>
        </p:nvSpPr>
        <p:spPr>
          <a:xfrm>
            <a:off x="8542647" y="2981454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A2D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BEF645E-043F-B8A9-F35B-5077D58A3CCA}"/>
              </a:ext>
            </a:extLst>
          </p:cNvPr>
          <p:cNvSpPr txBox="1"/>
          <p:nvPr/>
        </p:nvSpPr>
        <p:spPr>
          <a:xfrm>
            <a:off x="8540341" y="3526373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A2D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F8A911-8A08-90F7-1E77-6DB0D766C414}"/>
              </a:ext>
            </a:extLst>
          </p:cNvPr>
          <p:cNvSpPr txBox="1"/>
          <p:nvPr/>
        </p:nvSpPr>
        <p:spPr>
          <a:xfrm>
            <a:off x="8538361" y="405908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A2D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4992AA0-3D11-2BE1-56F4-C022215C4238}"/>
              </a:ext>
            </a:extLst>
          </p:cNvPr>
          <p:cNvSpPr txBox="1"/>
          <p:nvPr/>
        </p:nvSpPr>
        <p:spPr>
          <a:xfrm>
            <a:off x="8547046" y="4604740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A2D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0449E118-77F4-4434-5814-C1D2A5398BB6}"/>
              </a:ext>
            </a:extLst>
          </p:cNvPr>
          <p:cNvSpPr/>
          <p:nvPr/>
        </p:nvSpPr>
        <p:spPr>
          <a:xfrm>
            <a:off x="10334155" y="3087046"/>
            <a:ext cx="1197795" cy="76168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1A17DA1-EA8F-3869-A002-D9C1A6F62B3D}"/>
              </a:ext>
            </a:extLst>
          </p:cNvPr>
          <p:cNvSpPr txBox="1"/>
          <p:nvPr/>
        </p:nvSpPr>
        <p:spPr>
          <a:xfrm>
            <a:off x="10019383" y="3252303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Memory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7275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986BEF-347F-FD5E-5FBB-4701327E51C2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D647FD-CA10-17CF-9D62-73D2B1405470}"/>
              </a:ext>
            </a:extLst>
          </p:cNvPr>
          <p:cNvCxnSpPr>
            <a:cxnSpLocks/>
          </p:cNvCxnSpPr>
          <p:nvPr/>
        </p:nvCxnSpPr>
        <p:spPr>
          <a:xfrm flipH="1">
            <a:off x="4660700" y="1973690"/>
            <a:ext cx="1364748" cy="85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5FFAE-DCFB-7702-3C34-A85DBDB8B5D1}"/>
              </a:ext>
            </a:extLst>
          </p:cNvPr>
          <p:cNvCxnSpPr>
            <a:cxnSpLocks/>
          </p:cNvCxnSpPr>
          <p:nvPr/>
        </p:nvCxnSpPr>
        <p:spPr>
          <a:xfrm>
            <a:off x="6008086" y="1983976"/>
            <a:ext cx="1814163" cy="43468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D5E961-3AE0-DDC7-6EC8-5B3D9CCA3DA1}"/>
              </a:ext>
            </a:extLst>
          </p:cNvPr>
          <p:cNvCxnSpPr>
            <a:cxnSpLocks/>
          </p:cNvCxnSpPr>
          <p:nvPr/>
        </p:nvCxnSpPr>
        <p:spPr>
          <a:xfrm>
            <a:off x="6001481" y="1999189"/>
            <a:ext cx="0" cy="227451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ACCC34-3359-B7CE-AB17-6B384BFDF6D3}"/>
              </a:ext>
            </a:extLst>
          </p:cNvPr>
          <p:cNvCxnSpPr>
            <a:cxnSpLocks/>
          </p:cNvCxnSpPr>
          <p:nvPr/>
        </p:nvCxnSpPr>
        <p:spPr>
          <a:xfrm flipH="1">
            <a:off x="1980762" y="42594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AA280F-7AD2-037B-6918-7D9D552CCE26}"/>
              </a:ext>
            </a:extLst>
          </p:cNvPr>
          <p:cNvSpPr txBox="1"/>
          <p:nvPr/>
        </p:nvSpPr>
        <p:spPr>
          <a:xfrm>
            <a:off x="738130" y="40747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308C35-DBA6-6D4F-1FE0-2C4BC03C8E6B}"/>
              </a:ext>
            </a:extLst>
          </p:cNvPr>
          <p:cNvSpPr txBox="1"/>
          <p:nvPr/>
        </p:nvSpPr>
        <p:spPr>
          <a:xfrm>
            <a:off x="7440807" y="1973690"/>
            <a:ext cx="408896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There are 2048 scan spots in each scan line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6090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3B42F2-68BC-6EBF-AE0F-39BEDB00B792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D657782-BA07-8572-3580-84040C3C3157}"/>
              </a:ext>
            </a:extLst>
          </p:cNvPr>
          <p:cNvCxnSpPr>
            <a:cxnSpLocks/>
          </p:cNvCxnSpPr>
          <p:nvPr/>
        </p:nvCxnSpPr>
        <p:spPr>
          <a:xfrm>
            <a:off x="3367792" y="2826778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8F90CC-13B3-8F5E-C6E7-E374DF6C1D14}"/>
              </a:ext>
            </a:extLst>
          </p:cNvPr>
          <p:cNvCxnSpPr>
            <a:cxnSpLocks/>
          </p:cNvCxnSpPr>
          <p:nvPr/>
        </p:nvCxnSpPr>
        <p:spPr>
          <a:xfrm>
            <a:off x="4014246" y="2814877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D647FD-CA10-17CF-9D62-73D2B1405470}"/>
              </a:ext>
            </a:extLst>
          </p:cNvPr>
          <p:cNvCxnSpPr>
            <a:cxnSpLocks/>
          </p:cNvCxnSpPr>
          <p:nvPr/>
        </p:nvCxnSpPr>
        <p:spPr>
          <a:xfrm flipH="1">
            <a:off x="46607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5FFAE-DCFB-7702-3C34-A85DBDB8B5D1}"/>
              </a:ext>
            </a:extLst>
          </p:cNvPr>
          <p:cNvCxnSpPr>
            <a:cxnSpLocks/>
          </p:cNvCxnSpPr>
          <p:nvPr/>
        </p:nvCxnSpPr>
        <p:spPr>
          <a:xfrm>
            <a:off x="60080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ACCC34-3359-B7CE-AB17-6B384BFDF6D3}"/>
              </a:ext>
            </a:extLst>
          </p:cNvPr>
          <p:cNvCxnSpPr>
            <a:cxnSpLocks/>
          </p:cNvCxnSpPr>
          <p:nvPr/>
        </p:nvCxnSpPr>
        <p:spPr>
          <a:xfrm flipH="1">
            <a:off x="1980762" y="42594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AA280F-7AD2-037B-6918-7D9D552CCE26}"/>
              </a:ext>
            </a:extLst>
          </p:cNvPr>
          <p:cNvSpPr txBox="1"/>
          <p:nvPr/>
        </p:nvSpPr>
        <p:spPr>
          <a:xfrm>
            <a:off x="738130" y="40747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91D901-9D3C-716F-20B1-D3FC7DDE2B87}"/>
              </a:ext>
            </a:extLst>
          </p:cNvPr>
          <p:cNvCxnSpPr>
            <a:cxnSpLocks/>
          </p:cNvCxnSpPr>
          <p:nvPr/>
        </p:nvCxnSpPr>
        <p:spPr>
          <a:xfrm>
            <a:off x="2731299" y="2826778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B88793-7031-1EB0-F5EE-088A4C1F6FF4}"/>
              </a:ext>
            </a:extLst>
          </p:cNvPr>
          <p:cNvCxnSpPr>
            <a:cxnSpLocks/>
          </p:cNvCxnSpPr>
          <p:nvPr/>
        </p:nvCxnSpPr>
        <p:spPr>
          <a:xfrm>
            <a:off x="2011855" y="2826778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B6299E-EDEF-5105-8317-5A9BA13383F1}"/>
              </a:ext>
            </a:extLst>
          </p:cNvPr>
          <p:cNvCxnSpPr>
            <a:cxnSpLocks/>
          </p:cNvCxnSpPr>
          <p:nvPr/>
        </p:nvCxnSpPr>
        <p:spPr>
          <a:xfrm>
            <a:off x="1278335" y="2826778"/>
            <a:ext cx="3161549" cy="3528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F308C35-DBA6-6D4F-1FE0-2C4BC03C8E6B}"/>
              </a:ext>
            </a:extLst>
          </p:cNvPr>
          <p:cNvSpPr txBox="1"/>
          <p:nvPr/>
        </p:nvSpPr>
        <p:spPr>
          <a:xfrm>
            <a:off x="7440807" y="1973690"/>
            <a:ext cx="408896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There are 2048 scan spots in each scan line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73C8EC-2CBB-BEEC-2AB2-F1B7C0DE6768}"/>
              </a:ext>
            </a:extLst>
          </p:cNvPr>
          <p:cNvCxnSpPr>
            <a:cxnSpLocks/>
          </p:cNvCxnSpPr>
          <p:nvPr/>
        </p:nvCxnSpPr>
        <p:spPr>
          <a:xfrm flipH="1">
            <a:off x="40384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5CC27D-3DD4-F36B-812F-67F0B9F9F4C8}"/>
              </a:ext>
            </a:extLst>
          </p:cNvPr>
          <p:cNvCxnSpPr>
            <a:cxnSpLocks/>
          </p:cNvCxnSpPr>
          <p:nvPr/>
        </p:nvCxnSpPr>
        <p:spPr>
          <a:xfrm>
            <a:off x="53857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D07385-B17D-6EC4-8AD9-75593A65F3D4}"/>
              </a:ext>
            </a:extLst>
          </p:cNvPr>
          <p:cNvCxnSpPr>
            <a:cxnSpLocks/>
          </p:cNvCxnSpPr>
          <p:nvPr/>
        </p:nvCxnSpPr>
        <p:spPr>
          <a:xfrm flipH="1">
            <a:off x="33780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0FAAFA-E0C0-17F3-E11B-B781B031AD58}"/>
              </a:ext>
            </a:extLst>
          </p:cNvPr>
          <p:cNvCxnSpPr>
            <a:cxnSpLocks/>
          </p:cNvCxnSpPr>
          <p:nvPr/>
        </p:nvCxnSpPr>
        <p:spPr>
          <a:xfrm>
            <a:off x="47253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3A5212-5A32-7157-5281-6948718DE1A0}"/>
              </a:ext>
            </a:extLst>
          </p:cNvPr>
          <p:cNvCxnSpPr>
            <a:cxnSpLocks/>
          </p:cNvCxnSpPr>
          <p:nvPr/>
        </p:nvCxnSpPr>
        <p:spPr>
          <a:xfrm flipH="1">
            <a:off x="27557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1E3F91-11B0-43E8-5B97-5A249FFA4B86}"/>
              </a:ext>
            </a:extLst>
          </p:cNvPr>
          <p:cNvCxnSpPr>
            <a:cxnSpLocks/>
          </p:cNvCxnSpPr>
          <p:nvPr/>
        </p:nvCxnSpPr>
        <p:spPr>
          <a:xfrm>
            <a:off x="41030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676549-D9D4-7F7A-4846-E21FD7C30E73}"/>
              </a:ext>
            </a:extLst>
          </p:cNvPr>
          <p:cNvCxnSpPr>
            <a:cxnSpLocks/>
          </p:cNvCxnSpPr>
          <p:nvPr/>
        </p:nvCxnSpPr>
        <p:spPr>
          <a:xfrm flipH="1">
            <a:off x="2019100" y="19609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7B19F5-6B57-148F-994C-5E0BBDE2C597}"/>
              </a:ext>
            </a:extLst>
          </p:cNvPr>
          <p:cNvCxnSpPr>
            <a:cxnSpLocks/>
          </p:cNvCxnSpPr>
          <p:nvPr/>
        </p:nvCxnSpPr>
        <p:spPr>
          <a:xfrm>
            <a:off x="3366486" y="19712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79986D-99CF-E18E-50F9-BC4EBE26C885}"/>
              </a:ext>
            </a:extLst>
          </p:cNvPr>
          <p:cNvCxnSpPr>
            <a:cxnSpLocks/>
          </p:cNvCxnSpPr>
          <p:nvPr/>
        </p:nvCxnSpPr>
        <p:spPr>
          <a:xfrm flipH="1">
            <a:off x="1269800" y="1973690"/>
            <a:ext cx="1364748" cy="85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2C874E-DFF4-F13E-4ACA-A7508AB289A3}"/>
              </a:ext>
            </a:extLst>
          </p:cNvPr>
          <p:cNvCxnSpPr>
            <a:cxnSpLocks/>
          </p:cNvCxnSpPr>
          <p:nvPr/>
        </p:nvCxnSpPr>
        <p:spPr>
          <a:xfrm>
            <a:off x="2617186" y="1983976"/>
            <a:ext cx="1814163" cy="43468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B004EE-F1FD-7D78-1A3F-827621974DEA}"/>
              </a:ext>
            </a:extLst>
          </p:cNvPr>
          <p:cNvCxnSpPr>
            <a:cxnSpLocks/>
          </p:cNvCxnSpPr>
          <p:nvPr/>
        </p:nvCxnSpPr>
        <p:spPr>
          <a:xfrm>
            <a:off x="2610581" y="1999189"/>
            <a:ext cx="0" cy="227451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B01F1BF-CB5B-4650-FE32-600408514621}"/>
              </a:ext>
            </a:extLst>
          </p:cNvPr>
          <p:cNvSpPr txBox="1"/>
          <p:nvPr/>
        </p:nvSpPr>
        <p:spPr>
          <a:xfrm>
            <a:off x="7440807" y="3089833"/>
            <a:ext cx="408896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AVHRR completes six scan lines every second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8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884903" y="2890391"/>
            <a:ext cx="10058400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12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AE3D473-5E55-8267-1CF5-75EF73975892}"/>
              </a:ext>
            </a:extLst>
          </p:cNvPr>
          <p:cNvSpPr txBox="1"/>
          <p:nvPr/>
        </p:nvSpPr>
        <p:spPr>
          <a:xfrm>
            <a:off x="3583873" y="3605878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Very high energy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8A777-88C0-8A3F-AD51-E7BA55A15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1" t="4376" r="8744" b="5208"/>
          <a:stretch/>
        </p:blipFill>
        <p:spPr>
          <a:xfrm>
            <a:off x="7872414" y="214313"/>
            <a:ext cx="3671888" cy="6200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AC94CA-9822-17D6-BBB0-189730A4E13D}"/>
              </a:ext>
            </a:extLst>
          </p:cNvPr>
          <p:cNvSpPr txBox="1"/>
          <p:nvPr/>
        </p:nvSpPr>
        <p:spPr>
          <a:xfrm>
            <a:off x="3583872" y="4510962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Very low energy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10900C-2908-3161-57B2-C07438CC1633}"/>
              </a:ext>
            </a:extLst>
          </p:cNvPr>
          <p:cNvCxnSpPr>
            <a:cxnSpLocks/>
          </p:cNvCxnSpPr>
          <p:nvPr/>
        </p:nvCxnSpPr>
        <p:spPr>
          <a:xfrm>
            <a:off x="6636877" y="4741794"/>
            <a:ext cx="1668923" cy="1935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337577-62B2-BDBD-BF87-3267903C9AA1}"/>
              </a:ext>
            </a:extLst>
          </p:cNvPr>
          <p:cNvCxnSpPr>
            <a:cxnSpLocks/>
          </p:cNvCxnSpPr>
          <p:nvPr/>
        </p:nvCxnSpPr>
        <p:spPr>
          <a:xfrm flipV="1">
            <a:off x="6964239" y="2496398"/>
            <a:ext cx="1341561" cy="150906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8F8E8C-82F2-BF00-472B-A9E8895B0E5F}"/>
              </a:ext>
            </a:extLst>
          </p:cNvPr>
          <p:cNvSpPr txBox="1"/>
          <p:nvPr/>
        </p:nvSpPr>
        <p:spPr>
          <a:xfrm>
            <a:off x="233357" y="955797"/>
            <a:ext cx="3160822" cy="440120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Max Planck:  Energy carried by a photon as a function of its wavelength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wavelength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energy carried by photon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3E1FB9-2498-BAEB-AFD3-4A84F79EAB76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F209BE25-D704-FA47-407F-CFD14CDF8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3" t="12977" r="7216" b="7951"/>
          <a:stretch/>
        </p:blipFill>
        <p:spPr>
          <a:xfrm>
            <a:off x="4507832" y="1395664"/>
            <a:ext cx="2261936" cy="14598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3C17A-8CC0-CABB-60C9-610787200D4D}"/>
              </a:ext>
            </a:extLst>
          </p:cNvPr>
          <p:cNvSpPr txBox="1"/>
          <p:nvPr/>
        </p:nvSpPr>
        <p:spPr>
          <a:xfrm>
            <a:off x="233358" y="214313"/>
            <a:ext cx="532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ENERGY CARRIED BY EMR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30805C-2887-5A45-5AC5-7EEBC6D37D5A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4289466916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AA84CC-6DF7-804B-C5A9-AF6ADD9E0F2F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D657782-BA07-8572-3580-84040C3C3157}"/>
              </a:ext>
            </a:extLst>
          </p:cNvPr>
          <p:cNvCxnSpPr>
            <a:cxnSpLocks/>
          </p:cNvCxnSpPr>
          <p:nvPr/>
        </p:nvCxnSpPr>
        <p:spPr>
          <a:xfrm>
            <a:off x="3367792" y="2826778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8F90CC-13B3-8F5E-C6E7-E374DF6C1D14}"/>
              </a:ext>
            </a:extLst>
          </p:cNvPr>
          <p:cNvCxnSpPr>
            <a:cxnSpLocks/>
          </p:cNvCxnSpPr>
          <p:nvPr/>
        </p:nvCxnSpPr>
        <p:spPr>
          <a:xfrm>
            <a:off x="4014246" y="2814877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D647FD-CA10-17CF-9D62-73D2B1405470}"/>
              </a:ext>
            </a:extLst>
          </p:cNvPr>
          <p:cNvCxnSpPr>
            <a:cxnSpLocks/>
          </p:cNvCxnSpPr>
          <p:nvPr/>
        </p:nvCxnSpPr>
        <p:spPr>
          <a:xfrm flipH="1">
            <a:off x="46607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5FFAE-DCFB-7702-3C34-A85DBDB8B5D1}"/>
              </a:ext>
            </a:extLst>
          </p:cNvPr>
          <p:cNvCxnSpPr>
            <a:cxnSpLocks/>
          </p:cNvCxnSpPr>
          <p:nvPr/>
        </p:nvCxnSpPr>
        <p:spPr>
          <a:xfrm>
            <a:off x="60080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ACCC34-3359-B7CE-AB17-6B384BFDF6D3}"/>
              </a:ext>
            </a:extLst>
          </p:cNvPr>
          <p:cNvCxnSpPr>
            <a:cxnSpLocks/>
          </p:cNvCxnSpPr>
          <p:nvPr/>
        </p:nvCxnSpPr>
        <p:spPr>
          <a:xfrm flipH="1">
            <a:off x="1980762" y="42594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AA280F-7AD2-037B-6918-7D9D552CCE26}"/>
              </a:ext>
            </a:extLst>
          </p:cNvPr>
          <p:cNvSpPr txBox="1"/>
          <p:nvPr/>
        </p:nvSpPr>
        <p:spPr>
          <a:xfrm>
            <a:off x="738130" y="40747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91D901-9D3C-716F-20B1-D3FC7DDE2B87}"/>
              </a:ext>
            </a:extLst>
          </p:cNvPr>
          <p:cNvCxnSpPr>
            <a:cxnSpLocks/>
          </p:cNvCxnSpPr>
          <p:nvPr/>
        </p:nvCxnSpPr>
        <p:spPr>
          <a:xfrm>
            <a:off x="2731299" y="2826778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B88793-7031-1EB0-F5EE-088A4C1F6FF4}"/>
              </a:ext>
            </a:extLst>
          </p:cNvPr>
          <p:cNvCxnSpPr>
            <a:cxnSpLocks/>
          </p:cNvCxnSpPr>
          <p:nvPr/>
        </p:nvCxnSpPr>
        <p:spPr>
          <a:xfrm>
            <a:off x="2011855" y="2826778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B6299E-EDEF-5105-8317-5A9BA13383F1}"/>
              </a:ext>
            </a:extLst>
          </p:cNvPr>
          <p:cNvCxnSpPr>
            <a:cxnSpLocks/>
          </p:cNvCxnSpPr>
          <p:nvPr/>
        </p:nvCxnSpPr>
        <p:spPr>
          <a:xfrm>
            <a:off x="1278335" y="2826778"/>
            <a:ext cx="3161549" cy="3528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F308C35-DBA6-6D4F-1FE0-2C4BC03C8E6B}"/>
              </a:ext>
            </a:extLst>
          </p:cNvPr>
          <p:cNvSpPr txBox="1"/>
          <p:nvPr/>
        </p:nvSpPr>
        <p:spPr>
          <a:xfrm>
            <a:off x="7440807" y="1973690"/>
            <a:ext cx="408896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There are 2048 scan spots in each scan line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73C8EC-2CBB-BEEC-2AB2-F1B7C0DE6768}"/>
              </a:ext>
            </a:extLst>
          </p:cNvPr>
          <p:cNvCxnSpPr>
            <a:cxnSpLocks/>
          </p:cNvCxnSpPr>
          <p:nvPr/>
        </p:nvCxnSpPr>
        <p:spPr>
          <a:xfrm flipH="1">
            <a:off x="40384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5CC27D-3DD4-F36B-812F-67F0B9F9F4C8}"/>
              </a:ext>
            </a:extLst>
          </p:cNvPr>
          <p:cNvCxnSpPr>
            <a:cxnSpLocks/>
          </p:cNvCxnSpPr>
          <p:nvPr/>
        </p:nvCxnSpPr>
        <p:spPr>
          <a:xfrm>
            <a:off x="53857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D07385-B17D-6EC4-8AD9-75593A65F3D4}"/>
              </a:ext>
            </a:extLst>
          </p:cNvPr>
          <p:cNvCxnSpPr>
            <a:cxnSpLocks/>
          </p:cNvCxnSpPr>
          <p:nvPr/>
        </p:nvCxnSpPr>
        <p:spPr>
          <a:xfrm flipH="1">
            <a:off x="33780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0FAAFA-E0C0-17F3-E11B-B781B031AD58}"/>
              </a:ext>
            </a:extLst>
          </p:cNvPr>
          <p:cNvCxnSpPr>
            <a:cxnSpLocks/>
          </p:cNvCxnSpPr>
          <p:nvPr/>
        </p:nvCxnSpPr>
        <p:spPr>
          <a:xfrm>
            <a:off x="47253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3A5212-5A32-7157-5281-6948718DE1A0}"/>
              </a:ext>
            </a:extLst>
          </p:cNvPr>
          <p:cNvCxnSpPr>
            <a:cxnSpLocks/>
          </p:cNvCxnSpPr>
          <p:nvPr/>
        </p:nvCxnSpPr>
        <p:spPr>
          <a:xfrm flipH="1">
            <a:off x="27557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1E3F91-11B0-43E8-5B97-5A249FFA4B86}"/>
              </a:ext>
            </a:extLst>
          </p:cNvPr>
          <p:cNvCxnSpPr>
            <a:cxnSpLocks/>
          </p:cNvCxnSpPr>
          <p:nvPr/>
        </p:nvCxnSpPr>
        <p:spPr>
          <a:xfrm>
            <a:off x="41030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676549-D9D4-7F7A-4846-E21FD7C30E73}"/>
              </a:ext>
            </a:extLst>
          </p:cNvPr>
          <p:cNvCxnSpPr>
            <a:cxnSpLocks/>
          </p:cNvCxnSpPr>
          <p:nvPr/>
        </p:nvCxnSpPr>
        <p:spPr>
          <a:xfrm flipH="1">
            <a:off x="2019100" y="19609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7B19F5-6B57-148F-994C-5E0BBDE2C597}"/>
              </a:ext>
            </a:extLst>
          </p:cNvPr>
          <p:cNvCxnSpPr>
            <a:cxnSpLocks/>
          </p:cNvCxnSpPr>
          <p:nvPr/>
        </p:nvCxnSpPr>
        <p:spPr>
          <a:xfrm>
            <a:off x="3366486" y="19712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79986D-99CF-E18E-50F9-BC4EBE26C885}"/>
              </a:ext>
            </a:extLst>
          </p:cNvPr>
          <p:cNvCxnSpPr>
            <a:cxnSpLocks/>
          </p:cNvCxnSpPr>
          <p:nvPr/>
        </p:nvCxnSpPr>
        <p:spPr>
          <a:xfrm flipH="1">
            <a:off x="1269800" y="1973690"/>
            <a:ext cx="1364748" cy="85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2C874E-DFF4-F13E-4ACA-A7508AB289A3}"/>
              </a:ext>
            </a:extLst>
          </p:cNvPr>
          <p:cNvCxnSpPr>
            <a:cxnSpLocks/>
          </p:cNvCxnSpPr>
          <p:nvPr/>
        </p:nvCxnSpPr>
        <p:spPr>
          <a:xfrm>
            <a:off x="2617186" y="1983976"/>
            <a:ext cx="1814163" cy="43468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B004EE-F1FD-7D78-1A3F-827621974DEA}"/>
              </a:ext>
            </a:extLst>
          </p:cNvPr>
          <p:cNvCxnSpPr>
            <a:cxnSpLocks/>
          </p:cNvCxnSpPr>
          <p:nvPr/>
        </p:nvCxnSpPr>
        <p:spPr>
          <a:xfrm>
            <a:off x="2610581" y="1999189"/>
            <a:ext cx="0" cy="227451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B01F1BF-CB5B-4650-FE32-600408514621}"/>
              </a:ext>
            </a:extLst>
          </p:cNvPr>
          <p:cNvSpPr txBox="1"/>
          <p:nvPr/>
        </p:nvSpPr>
        <p:spPr>
          <a:xfrm>
            <a:off x="7440807" y="3089833"/>
            <a:ext cx="408896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AVHRR completes six scan lines every second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940E0-76FE-1FB3-ABA6-C9A0813C0AE4}"/>
              </a:ext>
            </a:extLst>
          </p:cNvPr>
          <p:cNvSpPr txBox="1"/>
          <p:nvPr/>
        </p:nvSpPr>
        <p:spPr>
          <a:xfrm>
            <a:off x="7440807" y="4248301"/>
            <a:ext cx="408896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Each scan spot radiance is recorded by six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4C098E-FC7A-E44F-27B9-75ADB0BC466F}"/>
              </a:ext>
            </a:extLst>
          </p:cNvPr>
          <p:cNvCxnSpPr>
            <a:cxnSpLocks/>
          </p:cNvCxnSpPr>
          <p:nvPr/>
        </p:nvCxnSpPr>
        <p:spPr>
          <a:xfrm>
            <a:off x="4660700" y="2807266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CA10A2-0B75-663E-2AFD-B61D948EE69F}"/>
              </a:ext>
            </a:extLst>
          </p:cNvPr>
          <p:cNvCxnSpPr/>
          <p:nvPr/>
        </p:nvCxnSpPr>
        <p:spPr>
          <a:xfrm>
            <a:off x="415637" y="2645229"/>
            <a:ext cx="1154281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6" name="Picture 25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203D10D8-AAEB-9A16-6C0F-2CA5197F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353" y="926428"/>
            <a:ext cx="2610384" cy="1072761"/>
          </a:xfrm>
          <a:prstGeom prst="rect">
            <a:avLst/>
          </a:prstGeom>
        </p:spPr>
      </p:pic>
      <p:sp>
        <p:nvSpPr>
          <p:cNvPr id="27" name="Down Arrow 26">
            <a:extLst>
              <a:ext uri="{FF2B5EF4-FFF2-40B4-BE49-F238E27FC236}">
                <a16:creationId xmlns:a16="http://schemas.microsoft.com/office/drawing/2014/main" id="{2DD588D1-C2F7-607B-ABA9-2A0CD4D46178}"/>
              </a:ext>
            </a:extLst>
          </p:cNvPr>
          <p:cNvSpPr/>
          <p:nvPr/>
        </p:nvSpPr>
        <p:spPr>
          <a:xfrm rot="5400000">
            <a:off x="4625597" y="929035"/>
            <a:ext cx="274320" cy="12954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5C8A-67A6-A5DA-BC31-DA4FBF56C507}"/>
              </a:ext>
            </a:extLst>
          </p:cNvPr>
          <p:cNvSpPr txBox="1"/>
          <p:nvPr/>
        </p:nvSpPr>
        <p:spPr>
          <a:xfrm>
            <a:off x="2690355" y="1317851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4B3FC3-4E08-C752-FA1A-83380F321E0A}"/>
              </a:ext>
            </a:extLst>
          </p:cNvPr>
          <p:cNvSpPr txBox="1"/>
          <p:nvPr/>
        </p:nvSpPr>
        <p:spPr>
          <a:xfrm>
            <a:off x="142526" y="2275897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Limb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D657782-BA07-8572-3580-84040C3C3157}"/>
              </a:ext>
            </a:extLst>
          </p:cNvPr>
          <p:cNvCxnSpPr>
            <a:cxnSpLocks/>
          </p:cNvCxnSpPr>
          <p:nvPr/>
        </p:nvCxnSpPr>
        <p:spPr>
          <a:xfrm>
            <a:off x="3367792" y="2826778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8F90CC-13B3-8F5E-C6E7-E374DF6C1D14}"/>
              </a:ext>
            </a:extLst>
          </p:cNvPr>
          <p:cNvCxnSpPr>
            <a:cxnSpLocks/>
          </p:cNvCxnSpPr>
          <p:nvPr/>
        </p:nvCxnSpPr>
        <p:spPr>
          <a:xfrm>
            <a:off x="4014246" y="2814877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D647FD-CA10-17CF-9D62-73D2B1405470}"/>
              </a:ext>
            </a:extLst>
          </p:cNvPr>
          <p:cNvCxnSpPr>
            <a:cxnSpLocks/>
          </p:cNvCxnSpPr>
          <p:nvPr/>
        </p:nvCxnSpPr>
        <p:spPr>
          <a:xfrm flipH="1">
            <a:off x="46607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5FFAE-DCFB-7702-3C34-A85DBDB8B5D1}"/>
              </a:ext>
            </a:extLst>
          </p:cNvPr>
          <p:cNvCxnSpPr>
            <a:cxnSpLocks/>
          </p:cNvCxnSpPr>
          <p:nvPr/>
        </p:nvCxnSpPr>
        <p:spPr>
          <a:xfrm>
            <a:off x="60080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ACCC34-3359-B7CE-AB17-6B384BFDF6D3}"/>
              </a:ext>
            </a:extLst>
          </p:cNvPr>
          <p:cNvCxnSpPr>
            <a:cxnSpLocks/>
          </p:cNvCxnSpPr>
          <p:nvPr/>
        </p:nvCxnSpPr>
        <p:spPr>
          <a:xfrm flipH="1">
            <a:off x="1980762" y="4259404"/>
            <a:ext cx="3961991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AA280F-7AD2-037B-6918-7D9D552CCE26}"/>
              </a:ext>
            </a:extLst>
          </p:cNvPr>
          <p:cNvSpPr txBox="1"/>
          <p:nvPr/>
        </p:nvSpPr>
        <p:spPr>
          <a:xfrm>
            <a:off x="738130" y="4074738"/>
            <a:ext cx="1838236" cy="369332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SGT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91D901-9D3C-716F-20B1-D3FC7DDE2B87}"/>
              </a:ext>
            </a:extLst>
          </p:cNvPr>
          <p:cNvCxnSpPr>
            <a:cxnSpLocks/>
          </p:cNvCxnSpPr>
          <p:nvPr/>
        </p:nvCxnSpPr>
        <p:spPr>
          <a:xfrm>
            <a:off x="2731299" y="2826778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B88793-7031-1EB0-F5EE-088A4C1F6FF4}"/>
              </a:ext>
            </a:extLst>
          </p:cNvPr>
          <p:cNvCxnSpPr>
            <a:cxnSpLocks/>
          </p:cNvCxnSpPr>
          <p:nvPr/>
        </p:nvCxnSpPr>
        <p:spPr>
          <a:xfrm>
            <a:off x="2011855" y="2826778"/>
            <a:ext cx="3161549" cy="352861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B6299E-EDEF-5105-8317-5A9BA13383F1}"/>
              </a:ext>
            </a:extLst>
          </p:cNvPr>
          <p:cNvCxnSpPr>
            <a:cxnSpLocks/>
          </p:cNvCxnSpPr>
          <p:nvPr/>
        </p:nvCxnSpPr>
        <p:spPr>
          <a:xfrm>
            <a:off x="1278335" y="2826778"/>
            <a:ext cx="3161549" cy="35286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F308C35-DBA6-6D4F-1FE0-2C4BC03C8E6B}"/>
              </a:ext>
            </a:extLst>
          </p:cNvPr>
          <p:cNvSpPr txBox="1"/>
          <p:nvPr/>
        </p:nvSpPr>
        <p:spPr>
          <a:xfrm>
            <a:off x="7440807" y="1973690"/>
            <a:ext cx="408896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There are 2048 scan spots in each scan line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73C8EC-2CBB-BEEC-2AB2-F1B7C0DE6768}"/>
              </a:ext>
            </a:extLst>
          </p:cNvPr>
          <p:cNvCxnSpPr>
            <a:cxnSpLocks/>
          </p:cNvCxnSpPr>
          <p:nvPr/>
        </p:nvCxnSpPr>
        <p:spPr>
          <a:xfrm flipH="1">
            <a:off x="40384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5CC27D-3DD4-F36B-812F-67F0B9F9F4C8}"/>
              </a:ext>
            </a:extLst>
          </p:cNvPr>
          <p:cNvCxnSpPr>
            <a:cxnSpLocks/>
          </p:cNvCxnSpPr>
          <p:nvPr/>
        </p:nvCxnSpPr>
        <p:spPr>
          <a:xfrm>
            <a:off x="53857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D07385-B17D-6EC4-8AD9-75593A65F3D4}"/>
              </a:ext>
            </a:extLst>
          </p:cNvPr>
          <p:cNvCxnSpPr>
            <a:cxnSpLocks/>
          </p:cNvCxnSpPr>
          <p:nvPr/>
        </p:nvCxnSpPr>
        <p:spPr>
          <a:xfrm flipH="1">
            <a:off x="33780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0FAAFA-E0C0-17F3-E11B-B781B031AD58}"/>
              </a:ext>
            </a:extLst>
          </p:cNvPr>
          <p:cNvCxnSpPr>
            <a:cxnSpLocks/>
          </p:cNvCxnSpPr>
          <p:nvPr/>
        </p:nvCxnSpPr>
        <p:spPr>
          <a:xfrm>
            <a:off x="47253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3A5212-5A32-7157-5281-6948718DE1A0}"/>
              </a:ext>
            </a:extLst>
          </p:cNvPr>
          <p:cNvCxnSpPr>
            <a:cxnSpLocks/>
          </p:cNvCxnSpPr>
          <p:nvPr/>
        </p:nvCxnSpPr>
        <p:spPr>
          <a:xfrm flipH="1">
            <a:off x="2755700" y="19736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1E3F91-11B0-43E8-5B97-5A249FFA4B86}"/>
              </a:ext>
            </a:extLst>
          </p:cNvPr>
          <p:cNvCxnSpPr>
            <a:cxnSpLocks/>
          </p:cNvCxnSpPr>
          <p:nvPr/>
        </p:nvCxnSpPr>
        <p:spPr>
          <a:xfrm>
            <a:off x="4103086" y="19839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676549-D9D4-7F7A-4846-E21FD7C30E73}"/>
              </a:ext>
            </a:extLst>
          </p:cNvPr>
          <p:cNvCxnSpPr>
            <a:cxnSpLocks/>
          </p:cNvCxnSpPr>
          <p:nvPr/>
        </p:nvCxnSpPr>
        <p:spPr>
          <a:xfrm flipH="1">
            <a:off x="2019100" y="1960990"/>
            <a:ext cx="1364748" cy="8530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7B19F5-6B57-148F-994C-5E0BBDE2C597}"/>
              </a:ext>
            </a:extLst>
          </p:cNvPr>
          <p:cNvCxnSpPr>
            <a:cxnSpLocks/>
          </p:cNvCxnSpPr>
          <p:nvPr/>
        </p:nvCxnSpPr>
        <p:spPr>
          <a:xfrm>
            <a:off x="3366486" y="1971276"/>
            <a:ext cx="1814163" cy="434681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79986D-99CF-E18E-50F9-BC4EBE26C885}"/>
              </a:ext>
            </a:extLst>
          </p:cNvPr>
          <p:cNvCxnSpPr>
            <a:cxnSpLocks/>
          </p:cNvCxnSpPr>
          <p:nvPr/>
        </p:nvCxnSpPr>
        <p:spPr>
          <a:xfrm flipH="1">
            <a:off x="1269800" y="1973690"/>
            <a:ext cx="1364748" cy="85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2C874E-DFF4-F13E-4ACA-A7508AB289A3}"/>
              </a:ext>
            </a:extLst>
          </p:cNvPr>
          <p:cNvCxnSpPr>
            <a:cxnSpLocks/>
          </p:cNvCxnSpPr>
          <p:nvPr/>
        </p:nvCxnSpPr>
        <p:spPr>
          <a:xfrm>
            <a:off x="2617186" y="1983976"/>
            <a:ext cx="1814163" cy="43468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B004EE-F1FD-7D78-1A3F-827621974DEA}"/>
              </a:ext>
            </a:extLst>
          </p:cNvPr>
          <p:cNvCxnSpPr>
            <a:cxnSpLocks/>
          </p:cNvCxnSpPr>
          <p:nvPr/>
        </p:nvCxnSpPr>
        <p:spPr>
          <a:xfrm>
            <a:off x="2610581" y="1999189"/>
            <a:ext cx="0" cy="227451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B01F1BF-CB5B-4650-FE32-600408514621}"/>
              </a:ext>
            </a:extLst>
          </p:cNvPr>
          <p:cNvSpPr txBox="1"/>
          <p:nvPr/>
        </p:nvSpPr>
        <p:spPr>
          <a:xfrm>
            <a:off x="7440807" y="3089833"/>
            <a:ext cx="408896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AVHRR completes six scan lines every second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940E0-76FE-1FB3-ABA6-C9A0813C0AE4}"/>
              </a:ext>
            </a:extLst>
          </p:cNvPr>
          <p:cNvSpPr txBox="1"/>
          <p:nvPr/>
        </p:nvSpPr>
        <p:spPr>
          <a:xfrm>
            <a:off x="7440807" y="4248301"/>
            <a:ext cx="408896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Each scan spot radiance is recorded by six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484FAF-5012-A6FF-3795-BEFB14140EC2}"/>
              </a:ext>
            </a:extLst>
          </p:cNvPr>
          <p:cNvSpPr txBox="1"/>
          <p:nvPr/>
        </p:nvSpPr>
        <p:spPr>
          <a:xfrm>
            <a:off x="7440807" y="5412938"/>
            <a:ext cx="4088960" cy="138499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Total number of radiances recorded = 73,728 per second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53924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" name="Picture 1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AF636548-EACA-3240-7F2D-EE6E810A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D449E2-7B4B-AA66-B978-F9713858D90E}"/>
              </a:ext>
            </a:extLst>
          </p:cNvPr>
          <p:cNvSpPr txBox="1"/>
          <p:nvPr/>
        </p:nvSpPr>
        <p:spPr>
          <a:xfrm>
            <a:off x="233357" y="855256"/>
            <a:ext cx="62817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Factors limiting resolution of instrument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D559F-3BD8-B24B-F2B6-D94DC3FEA937}"/>
              </a:ext>
            </a:extLst>
          </p:cNvPr>
          <p:cNvSpPr txBox="1"/>
          <p:nvPr/>
        </p:nvSpPr>
        <p:spPr>
          <a:xfrm>
            <a:off x="233357" y="1720522"/>
            <a:ext cx="7361243" cy="34163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Mirror rotation rate and SMV:  Sets along-track distance between adjacent scan lines = 1.09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Mirror rotation rate and A2D conversion rate:  Sets cross-track distance between scan spot centroids = 800 meters at SSP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FOV and satellite elevation:  Sets minimum size of each scan spot = 1.1 km circle at SSP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1198A4-4A66-F619-9B73-661145770B92}"/>
              </a:ext>
            </a:extLst>
          </p:cNvPr>
          <p:cNvSpPr txBox="1"/>
          <p:nvPr/>
        </p:nvSpPr>
        <p:spPr>
          <a:xfrm>
            <a:off x="6096000" y="5412938"/>
            <a:ext cx="5067300" cy="95410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Result:  Best resolution is about 1.1 km at SSP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2660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" name="Picture 1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AF636548-EACA-3240-7F2D-EE6E810A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D449E2-7B4B-AA66-B978-F9713858D90E}"/>
              </a:ext>
            </a:extLst>
          </p:cNvPr>
          <p:cNvSpPr txBox="1"/>
          <p:nvPr/>
        </p:nvSpPr>
        <p:spPr>
          <a:xfrm>
            <a:off x="233357" y="855256"/>
            <a:ext cx="62817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Data downloading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D559F-3BD8-B24B-F2B6-D94DC3FEA937}"/>
              </a:ext>
            </a:extLst>
          </p:cNvPr>
          <p:cNvSpPr txBox="1"/>
          <p:nvPr/>
        </p:nvSpPr>
        <p:spPr>
          <a:xfrm>
            <a:off x="233357" y="1720522"/>
            <a:ext cx="7361243" cy="3046988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High-Resolution Picture Transmission (HRPT):  Full resolution, all channels.  5.25 W transmitter on spacecraft.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Automatic Picture Transmission (APT):  Reduced resolution, channels 1 and 4 only.  5 W transmitter on spacecraft.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4209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4CDD1AB-5794-C37C-FFD8-7069739895B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72AE5-A7F4-2CB7-FC59-AAA2982E60D7}"/>
              </a:ext>
            </a:extLst>
          </p:cNvPr>
          <p:cNvSpPr txBox="1"/>
          <p:nvPr/>
        </p:nvSpPr>
        <p:spPr>
          <a:xfrm>
            <a:off x="233357" y="113367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AVHRR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" name="Picture 1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AF636548-EACA-3240-7F2D-EE6E810A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278" y="475923"/>
            <a:ext cx="2610384" cy="1072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D449E2-7B4B-AA66-B978-F9713858D90E}"/>
              </a:ext>
            </a:extLst>
          </p:cNvPr>
          <p:cNvSpPr txBox="1"/>
          <p:nvPr/>
        </p:nvSpPr>
        <p:spPr>
          <a:xfrm>
            <a:off x="233357" y="855256"/>
            <a:ext cx="62817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Data downloading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D559F-3BD8-B24B-F2B6-D94DC3FEA937}"/>
              </a:ext>
            </a:extLst>
          </p:cNvPr>
          <p:cNvSpPr txBox="1"/>
          <p:nvPr/>
        </p:nvSpPr>
        <p:spPr>
          <a:xfrm>
            <a:off x="233357" y="1720522"/>
            <a:ext cx="7361243" cy="3046988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High-Resolution Picture Transmission (HRPT):  Full resolution, all channels.  5.25 W transmitter on spacecraft.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Automatic Picture Transmission (APT):  Reduced resolution, channels 1 and 4 only.  5 W transmitter on spacecraft.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E1E6A-B9E8-A4B7-AB70-47930D1BE5DF}"/>
              </a:ext>
            </a:extLst>
          </p:cNvPr>
          <p:cNvSpPr txBox="1"/>
          <p:nvPr/>
        </p:nvSpPr>
        <p:spPr>
          <a:xfrm>
            <a:off x="2451100" y="2627560"/>
            <a:ext cx="8737600" cy="397031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Three ground stations for receiving HRPT: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NOAA Command and Data Acquisition (CDA) stations at Gilmore Creek, Alaska and Wallops Island, Virginia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European Centre </a:t>
            </a:r>
            <a:r>
              <a:rPr lang="en-US" sz="2800" b="1" dirty="0" err="1"/>
              <a:t>d’Etudes</a:t>
            </a:r>
            <a:r>
              <a:rPr lang="en-US" sz="2800" b="1" dirty="0"/>
              <a:t> </a:t>
            </a:r>
            <a:r>
              <a:rPr lang="en-US" sz="2800" b="1" dirty="0" err="1"/>
              <a:t>Spatiales</a:t>
            </a:r>
            <a:r>
              <a:rPr lang="en-US" sz="2800" b="1" dirty="0"/>
              <a:t> (CNES) in France</a:t>
            </a:r>
          </a:p>
          <a:p>
            <a:endParaRPr lang="en-US" sz="2800" b="1" dirty="0"/>
          </a:p>
          <a:p>
            <a:r>
              <a:rPr lang="en-US" sz="2800" b="1" dirty="0"/>
              <a:t>All data then transferred to NOAA Satellite Operations Center (NSOC) in Suitland, Maryland 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61158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64405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MODIS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E7A1-3ED6-BA75-F8D5-8887A283D69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2EF654A0-1E6D-750C-EC25-DBF8D32BE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48" y="347901"/>
            <a:ext cx="5730708" cy="6162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A9CF0-0FA6-0B73-B9DB-DDE28166AFCD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NASA TERRA &amp; AQUA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indoor, printer&#10;&#10;Description automatically generated">
            <a:extLst>
              <a:ext uri="{FF2B5EF4-FFF2-40B4-BE49-F238E27FC236}">
                <a16:creationId xmlns:a16="http://schemas.microsoft.com/office/drawing/2014/main" id="{F20CE6D3-3BAB-DF7E-C0AB-D63EC1259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66"/>
          <a:stretch/>
        </p:blipFill>
        <p:spPr>
          <a:xfrm>
            <a:off x="270041" y="1653868"/>
            <a:ext cx="1269392" cy="10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934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64405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MODIS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E7A1-3ED6-BA75-F8D5-8887A283D69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2EF654A0-1E6D-750C-EC25-DBF8D32BE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48" y="347901"/>
            <a:ext cx="5730708" cy="6162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A9CF0-0FA6-0B73-B9DB-DDE28166AFCD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NASA TERRA &amp; AQUA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7C0B3-A09E-F026-8B44-AC01B5E17A83}"/>
              </a:ext>
            </a:extLst>
          </p:cNvPr>
          <p:cNvSpPr txBox="1"/>
          <p:nvPr/>
        </p:nvSpPr>
        <p:spPr>
          <a:xfrm>
            <a:off x="270041" y="3234124"/>
            <a:ext cx="2041387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36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CD3A5-5422-7801-6901-5D7F98EA0030}"/>
              </a:ext>
            </a:extLst>
          </p:cNvPr>
          <p:cNvSpPr txBox="1"/>
          <p:nvPr/>
        </p:nvSpPr>
        <p:spPr>
          <a:xfrm>
            <a:off x="2683822" y="3295679"/>
            <a:ext cx="1648452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Visible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AC39409-11EF-3BD6-307F-FC126FC5C5F3}"/>
              </a:ext>
            </a:extLst>
          </p:cNvPr>
          <p:cNvSpPr/>
          <p:nvPr/>
        </p:nvSpPr>
        <p:spPr>
          <a:xfrm>
            <a:off x="6673932" y="532435"/>
            <a:ext cx="4785005" cy="32282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8774B0-0801-A6EE-A671-D154D914D773}"/>
              </a:ext>
            </a:extLst>
          </p:cNvPr>
          <p:cNvSpPr/>
          <p:nvPr/>
        </p:nvSpPr>
        <p:spPr>
          <a:xfrm>
            <a:off x="6673932" y="878379"/>
            <a:ext cx="4785005" cy="365760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E02809D-AE23-E2D1-B7E2-0473959C3B25}"/>
              </a:ext>
            </a:extLst>
          </p:cNvPr>
          <p:cNvSpPr/>
          <p:nvPr/>
        </p:nvSpPr>
        <p:spPr>
          <a:xfrm>
            <a:off x="6673932" y="1604545"/>
            <a:ext cx="4785005" cy="1150229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indoor, printer&#10;&#10;Description automatically generated">
            <a:extLst>
              <a:ext uri="{FF2B5EF4-FFF2-40B4-BE49-F238E27FC236}">
                <a16:creationId xmlns:a16="http://schemas.microsoft.com/office/drawing/2014/main" id="{46326F17-203C-B686-11F4-10D93B952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66"/>
          <a:stretch/>
        </p:blipFill>
        <p:spPr>
          <a:xfrm>
            <a:off x="270041" y="1653868"/>
            <a:ext cx="1269392" cy="10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4571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64405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MODIS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E7A1-3ED6-BA75-F8D5-8887A283D69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2EF654A0-1E6D-750C-EC25-DBF8D32BE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48" y="347901"/>
            <a:ext cx="5730708" cy="6162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A9CF0-0FA6-0B73-B9DB-DDE28166AFCD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NASA TERRA &amp; AQUA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7C0B3-A09E-F026-8B44-AC01B5E17A83}"/>
              </a:ext>
            </a:extLst>
          </p:cNvPr>
          <p:cNvSpPr txBox="1"/>
          <p:nvPr/>
        </p:nvSpPr>
        <p:spPr>
          <a:xfrm>
            <a:off x="270041" y="3234124"/>
            <a:ext cx="2041387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36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CD3A5-5422-7801-6901-5D7F98EA0030}"/>
              </a:ext>
            </a:extLst>
          </p:cNvPr>
          <p:cNvSpPr txBox="1"/>
          <p:nvPr/>
        </p:nvSpPr>
        <p:spPr>
          <a:xfrm>
            <a:off x="2683822" y="3295679"/>
            <a:ext cx="1648452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AC39409-11EF-3BD6-307F-FC126FC5C5F3}"/>
              </a:ext>
            </a:extLst>
          </p:cNvPr>
          <p:cNvSpPr/>
          <p:nvPr/>
        </p:nvSpPr>
        <p:spPr>
          <a:xfrm>
            <a:off x="6673932" y="694485"/>
            <a:ext cx="4785005" cy="274320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8774B0-0801-A6EE-A671-D154D914D773}"/>
              </a:ext>
            </a:extLst>
          </p:cNvPr>
          <p:cNvSpPr/>
          <p:nvPr/>
        </p:nvSpPr>
        <p:spPr>
          <a:xfrm>
            <a:off x="6673932" y="1193124"/>
            <a:ext cx="4785005" cy="523219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E02809D-AE23-E2D1-B7E2-0473959C3B25}"/>
              </a:ext>
            </a:extLst>
          </p:cNvPr>
          <p:cNvSpPr/>
          <p:nvPr/>
        </p:nvSpPr>
        <p:spPr>
          <a:xfrm>
            <a:off x="6673932" y="2646882"/>
            <a:ext cx="4785005" cy="3367464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indoor, printer&#10;&#10;Description automatically generated">
            <a:extLst>
              <a:ext uri="{FF2B5EF4-FFF2-40B4-BE49-F238E27FC236}">
                <a16:creationId xmlns:a16="http://schemas.microsoft.com/office/drawing/2014/main" id="{46326F17-203C-B686-11F4-10D93B952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66"/>
          <a:stretch/>
        </p:blipFill>
        <p:spPr>
          <a:xfrm>
            <a:off x="270041" y="1653868"/>
            <a:ext cx="1269392" cy="10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1800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64405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VIIRS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E7A1-3ED6-BA75-F8D5-8887A283D69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8E4BCB4-C29B-C8AB-58DD-7783AFE3B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" t="5141" r="48757" b="1130"/>
          <a:stretch/>
        </p:blipFill>
        <p:spPr>
          <a:xfrm>
            <a:off x="6870988" y="214313"/>
            <a:ext cx="3246789" cy="6463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E67883-4481-998C-74A5-122B512674CE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NOAA JPSS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A8DF6744-5FD4-2228-A3AA-592FFEDB4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8" y="1617148"/>
            <a:ext cx="1375524" cy="10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5784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64405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VIIRS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E7A1-3ED6-BA75-F8D5-8887A283D69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8E4BCB4-C29B-C8AB-58DD-7783AFE3B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" t="5141" r="48757" b="1130"/>
          <a:stretch/>
        </p:blipFill>
        <p:spPr>
          <a:xfrm>
            <a:off x="6870988" y="214313"/>
            <a:ext cx="3246789" cy="6463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E67883-4481-998C-74A5-122B512674CE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NOAA JPSS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A8DF6744-5FD4-2228-A3AA-592FFEDB4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8" y="1617148"/>
            <a:ext cx="1375524" cy="1096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B2953D-8539-D6E5-9C21-F6CD013AE6F7}"/>
              </a:ext>
            </a:extLst>
          </p:cNvPr>
          <p:cNvSpPr txBox="1"/>
          <p:nvPr/>
        </p:nvSpPr>
        <p:spPr>
          <a:xfrm>
            <a:off x="270041" y="3234124"/>
            <a:ext cx="2041387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22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7231A-340C-35FB-AF3A-92A1E7C8D475}"/>
              </a:ext>
            </a:extLst>
          </p:cNvPr>
          <p:cNvSpPr txBox="1"/>
          <p:nvPr/>
        </p:nvSpPr>
        <p:spPr>
          <a:xfrm>
            <a:off x="2683822" y="3295679"/>
            <a:ext cx="1648452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Visible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B027EBD-0B99-4DCB-EC4C-94DA05AAAEAB}"/>
              </a:ext>
            </a:extLst>
          </p:cNvPr>
          <p:cNvSpPr/>
          <p:nvPr/>
        </p:nvSpPr>
        <p:spPr>
          <a:xfrm>
            <a:off x="6673933" y="532435"/>
            <a:ext cx="3615962" cy="2181239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46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PLANCK’S BLACK BODY EQUATION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FFDF5280-110E-CA77-A758-AD6AAF0A3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8"/>
          <a:stretch/>
        </p:blipFill>
        <p:spPr>
          <a:xfrm>
            <a:off x="233358" y="737533"/>
            <a:ext cx="7329487" cy="5849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B2663C-10E4-09E4-E053-BDF65DA00A98}"/>
              </a:ext>
            </a:extLst>
          </p:cNvPr>
          <p:cNvSpPr txBox="1"/>
          <p:nvPr/>
        </p:nvSpPr>
        <p:spPr>
          <a:xfrm>
            <a:off x="8033285" y="887878"/>
            <a:ext cx="3160822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Describes shape of the black-body function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B69A4E-A321-4D16-3DC6-01B80B9B5283}"/>
              </a:ext>
            </a:extLst>
          </p:cNvPr>
          <p:cNvSpPr/>
          <p:nvPr/>
        </p:nvSpPr>
        <p:spPr>
          <a:xfrm>
            <a:off x="233358" y="2813326"/>
            <a:ext cx="6510342" cy="615674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4FE70C-9705-7A4C-8B15-3C7C71F4A118}"/>
              </a:ext>
            </a:extLst>
          </p:cNvPr>
          <p:cNvSpPr/>
          <p:nvPr/>
        </p:nvSpPr>
        <p:spPr>
          <a:xfrm>
            <a:off x="233358" y="1055965"/>
            <a:ext cx="2109792" cy="110144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C6C8B-1DC8-C6A6-EB6E-17FBEB17917C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94014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64405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VIIRS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E7A1-3ED6-BA75-F8D5-8887A283D69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8E4BCB4-C29B-C8AB-58DD-7783AFE3B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" t="5141" r="48757" b="1130"/>
          <a:stretch/>
        </p:blipFill>
        <p:spPr>
          <a:xfrm>
            <a:off x="6870988" y="214313"/>
            <a:ext cx="3246789" cy="6463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E67883-4481-998C-74A5-122B512674CE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NOAA JPSS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A8DF6744-5FD4-2228-A3AA-592FFEDB4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8" y="1617148"/>
            <a:ext cx="1375524" cy="1096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B2953D-8539-D6E5-9C21-F6CD013AE6F7}"/>
              </a:ext>
            </a:extLst>
          </p:cNvPr>
          <p:cNvSpPr txBox="1"/>
          <p:nvPr/>
        </p:nvSpPr>
        <p:spPr>
          <a:xfrm>
            <a:off x="270041" y="3234124"/>
            <a:ext cx="2041387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22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7231A-340C-35FB-AF3A-92A1E7C8D475}"/>
              </a:ext>
            </a:extLst>
          </p:cNvPr>
          <p:cNvSpPr txBox="1"/>
          <p:nvPr/>
        </p:nvSpPr>
        <p:spPr>
          <a:xfrm>
            <a:off x="2683822" y="3295679"/>
            <a:ext cx="1648452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B027EBD-0B99-4DCB-EC4C-94DA05AAAEAB}"/>
              </a:ext>
            </a:extLst>
          </p:cNvPr>
          <p:cNvSpPr/>
          <p:nvPr/>
        </p:nvSpPr>
        <p:spPr>
          <a:xfrm>
            <a:off x="6673933" y="532436"/>
            <a:ext cx="3615962" cy="439838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B250B1-014A-1E6A-FDFA-85F6BB5EC631}"/>
              </a:ext>
            </a:extLst>
          </p:cNvPr>
          <p:cNvSpPr/>
          <p:nvPr/>
        </p:nvSpPr>
        <p:spPr>
          <a:xfrm>
            <a:off x="6686401" y="2629383"/>
            <a:ext cx="3615962" cy="4048014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8531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ABI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E7A1-3ED6-BA75-F8D5-8887A283D69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4B918AC-DF45-FFA3-AEF0-1D9C9CD6C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3" t="19085" r="18464" b="11634"/>
          <a:stretch/>
        </p:blipFill>
        <p:spPr>
          <a:xfrm>
            <a:off x="2683822" y="737533"/>
            <a:ext cx="9089078" cy="6006498"/>
          </a:xfrm>
          <a:prstGeom prst="rect">
            <a:avLst/>
          </a:prstGeom>
        </p:spPr>
      </p:pic>
      <p:pic>
        <p:nvPicPr>
          <p:cNvPr id="5" name="Picture 4" descr="A picture containing sky, different&#10;&#10;Description automatically generated">
            <a:extLst>
              <a:ext uri="{FF2B5EF4-FFF2-40B4-BE49-F238E27FC236}">
                <a16:creationId xmlns:a16="http://schemas.microsoft.com/office/drawing/2014/main" id="{D05E5AAE-6F54-4FA0-AC4F-5B3B13208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8" y="1611426"/>
            <a:ext cx="1270452" cy="865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86C99-C9C6-829B-F135-3BFEFAE5773E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NOAA GOES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5D793-0F52-E769-D701-B5F8D1C43A7F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Schmit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et al., 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2017)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12153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ABI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E7A1-3ED6-BA75-F8D5-8887A283D69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4B918AC-DF45-FFA3-AEF0-1D9C9CD6C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3" t="19085" r="18464" b="11634"/>
          <a:stretch/>
        </p:blipFill>
        <p:spPr>
          <a:xfrm>
            <a:off x="2683822" y="737533"/>
            <a:ext cx="9089078" cy="6006498"/>
          </a:xfrm>
          <a:prstGeom prst="rect">
            <a:avLst/>
          </a:prstGeom>
        </p:spPr>
      </p:pic>
      <p:pic>
        <p:nvPicPr>
          <p:cNvPr id="5" name="Picture 4" descr="A picture containing sky, different&#10;&#10;Description automatically generated">
            <a:extLst>
              <a:ext uri="{FF2B5EF4-FFF2-40B4-BE49-F238E27FC236}">
                <a16:creationId xmlns:a16="http://schemas.microsoft.com/office/drawing/2014/main" id="{D05E5AAE-6F54-4FA0-AC4F-5B3B13208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8" y="1611426"/>
            <a:ext cx="1270452" cy="865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86C99-C9C6-829B-F135-3BFEFAE5773E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NOAA GOES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A3436-B13D-1464-9EFE-2C0DFA7B3EEC}"/>
              </a:ext>
            </a:extLst>
          </p:cNvPr>
          <p:cNvSpPr txBox="1"/>
          <p:nvPr/>
        </p:nvSpPr>
        <p:spPr>
          <a:xfrm>
            <a:off x="270041" y="3234124"/>
            <a:ext cx="2041387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16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31623-86F8-D013-C68C-C3D7C7A70C0C}"/>
              </a:ext>
            </a:extLst>
          </p:cNvPr>
          <p:cNvSpPr txBox="1"/>
          <p:nvPr/>
        </p:nvSpPr>
        <p:spPr>
          <a:xfrm>
            <a:off x="1035370" y="3870965"/>
            <a:ext cx="1648452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Visible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CC6D4F6-A6A3-438F-D561-6AA0D946B6B2}"/>
              </a:ext>
            </a:extLst>
          </p:cNvPr>
          <p:cNvSpPr/>
          <p:nvPr/>
        </p:nvSpPr>
        <p:spPr>
          <a:xfrm>
            <a:off x="2796413" y="1859009"/>
            <a:ext cx="8836143" cy="652697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D8D84B-2968-5EB1-9108-D2B404CC314E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Schmit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et al., 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2017)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287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ABI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E7A1-3ED6-BA75-F8D5-8887A283D69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4B918AC-DF45-FFA3-AEF0-1D9C9CD6C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3" t="19085" r="18464" b="11634"/>
          <a:stretch/>
        </p:blipFill>
        <p:spPr>
          <a:xfrm>
            <a:off x="2683822" y="737533"/>
            <a:ext cx="9089078" cy="6006498"/>
          </a:xfrm>
          <a:prstGeom prst="rect">
            <a:avLst/>
          </a:prstGeom>
        </p:spPr>
      </p:pic>
      <p:pic>
        <p:nvPicPr>
          <p:cNvPr id="5" name="Picture 4" descr="A picture containing sky, different&#10;&#10;Description automatically generated">
            <a:extLst>
              <a:ext uri="{FF2B5EF4-FFF2-40B4-BE49-F238E27FC236}">
                <a16:creationId xmlns:a16="http://schemas.microsoft.com/office/drawing/2014/main" id="{D05E5AAE-6F54-4FA0-AC4F-5B3B13208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8" y="1611426"/>
            <a:ext cx="1270452" cy="865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86C99-C9C6-829B-F135-3BFEFAE5773E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NOAA GOES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A3436-B13D-1464-9EFE-2C0DFA7B3EEC}"/>
              </a:ext>
            </a:extLst>
          </p:cNvPr>
          <p:cNvSpPr txBox="1"/>
          <p:nvPr/>
        </p:nvSpPr>
        <p:spPr>
          <a:xfrm>
            <a:off x="270041" y="3234124"/>
            <a:ext cx="2041387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16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31623-86F8-D013-C68C-C3D7C7A70C0C}"/>
              </a:ext>
            </a:extLst>
          </p:cNvPr>
          <p:cNvSpPr txBox="1"/>
          <p:nvPr/>
        </p:nvSpPr>
        <p:spPr>
          <a:xfrm>
            <a:off x="545568" y="3870965"/>
            <a:ext cx="2138254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IR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CC6D4F6-A6A3-438F-D561-6AA0D946B6B2}"/>
              </a:ext>
            </a:extLst>
          </p:cNvPr>
          <p:cNvSpPr/>
          <p:nvPr/>
        </p:nvSpPr>
        <p:spPr>
          <a:xfrm>
            <a:off x="2810289" y="2298372"/>
            <a:ext cx="8836143" cy="4345315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BD0C00-A2B3-F89D-85A5-B96268E8C9E3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Schmit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et al., 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2017)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099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ABI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E7A1-3ED6-BA75-F8D5-8887A283D69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4B918AC-DF45-FFA3-AEF0-1D9C9CD6C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3" t="19085" r="18464" b="11634"/>
          <a:stretch/>
        </p:blipFill>
        <p:spPr>
          <a:xfrm>
            <a:off x="2683822" y="737533"/>
            <a:ext cx="9089078" cy="6006498"/>
          </a:xfrm>
          <a:prstGeom prst="rect">
            <a:avLst/>
          </a:prstGeom>
        </p:spPr>
      </p:pic>
      <p:pic>
        <p:nvPicPr>
          <p:cNvPr id="5" name="Picture 4" descr="A picture containing sky, different&#10;&#10;Description automatically generated">
            <a:extLst>
              <a:ext uri="{FF2B5EF4-FFF2-40B4-BE49-F238E27FC236}">
                <a16:creationId xmlns:a16="http://schemas.microsoft.com/office/drawing/2014/main" id="{D05E5AAE-6F54-4FA0-AC4F-5B3B13208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8" y="1611426"/>
            <a:ext cx="1270452" cy="865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86C99-C9C6-829B-F135-3BFEFAE5773E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NOAA GOES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A3436-B13D-1464-9EFE-2C0DFA7B3EEC}"/>
              </a:ext>
            </a:extLst>
          </p:cNvPr>
          <p:cNvSpPr txBox="1"/>
          <p:nvPr/>
        </p:nvSpPr>
        <p:spPr>
          <a:xfrm>
            <a:off x="270041" y="3234124"/>
            <a:ext cx="2041387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16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31623-86F8-D013-C68C-C3D7C7A70C0C}"/>
              </a:ext>
            </a:extLst>
          </p:cNvPr>
          <p:cNvSpPr txBox="1"/>
          <p:nvPr/>
        </p:nvSpPr>
        <p:spPr>
          <a:xfrm>
            <a:off x="545568" y="3870965"/>
            <a:ext cx="2138254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IR  - WV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F07DCD-5F74-42CC-C092-ACDC25BC9EAC}"/>
              </a:ext>
            </a:extLst>
          </p:cNvPr>
          <p:cNvSpPr/>
          <p:nvPr/>
        </p:nvSpPr>
        <p:spPr>
          <a:xfrm>
            <a:off x="2810289" y="3740782"/>
            <a:ext cx="8836143" cy="127105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33F58-0356-7169-798C-9D247E261050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Schmit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et al., 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2017)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4543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7B49739-F9BA-8B02-5AA1-2598135BC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7" t="20608" r="8432" b="20384"/>
          <a:stretch/>
        </p:blipFill>
        <p:spPr>
          <a:xfrm>
            <a:off x="233357" y="1298945"/>
            <a:ext cx="3146961" cy="1046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0DF385-40C7-2932-91AC-76859D637966}"/>
              </a:ext>
            </a:extLst>
          </p:cNvPr>
          <p:cNvSpPr txBox="1"/>
          <p:nvPr/>
        </p:nvSpPr>
        <p:spPr>
          <a:xfrm>
            <a:off x="4227879" y="1591325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Polychromatic (all channels)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A85DE-44FA-66B7-AE9E-1AF494EE483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656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7B49739-F9BA-8B02-5AA1-2598135BC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7" t="20608" r="8432" b="20384"/>
          <a:stretch/>
        </p:blipFill>
        <p:spPr>
          <a:xfrm>
            <a:off x="233357" y="1298945"/>
            <a:ext cx="3146961" cy="1046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8B6B54-34C9-F5CC-B081-A107D9EB59CF}"/>
              </a:ext>
            </a:extLst>
          </p:cNvPr>
          <p:cNvSpPr txBox="1"/>
          <p:nvPr/>
        </p:nvSpPr>
        <p:spPr>
          <a:xfrm>
            <a:off x="4227879" y="1591325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Polychromatic (all channels)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C6367-1B7C-81F1-11A4-385B740185FA}"/>
              </a:ext>
            </a:extLst>
          </p:cNvPr>
          <p:cNvSpPr txBox="1"/>
          <p:nvPr/>
        </p:nvSpPr>
        <p:spPr>
          <a:xfrm>
            <a:off x="4227879" y="4112177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Monochromatic (one channel)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  <p:pic>
        <p:nvPicPr>
          <p:cNvPr id="11" name="Picture 10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3158E9CF-332E-D0DB-4D54-E9AB745C6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38" t="61661" r="51718" b="24147"/>
          <a:stretch/>
        </p:blipFill>
        <p:spPr>
          <a:xfrm>
            <a:off x="219546" y="3673291"/>
            <a:ext cx="3853971" cy="137600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413975-073D-1DD4-026A-4CF26F9EA98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A9A47-E9F5-EBB4-E918-3C3E7DD7F23A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2112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7B49739-F9BA-8B02-5AA1-2598135BC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7" t="20608" r="8432" b="20384"/>
          <a:stretch/>
        </p:blipFill>
        <p:spPr>
          <a:xfrm>
            <a:off x="233357" y="1298945"/>
            <a:ext cx="3146961" cy="1046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8B6B54-34C9-F5CC-B081-A107D9EB59CF}"/>
              </a:ext>
            </a:extLst>
          </p:cNvPr>
          <p:cNvSpPr txBox="1"/>
          <p:nvPr/>
        </p:nvSpPr>
        <p:spPr>
          <a:xfrm>
            <a:off x="4227879" y="1591325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Polychromatic (all channels)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C6367-1B7C-81F1-11A4-385B740185FA}"/>
              </a:ext>
            </a:extLst>
          </p:cNvPr>
          <p:cNvSpPr txBox="1"/>
          <p:nvPr/>
        </p:nvSpPr>
        <p:spPr>
          <a:xfrm>
            <a:off x="4227879" y="4112177"/>
            <a:ext cx="535375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Monochromatic (one channel)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  <p:pic>
        <p:nvPicPr>
          <p:cNvPr id="11" name="Picture 10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3158E9CF-332E-D0DB-4D54-E9AB745C6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38" t="61661" r="51718" b="24147"/>
          <a:stretch/>
        </p:blipFill>
        <p:spPr>
          <a:xfrm>
            <a:off x="219546" y="3673291"/>
            <a:ext cx="3853971" cy="137600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9CE8060-C1A6-DE09-51DA-FCDC56D1E554}"/>
              </a:ext>
            </a:extLst>
          </p:cNvPr>
          <p:cNvSpPr/>
          <p:nvPr/>
        </p:nvSpPr>
        <p:spPr>
          <a:xfrm>
            <a:off x="219546" y="3936568"/>
            <a:ext cx="896332" cy="914401"/>
          </a:xfrm>
          <a:prstGeom prst="roundRect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E0D6E2-2F0C-487E-E39B-FACCA568AFAA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115878" y="4393769"/>
            <a:ext cx="3316637" cy="1356102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194FD6F-5BA9-B0A7-A292-74CDCF8B2E7A}"/>
              </a:ext>
            </a:extLst>
          </p:cNvPr>
          <p:cNvSpPr txBox="1"/>
          <p:nvPr/>
        </p:nvSpPr>
        <p:spPr>
          <a:xfrm>
            <a:off x="4227879" y="4704695"/>
            <a:ext cx="7302860" cy="193899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 AVHRR, Radiance reported in each channel is encoded in 10-bit binary (1024 possible brightness levels)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to 256 brightness levels, and for IR is inverted:  Bright white = cold; black = warm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C7DF8-DAF5-9F69-4EE3-9F6FC123C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79FA5-1451-44F2-DD13-171D6BCF37B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9618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3B0D2E3-4399-EBC7-4DAA-4E71527AC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3" t="11877" r="4977" b="4670"/>
          <a:stretch/>
        </p:blipFill>
        <p:spPr>
          <a:xfrm>
            <a:off x="5373935" y="1270861"/>
            <a:ext cx="6584708" cy="5386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71935-79DA-B630-D78D-134FF0B57564}"/>
              </a:ext>
            </a:extLst>
          </p:cNvPr>
          <p:cNvSpPr txBox="1"/>
          <p:nvPr/>
        </p:nvSpPr>
        <p:spPr>
          <a:xfrm>
            <a:off x="233357" y="919699"/>
            <a:ext cx="4431633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Unenhanced radiances and corresponding temperatures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3582CC-4899-F6E2-EEAF-E6A6A0B68D5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EB2A6-2E42-4DCD-17DD-50CFB6D52B2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A592F5-5833-5B08-CAB5-8FE4C52DB069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417223493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3B0D2E3-4399-EBC7-4DAA-4E71527AC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3" t="11877" r="4977" b="4670"/>
          <a:stretch/>
        </p:blipFill>
        <p:spPr>
          <a:xfrm>
            <a:off x="5373935" y="1270861"/>
            <a:ext cx="6584708" cy="5386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71935-79DA-B630-D78D-134FF0B57564}"/>
              </a:ext>
            </a:extLst>
          </p:cNvPr>
          <p:cNvSpPr txBox="1"/>
          <p:nvPr/>
        </p:nvSpPr>
        <p:spPr>
          <a:xfrm>
            <a:off x="233357" y="919699"/>
            <a:ext cx="4431633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Unenhanced radiances and corresponding temperatures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574AA08F-7BE4-FBE5-AD05-0EE6ADEE7705}"/>
              </a:ext>
            </a:extLst>
          </p:cNvPr>
          <p:cNvSpPr/>
          <p:nvPr/>
        </p:nvSpPr>
        <p:spPr>
          <a:xfrm rot="10800000">
            <a:off x="9683461" y="1746659"/>
            <a:ext cx="932877" cy="420469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208508-3CD9-E2FD-4EC2-E72EE7581745}"/>
              </a:ext>
            </a:extLst>
          </p:cNvPr>
          <p:cNvCxnSpPr>
            <a:cxnSpLocks/>
          </p:cNvCxnSpPr>
          <p:nvPr/>
        </p:nvCxnSpPr>
        <p:spPr>
          <a:xfrm>
            <a:off x="5389433" y="3843580"/>
            <a:ext cx="4309526" cy="0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7AC19F-D3C4-F58B-127E-49790A38CAE0}"/>
              </a:ext>
            </a:extLst>
          </p:cNvPr>
          <p:cNvSpPr txBox="1"/>
          <p:nvPr/>
        </p:nvSpPr>
        <p:spPr>
          <a:xfrm>
            <a:off x="989735" y="3624584"/>
            <a:ext cx="4431633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Brightness levels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2C7CD-1A56-7C75-B610-6B24B4E1D1E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1CEEB-DE16-BDAB-B427-50E32F703A2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133AD-1BB5-1ED8-2283-A9615FF0D951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492687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PLANCK’S BLACK BODY EQUATION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FFDF5280-110E-CA77-A758-AD6AAF0A3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8"/>
          <a:stretch/>
        </p:blipFill>
        <p:spPr>
          <a:xfrm>
            <a:off x="233358" y="737533"/>
            <a:ext cx="7329487" cy="584981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93AB79F-DE00-6EC8-BA19-678A7C2E3295}"/>
              </a:ext>
            </a:extLst>
          </p:cNvPr>
          <p:cNvSpPr/>
          <p:nvPr/>
        </p:nvSpPr>
        <p:spPr>
          <a:xfrm>
            <a:off x="2229587" y="1055964"/>
            <a:ext cx="1299426" cy="1039043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171454-BDC3-D773-3DB5-93D0329BB1C6}"/>
              </a:ext>
            </a:extLst>
          </p:cNvPr>
          <p:cNvSpPr txBox="1"/>
          <p:nvPr/>
        </p:nvSpPr>
        <p:spPr>
          <a:xfrm>
            <a:off x="7999350" y="913745"/>
            <a:ext cx="3160822" cy="3108543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Rayleigh-Jeans Approximation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 for temperatures and wavelengths in Earth’s atmosphere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F7369-8206-1727-72F9-7FB442D1B459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9442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3B0D2E3-4399-EBC7-4DAA-4E71527AC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3" t="11877" r="4977" b="4670"/>
          <a:stretch/>
        </p:blipFill>
        <p:spPr>
          <a:xfrm>
            <a:off x="5373935" y="1270861"/>
            <a:ext cx="6584708" cy="5386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71935-79DA-B630-D78D-134FF0B57564}"/>
              </a:ext>
            </a:extLst>
          </p:cNvPr>
          <p:cNvSpPr txBox="1"/>
          <p:nvPr/>
        </p:nvSpPr>
        <p:spPr>
          <a:xfrm>
            <a:off x="233357" y="919699"/>
            <a:ext cx="4431633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Unenhanced radiances and corresponding temperatures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574AA08F-7BE4-FBE5-AD05-0EE6ADEE7705}"/>
              </a:ext>
            </a:extLst>
          </p:cNvPr>
          <p:cNvSpPr/>
          <p:nvPr/>
        </p:nvSpPr>
        <p:spPr>
          <a:xfrm rot="16200000">
            <a:off x="8243431" y="3308261"/>
            <a:ext cx="950554" cy="4309526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208508-3CD9-E2FD-4EC2-E72EE7581745}"/>
              </a:ext>
            </a:extLst>
          </p:cNvPr>
          <p:cNvCxnSpPr>
            <a:cxnSpLocks/>
          </p:cNvCxnSpPr>
          <p:nvPr/>
        </p:nvCxnSpPr>
        <p:spPr>
          <a:xfrm>
            <a:off x="4664990" y="4047504"/>
            <a:ext cx="4091552" cy="940243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7AC19F-D3C4-F58B-127E-49790A38CAE0}"/>
              </a:ext>
            </a:extLst>
          </p:cNvPr>
          <p:cNvSpPr txBox="1"/>
          <p:nvPr/>
        </p:nvSpPr>
        <p:spPr>
          <a:xfrm>
            <a:off x="989735" y="3624584"/>
            <a:ext cx="4431633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Temperature scale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4437F0-BD1B-51F7-34C3-5A7B13D6706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64C1F1-7D61-C5AB-15B7-383A99374F43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55B9B7-E642-6EAC-77AD-DA60DDC0B61A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68611654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3B0D2E3-4399-EBC7-4DAA-4E71527AC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3" t="11877" r="4977" b="4670"/>
          <a:stretch/>
        </p:blipFill>
        <p:spPr>
          <a:xfrm>
            <a:off x="5373935" y="1270861"/>
            <a:ext cx="6584708" cy="5386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71935-79DA-B630-D78D-134FF0B57564}"/>
              </a:ext>
            </a:extLst>
          </p:cNvPr>
          <p:cNvSpPr txBox="1"/>
          <p:nvPr/>
        </p:nvSpPr>
        <p:spPr>
          <a:xfrm>
            <a:off x="233357" y="919699"/>
            <a:ext cx="4431633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Unenhanced radiances and corresponding temperatures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7AC19F-D3C4-F58B-127E-49790A38CAE0}"/>
              </a:ext>
            </a:extLst>
          </p:cNvPr>
          <p:cNvSpPr txBox="1"/>
          <p:nvPr/>
        </p:nvSpPr>
        <p:spPr>
          <a:xfrm>
            <a:off x="233357" y="3327135"/>
            <a:ext cx="4431633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Black = Warm</a:t>
            </a:r>
          </a:p>
          <a:p>
            <a:pPr algn="ctr"/>
            <a:endParaRPr lang="en-US" sz="2400" b="1" dirty="0">
              <a:latin typeface="Symbol" pitchFamily="2" charset="2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White = Cold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299DE1-3F19-969E-3CFD-728A51C80199}"/>
              </a:ext>
            </a:extLst>
          </p:cNvPr>
          <p:cNvSpPr/>
          <p:nvPr/>
        </p:nvSpPr>
        <p:spPr>
          <a:xfrm>
            <a:off x="5922922" y="5408907"/>
            <a:ext cx="1082311" cy="883405"/>
          </a:xfrm>
          <a:prstGeom prst="roundRect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DF0DA6-5E21-6E11-1495-43E9E8740B04}"/>
              </a:ext>
            </a:extLst>
          </p:cNvPr>
          <p:cNvSpPr/>
          <p:nvPr/>
        </p:nvSpPr>
        <p:spPr>
          <a:xfrm>
            <a:off x="10166875" y="1500751"/>
            <a:ext cx="1082311" cy="883405"/>
          </a:xfrm>
          <a:prstGeom prst="roundRect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47633-688F-8F7B-B07D-93817B0AB19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89C2F4-FCBD-73BB-AE90-DEEA32E8F8B0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EE830-165C-2CCC-F952-F275083B1B36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25403533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3B0D2E3-4399-EBC7-4DAA-4E71527AC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3" t="11877" r="4977" b="4670"/>
          <a:stretch/>
        </p:blipFill>
        <p:spPr>
          <a:xfrm>
            <a:off x="5373935" y="1270861"/>
            <a:ext cx="6584708" cy="5386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71935-79DA-B630-D78D-134FF0B57564}"/>
              </a:ext>
            </a:extLst>
          </p:cNvPr>
          <p:cNvSpPr txBox="1"/>
          <p:nvPr/>
        </p:nvSpPr>
        <p:spPr>
          <a:xfrm>
            <a:off x="233357" y="919699"/>
            <a:ext cx="4431633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Unenhanced radiances and corresponding temperatures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7207EC-69D0-1A00-DBC6-EFDEC06DB429}"/>
              </a:ext>
            </a:extLst>
          </p:cNvPr>
          <p:cNvCxnSpPr>
            <a:cxnSpLocks/>
          </p:cNvCxnSpPr>
          <p:nvPr/>
        </p:nvCxnSpPr>
        <p:spPr>
          <a:xfrm>
            <a:off x="7206712" y="1750696"/>
            <a:ext cx="0" cy="4216151"/>
          </a:xfrm>
          <a:prstGeom prst="line">
            <a:avLst/>
          </a:prstGeom>
          <a:ln w="635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CCA424-9551-1FCA-CA32-503D348BE296}"/>
              </a:ext>
            </a:extLst>
          </p:cNvPr>
          <p:cNvCxnSpPr>
            <a:cxnSpLocks/>
          </p:cNvCxnSpPr>
          <p:nvPr/>
        </p:nvCxnSpPr>
        <p:spPr>
          <a:xfrm>
            <a:off x="10350291" y="1748115"/>
            <a:ext cx="0" cy="4216151"/>
          </a:xfrm>
          <a:prstGeom prst="line">
            <a:avLst/>
          </a:prstGeom>
          <a:ln w="635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7182D95-C0C3-9B7B-DC2E-A00322B0C989}"/>
              </a:ext>
            </a:extLst>
          </p:cNvPr>
          <p:cNvSpPr/>
          <p:nvPr/>
        </p:nvSpPr>
        <p:spPr>
          <a:xfrm>
            <a:off x="6571281" y="1748115"/>
            <a:ext cx="635431" cy="4216151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17F6C19-F3D4-19C4-127F-A4D088CD471E}"/>
              </a:ext>
            </a:extLst>
          </p:cNvPr>
          <p:cNvSpPr/>
          <p:nvPr/>
        </p:nvSpPr>
        <p:spPr>
          <a:xfrm>
            <a:off x="10365784" y="1761031"/>
            <a:ext cx="514026" cy="4216151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1C405-96EE-4423-2984-015D06934DB6}"/>
              </a:ext>
            </a:extLst>
          </p:cNvPr>
          <p:cNvSpPr txBox="1"/>
          <p:nvPr/>
        </p:nvSpPr>
        <p:spPr>
          <a:xfrm>
            <a:off x="233357" y="2769196"/>
            <a:ext cx="4431633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These temperatures outside meteorologically meaningful range</a:t>
            </a:r>
            <a:endParaRPr lang="en-US" sz="2400" dirty="0">
              <a:latin typeface="Symbol" pitchFamily="2" charset="2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DF8F8-743E-6C08-E162-59D81E2F3E5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664990" y="3369361"/>
            <a:ext cx="2289992" cy="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F9051D-FAF9-2372-E3F0-2FABFF833583}"/>
              </a:ext>
            </a:extLst>
          </p:cNvPr>
          <p:cNvCxnSpPr>
            <a:cxnSpLocks/>
          </p:cNvCxnSpPr>
          <p:nvPr/>
        </p:nvCxnSpPr>
        <p:spPr>
          <a:xfrm flipV="1">
            <a:off x="6571281" y="1748115"/>
            <a:ext cx="4308529" cy="42161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A25C8F-9C06-0384-1099-2660190F305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664990" y="3369361"/>
            <a:ext cx="5933737" cy="1105657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BFD7FB8-576A-0389-DBC0-DA233FB861B3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2D5AE9-3132-9A62-2309-CAA83F8484A5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D4CEB-73DD-367A-8B92-1CB2F9E8DEF9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96496945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4F84B69-B809-D4B0-31AB-A106BBD88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28" t="4962" r="25047" b="54484"/>
          <a:stretch/>
        </p:blipFill>
        <p:spPr>
          <a:xfrm>
            <a:off x="5579391" y="1301857"/>
            <a:ext cx="6292312" cy="539607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1ACC50-444C-88C9-D398-4CCC25C6373D}"/>
              </a:ext>
            </a:extLst>
          </p:cNvPr>
          <p:cNvCxnSpPr>
            <a:cxnSpLocks/>
          </p:cNvCxnSpPr>
          <p:nvPr/>
        </p:nvCxnSpPr>
        <p:spPr>
          <a:xfrm>
            <a:off x="7206712" y="1750696"/>
            <a:ext cx="0" cy="4216151"/>
          </a:xfrm>
          <a:prstGeom prst="line">
            <a:avLst/>
          </a:prstGeom>
          <a:ln w="635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3D5073-700E-5BAC-53AA-A72828376C77}"/>
              </a:ext>
            </a:extLst>
          </p:cNvPr>
          <p:cNvCxnSpPr>
            <a:cxnSpLocks/>
          </p:cNvCxnSpPr>
          <p:nvPr/>
        </p:nvCxnSpPr>
        <p:spPr>
          <a:xfrm>
            <a:off x="10396785" y="1748115"/>
            <a:ext cx="0" cy="4216151"/>
          </a:xfrm>
          <a:prstGeom prst="line">
            <a:avLst/>
          </a:prstGeom>
          <a:ln w="635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6A5222-0834-15AF-4CFF-F12E9E58FBC1}"/>
              </a:ext>
            </a:extLst>
          </p:cNvPr>
          <p:cNvSpPr txBox="1"/>
          <p:nvPr/>
        </p:nvSpPr>
        <p:spPr>
          <a:xfrm>
            <a:off x="233357" y="919699"/>
            <a:ext cx="4431633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General purpose enhancement curve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ECF2C-638C-20EE-DF2D-782F937842D0}"/>
              </a:ext>
            </a:extLst>
          </p:cNvPr>
          <p:cNvSpPr txBox="1"/>
          <p:nvPr/>
        </p:nvSpPr>
        <p:spPr>
          <a:xfrm>
            <a:off x="233357" y="2769196"/>
            <a:ext cx="4431633" cy="230832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“Zeroes out” unnecessary gray-scale; uses remaining brightness level to increase resolution at low and high-end temperatures</a:t>
            </a:r>
          </a:p>
          <a:p>
            <a:pPr algn="ctr"/>
            <a:endParaRPr lang="en-US" sz="2400" b="1" dirty="0">
              <a:latin typeface="Symbol" pitchFamily="2" charset="2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Greater slope = better resolution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729198-53A8-95D7-CAA1-151DC03F4759}"/>
              </a:ext>
            </a:extLst>
          </p:cNvPr>
          <p:cNvSpPr/>
          <p:nvPr/>
        </p:nvSpPr>
        <p:spPr>
          <a:xfrm>
            <a:off x="6555783" y="1748115"/>
            <a:ext cx="635431" cy="4216151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F2898C-FAB8-ED0B-0410-2059646BE129}"/>
              </a:ext>
            </a:extLst>
          </p:cNvPr>
          <p:cNvSpPr/>
          <p:nvPr/>
        </p:nvSpPr>
        <p:spPr>
          <a:xfrm>
            <a:off x="10427776" y="1730035"/>
            <a:ext cx="514026" cy="4216151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9EFDBD-32AE-7FBB-BCF8-02A6578032B6}"/>
              </a:ext>
            </a:extLst>
          </p:cNvPr>
          <p:cNvCxnSpPr>
            <a:cxnSpLocks/>
          </p:cNvCxnSpPr>
          <p:nvPr/>
        </p:nvCxnSpPr>
        <p:spPr>
          <a:xfrm flipV="1">
            <a:off x="6757261" y="1730035"/>
            <a:ext cx="4060556" cy="421615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27A7A5-DFD4-922D-784E-3029B7E0C109}"/>
              </a:ext>
            </a:extLst>
          </p:cNvPr>
          <p:cNvSpPr/>
          <p:nvPr/>
        </p:nvSpPr>
        <p:spPr>
          <a:xfrm>
            <a:off x="9856921" y="1607687"/>
            <a:ext cx="743915" cy="1336992"/>
          </a:xfrm>
          <a:prstGeom prst="roundRect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C1F5454-4B3A-E386-F667-2C1383480A71}"/>
              </a:ext>
            </a:extLst>
          </p:cNvPr>
          <p:cNvSpPr/>
          <p:nvPr/>
        </p:nvSpPr>
        <p:spPr>
          <a:xfrm>
            <a:off x="6958743" y="3999894"/>
            <a:ext cx="1562750" cy="2152933"/>
          </a:xfrm>
          <a:prstGeom prst="roundRect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A8D6AD-9ED5-9708-8ECC-B3280C8FD9D5}"/>
              </a:ext>
            </a:extLst>
          </p:cNvPr>
          <p:cNvCxnSpPr/>
          <p:nvPr/>
        </p:nvCxnSpPr>
        <p:spPr>
          <a:xfrm flipV="1">
            <a:off x="8338088" y="2603715"/>
            <a:ext cx="1689315" cy="17358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5417DB8-38D1-5F19-3DA0-0586F702E51B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E24F69-69E1-10F3-AE27-D1259AE6801D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F9310-BAC1-92D4-CC96-CD59CE19AFD1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83430218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26A5222-0834-15AF-4CFF-F12E9E58FBC1}"/>
              </a:ext>
            </a:extLst>
          </p:cNvPr>
          <p:cNvSpPr txBox="1"/>
          <p:nvPr/>
        </p:nvSpPr>
        <p:spPr>
          <a:xfrm>
            <a:off x="233357" y="919699"/>
            <a:ext cx="4431633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General purpose enhancement curve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17DB8-38D1-5F19-3DA0-0586F702E51B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E24F69-69E1-10F3-AE27-D1259AE6801D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720C7-E3EA-50D3-E450-AC317B39A269}"/>
              </a:ext>
            </a:extLst>
          </p:cNvPr>
          <p:cNvSpPr txBox="1"/>
          <p:nvPr/>
        </p:nvSpPr>
        <p:spPr>
          <a:xfrm>
            <a:off x="233357" y="2473625"/>
            <a:ext cx="165961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ZA Curve</a:t>
            </a:r>
          </a:p>
        </p:txBody>
      </p:sp>
      <p:pic>
        <p:nvPicPr>
          <p:cNvPr id="16" name="Picture 15" descr="A picture containing text, outdoor, outdoor object&#10;&#10;Description automatically generated">
            <a:extLst>
              <a:ext uri="{FF2B5EF4-FFF2-40B4-BE49-F238E27FC236}">
                <a16:creationId xmlns:a16="http://schemas.microsoft.com/office/drawing/2014/main" id="{8C7CD1EA-B5D5-A6A4-478F-D4E299AC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837" y="1458498"/>
            <a:ext cx="6798122" cy="5139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89598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4F84B69-B809-D4B0-31AB-A106BBD88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2" t="48312" r="3070" b="6031"/>
          <a:stretch/>
        </p:blipFill>
        <p:spPr>
          <a:xfrm>
            <a:off x="2390274" y="1563530"/>
            <a:ext cx="9643980" cy="4834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4375F-C299-687C-786C-F5ACC5203EDE}"/>
              </a:ext>
            </a:extLst>
          </p:cNvPr>
          <p:cNvSpPr txBox="1"/>
          <p:nvPr/>
        </p:nvSpPr>
        <p:spPr>
          <a:xfrm>
            <a:off x="233357" y="919699"/>
            <a:ext cx="50765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Other enhancement curves (legacy)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8F7E0-812A-6C57-BD88-C6933E643598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2B12F-D5C0-07F5-1D37-14B21074C5A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03A25-B9B4-B9A3-58C2-E4EFE9A92EB1}"/>
              </a:ext>
            </a:extLst>
          </p:cNvPr>
          <p:cNvSpPr txBox="1"/>
          <p:nvPr/>
        </p:nvSpPr>
        <p:spPr>
          <a:xfrm>
            <a:off x="7606008" y="1740774"/>
            <a:ext cx="3562597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 Curve for cold thunderstorms tops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69006F1-099E-3589-5896-11F9E78AB932}"/>
              </a:ext>
            </a:extLst>
          </p:cNvPr>
          <p:cNvSpPr/>
          <p:nvPr/>
        </p:nvSpPr>
        <p:spPr>
          <a:xfrm>
            <a:off x="2390274" y="1740774"/>
            <a:ext cx="4876800" cy="4657077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355D1-741D-2ED7-A113-F19B350E03AB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61795060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4F84B69-B809-D4B0-31AB-A106BBD88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2" t="48312" r="3070" b="6031"/>
          <a:stretch/>
        </p:blipFill>
        <p:spPr>
          <a:xfrm>
            <a:off x="2390274" y="1563530"/>
            <a:ext cx="9643980" cy="4834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4375F-C299-687C-786C-F5ACC5203EDE}"/>
              </a:ext>
            </a:extLst>
          </p:cNvPr>
          <p:cNvSpPr txBox="1"/>
          <p:nvPr/>
        </p:nvSpPr>
        <p:spPr>
          <a:xfrm>
            <a:off x="233357" y="919699"/>
            <a:ext cx="50765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Other enhancement curves (legacy)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8F7E0-812A-6C57-BD88-C6933E643598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2B12F-D5C0-07F5-1D37-14B21074C5A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03A25-B9B4-B9A3-58C2-E4EFE9A92EB1}"/>
              </a:ext>
            </a:extLst>
          </p:cNvPr>
          <p:cNvSpPr txBox="1"/>
          <p:nvPr/>
        </p:nvSpPr>
        <p:spPr>
          <a:xfrm>
            <a:off x="2992566" y="1770036"/>
            <a:ext cx="3562597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BD Curve for hurricanes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69006F1-099E-3589-5896-11F9E78AB932}"/>
              </a:ext>
            </a:extLst>
          </p:cNvPr>
          <p:cNvSpPr/>
          <p:nvPr/>
        </p:nvSpPr>
        <p:spPr>
          <a:xfrm>
            <a:off x="7157454" y="1765043"/>
            <a:ext cx="4876800" cy="4657077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205CA-B6B9-A995-D036-BD92154B03F1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66136930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F4375F-C299-687C-786C-F5ACC5203EDE}"/>
              </a:ext>
            </a:extLst>
          </p:cNvPr>
          <p:cNvSpPr txBox="1"/>
          <p:nvPr/>
        </p:nvSpPr>
        <p:spPr>
          <a:xfrm>
            <a:off x="233357" y="919699"/>
            <a:ext cx="50765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Other enhancement curves (legacy)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8F7E0-812A-6C57-BD88-C6933E643598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2B12F-D5C0-07F5-1D37-14B21074C5A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CFA3F-4DC1-60A6-1DA1-D54EAD239D23}"/>
              </a:ext>
            </a:extLst>
          </p:cNvPr>
          <p:cNvSpPr txBox="1"/>
          <p:nvPr/>
        </p:nvSpPr>
        <p:spPr>
          <a:xfrm>
            <a:off x="233357" y="2473625"/>
            <a:ext cx="165961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MB Curve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2F51628-297B-FC58-179C-E216CCC15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937" y="1668273"/>
            <a:ext cx="6590381" cy="4929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12539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F4375F-C299-687C-786C-F5ACC5203EDE}"/>
              </a:ext>
            </a:extLst>
          </p:cNvPr>
          <p:cNvSpPr txBox="1"/>
          <p:nvPr/>
        </p:nvSpPr>
        <p:spPr>
          <a:xfrm>
            <a:off x="233357" y="919699"/>
            <a:ext cx="50765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Other enhancement curves (legacy)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8F7E0-812A-6C57-BD88-C6933E643598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2B12F-D5C0-07F5-1D37-14B21074C5A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7F393-2061-334F-10A2-D2BECDCC558B}"/>
              </a:ext>
            </a:extLst>
          </p:cNvPr>
          <p:cNvSpPr txBox="1"/>
          <p:nvPr/>
        </p:nvSpPr>
        <p:spPr>
          <a:xfrm>
            <a:off x="233357" y="2473625"/>
            <a:ext cx="165961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BD Curve</a:t>
            </a:r>
          </a:p>
        </p:txBody>
      </p:sp>
      <p:pic>
        <p:nvPicPr>
          <p:cNvPr id="8" name="Picture 7" descr="A picture containing text, nature, crater&#10;&#10;Description automatically generated">
            <a:extLst>
              <a:ext uri="{FF2B5EF4-FFF2-40B4-BE49-F238E27FC236}">
                <a16:creationId xmlns:a16="http://schemas.microsoft.com/office/drawing/2014/main" id="{F5105080-3E05-DCE9-6006-75DF0EBF9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23" y="1600200"/>
            <a:ext cx="6507393" cy="4997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11010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7FD7A-3867-6AF0-37B5-FDBE6BD03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BC3F0-590B-F63E-5677-BAB2E2A024A3}"/>
              </a:ext>
            </a:extLst>
          </p:cNvPr>
          <p:cNvSpPr txBox="1"/>
          <p:nvPr/>
        </p:nvSpPr>
        <p:spPr>
          <a:xfrm>
            <a:off x="233357" y="919699"/>
            <a:ext cx="50765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Other enhancement curves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22E48-BDCA-714E-AE5C-2D939AFF1828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2CA6A-8391-4D03-DCC0-B7387E37F07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 descr="A black and white diagram&#10;&#10;Description automatically generated">
            <a:extLst>
              <a:ext uri="{FF2B5EF4-FFF2-40B4-BE49-F238E27FC236}">
                <a16:creationId xmlns:a16="http://schemas.microsoft.com/office/drawing/2014/main" id="{F4BBED98-0EE1-573B-75EC-96B3B9CD9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29"/>
          <a:stretch/>
        </p:blipFill>
        <p:spPr>
          <a:xfrm>
            <a:off x="5979456" y="1563529"/>
            <a:ext cx="6219332" cy="3182587"/>
          </a:xfrm>
          <a:prstGeom prst="rect">
            <a:avLst/>
          </a:prstGeom>
        </p:spPr>
      </p:pic>
      <p:pic>
        <p:nvPicPr>
          <p:cNvPr id="10" name="Picture 9" descr="A graph on a black background&#10;&#10;Description automatically generated">
            <a:extLst>
              <a:ext uri="{FF2B5EF4-FFF2-40B4-BE49-F238E27FC236}">
                <a16:creationId xmlns:a16="http://schemas.microsoft.com/office/drawing/2014/main" id="{250424DF-DBAD-D08F-F342-DC1F1776C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08" r="51218" b="13263"/>
          <a:stretch/>
        </p:blipFill>
        <p:spPr>
          <a:xfrm>
            <a:off x="213803" y="1563530"/>
            <a:ext cx="2933588" cy="2974240"/>
          </a:xfrm>
          <a:prstGeom prst="rect">
            <a:avLst/>
          </a:prstGeom>
        </p:spPr>
      </p:pic>
      <p:pic>
        <p:nvPicPr>
          <p:cNvPr id="12" name="Picture 11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EAFDCDF1-7010-AA1A-CF13-82D3E51B90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8" t="3329" r="50162" b="8431"/>
          <a:stretch/>
        </p:blipFill>
        <p:spPr>
          <a:xfrm>
            <a:off x="3313044" y="1563530"/>
            <a:ext cx="2832901" cy="318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42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WIEN’S LAW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954EDCF-D765-BB48-D723-D8F94CEAB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86" y="737533"/>
            <a:ext cx="6597897" cy="3391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8C5E19-B76B-5F64-9F82-6D80E75023B4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4333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F4375F-C299-687C-786C-F5ACC5203EDE}"/>
              </a:ext>
            </a:extLst>
          </p:cNvPr>
          <p:cNvSpPr txBox="1"/>
          <p:nvPr/>
        </p:nvSpPr>
        <p:spPr>
          <a:xfrm>
            <a:off x="233357" y="919699"/>
            <a:ext cx="50765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Other enhancement curves (modern)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8F7E0-812A-6C57-BD88-C6933E643598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2B12F-D5C0-07F5-1D37-14B21074C5A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D43012-CABD-E717-FD45-B560C54B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353" y="451135"/>
            <a:ext cx="6192552" cy="6192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8BB22-CE79-E9B5-A7B6-5EE3439B6357}"/>
              </a:ext>
            </a:extLst>
          </p:cNvPr>
          <p:cNvSpPr txBox="1"/>
          <p:nvPr/>
        </p:nvSpPr>
        <p:spPr>
          <a:xfrm>
            <a:off x="233357" y="2473625"/>
            <a:ext cx="4791098" cy="193899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National Hurricane Center (NHC) enhancement of IR image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Colors are coded by cloud-top temperature</a:t>
            </a:r>
          </a:p>
        </p:txBody>
      </p:sp>
    </p:spTree>
    <p:extLst>
      <p:ext uri="{BB962C8B-B14F-4D97-AF65-F5344CB8AC3E}">
        <p14:creationId xmlns:p14="http://schemas.microsoft.com/office/powerpoint/2010/main" val="55296125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58F7E0-812A-6C57-BD88-C6933E643598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ENHANCEMENT CURVES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2B12F-D5C0-07F5-1D37-14B21074C5A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IMAGERS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8A8C396-CDA6-B8ED-9FC7-DA69887B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119" y="692547"/>
            <a:ext cx="7772400" cy="5807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4375F-C299-687C-786C-F5ACC5203EDE}"/>
              </a:ext>
            </a:extLst>
          </p:cNvPr>
          <p:cNvSpPr txBox="1"/>
          <p:nvPr/>
        </p:nvSpPr>
        <p:spPr>
          <a:xfrm>
            <a:off x="233357" y="919699"/>
            <a:ext cx="50765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Other enhancement curves (modern)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8BB22-CE79-E9B5-A7B6-5EE3439B6357}"/>
              </a:ext>
            </a:extLst>
          </p:cNvPr>
          <p:cNvSpPr txBox="1"/>
          <p:nvPr/>
        </p:nvSpPr>
        <p:spPr>
          <a:xfrm>
            <a:off x="233357" y="2473625"/>
            <a:ext cx="4791098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Enhanced water vapor image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Curve emphasizes dry and moist areas</a:t>
            </a:r>
          </a:p>
        </p:txBody>
      </p:sp>
    </p:spTree>
    <p:extLst>
      <p:ext uri="{BB962C8B-B14F-4D97-AF65-F5344CB8AC3E}">
        <p14:creationId xmlns:p14="http://schemas.microsoft.com/office/powerpoint/2010/main" val="206975540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B5FE2-1CE0-9C18-9D06-5480B4DB066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343235-495C-EE4D-B7ED-F839E4DAA9F8}"/>
              </a:ext>
            </a:extLst>
          </p:cNvPr>
          <p:cNvCxnSpPr>
            <a:cxnSpLocks/>
          </p:cNvCxnSpPr>
          <p:nvPr/>
        </p:nvCxnSpPr>
        <p:spPr>
          <a:xfrm>
            <a:off x="7106655" y="4501274"/>
            <a:ext cx="545429" cy="760537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741BAE0-5FDE-C957-FBE1-9DFC97158C3C}"/>
              </a:ext>
            </a:extLst>
          </p:cNvPr>
          <p:cNvSpPr txBox="1"/>
          <p:nvPr/>
        </p:nvSpPr>
        <p:spPr>
          <a:xfrm>
            <a:off x="3880183" y="4087735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Specialization of radiometer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C28EEE-AB33-315E-5D21-5152B13D3A9F}"/>
              </a:ext>
            </a:extLst>
          </p:cNvPr>
          <p:cNvSpPr/>
          <p:nvPr/>
        </p:nvSpPr>
        <p:spPr>
          <a:xfrm>
            <a:off x="6635273" y="5059202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AB8FD-5534-E4BA-01D4-1C7A0233B207}"/>
              </a:ext>
            </a:extLst>
          </p:cNvPr>
          <p:cNvSpPr txBox="1"/>
          <p:nvPr/>
        </p:nvSpPr>
        <p:spPr>
          <a:xfrm>
            <a:off x="7343671" y="5456672"/>
            <a:ext cx="1837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SOUNDERS</a:t>
            </a:r>
          </a:p>
        </p:txBody>
      </p:sp>
    </p:spTree>
    <p:extLst>
      <p:ext uri="{BB962C8B-B14F-4D97-AF65-F5344CB8AC3E}">
        <p14:creationId xmlns:p14="http://schemas.microsoft.com/office/powerpoint/2010/main" val="148601053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EEBFF-750C-EC65-1965-8CE18719FC20}"/>
              </a:ext>
            </a:extLst>
          </p:cNvPr>
          <p:cNvSpPr txBox="1"/>
          <p:nvPr/>
        </p:nvSpPr>
        <p:spPr>
          <a:xfrm>
            <a:off x="233357" y="941360"/>
            <a:ext cx="9326280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Key Idea (1959):  “If the atmosphere is observed at carefully chosen wavelengths, it is possible to retrieve the Planck Radiance, and therefore the temperature, as a function of height.”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B5FE2-1CE0-9C18-9D06-5480B4DB066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343235-495C-EE4D-B7ED-F839E4DAA9F8}"/>
              </a:ext>
            </a:extLst>
          </p:cNvPr>
          <p:cNvCxnSpPr>
            <a:cxnSpLocks/>
          </p:cNvCxnSpPr>
          <p:nvPr/>
        </p:nvCxnSpPr>
        <p:spPr>
          <a:xfrm>
            <a:off x="7106655" y="4501274"/>
            <a:ext cx="545429" cy="760537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741BAE0-5FDE-C957-FBE1-9DFC97158C3C}"/>
              </a:ext>
            </a:extLst>
          </p:cNvPr>
          <p:cNvSpPr txBox="1"/>
          <p:nvPr/>
        </p:nvSpPr>
        <p:spPr>
          <a:xfrm>
            <a:off x="3880183" y="4087735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Specialization of radiometer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C28EEE-AB33-315E-5D21-5152B13D3A9F}"/>
              </a:ext>
            </a:extLst>
          </p:cNvPr>
          <p:cNvSpPr/>
          <p:nvPr/>
        </p:nvSpPr>
        <p:spPr>
          <a:xfrm>
            <a:off x="6635273" y="5059202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AB8FD-5534-E4BA-01D4-1C7A0233B207}"/>
              </a:ext>
            </a:extLst>
          </p:cNvPr>
          <p:cNvSpPr txBox="1"/>
          <p:nvPr/>
        </p:nvSpPr>
        <p:spPr>
          <a:xfrm>
            <a:off x="7343671" y="5456672"/>
            <a:ext cx="1837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SOUNDERS</a:t>
            </a:r>
          </a:p>
        </p:txBody>
      </p:sp>
    </p:spTree>
    <p:extLst>
      <p:ext uri="{BB962C8B-B14F-4D97-AF65-F5344CB8AC3E}">
        <p14:creationId xmlns:p14="http://schemas.microsoft.com/office/powerpoint/2010/main" val="342319498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880AC-B1E0-D1F0-637F-36DAF3400231}"/>
              </a:ext>
            </a:extLst>
          </p:cNvPr>
          <p:cNvSpPr txBox="1"/>
          <p:nvPr/>
        </p:nvSpPr>
        <p:spPr>
          <a:xfrm>
            <a:off x="233357" y="2473625"/>
            <a:ext cx="4791098" cy="230832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Two broad classes of sounders:</a:t>
            </a:r>
          </a:p>
          <a:p>
            <a:endParaRPr lang="en-US" sz="2400" b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Active:  LIDAR and Radar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Passive:  Environmental radiance is 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822B74-E6F6-BA0A-FA45-079B074872C1}"/>
              </a:ext>
            </a:extLst>
          </p:cNvPr>
          <p:cNvSpPr txBox="1"/>
          <p:nvPr/>
        </p:nvSpPr>
        <p:spPr>
          <a:xfrm>
            <a:off x="233357" y="941360"/>
            <a:ext cx="9326280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Key Idea (1959):  “If the atmosphere is observed at carefully chosen wavelengths, it is possible to retrieve the Planck Radiance, and therefore the temperature, as a function of height.”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8CC021-E45E-522D-0D40-38DA56087665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56213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880AC-B1E0-D1F0-637F-36DAF3400231}"/>
              </a:ext>
            </a:extLst>
          </p:cNvPr>
          <p:cNvSpPr txBox="1"/>
          <p:nvPr/>
        </p:nvSpPr>
        <p:spPr>
          <a:xfrm>
            <a:off x="233357" y="2473625"/>
            <a:ext cx="4791098" cy="230832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Two broad classes of sounders:</a:t>
            </a:r>
          </a:p>
          <a:p>
            <a:endParaRPr lang="en-US" sz="2400" b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Active:  LIDAR and Radar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Passive:  Environmental radiance is used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518B65-D695-B0F6-A934-214F420B2EAA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5024455" y="4405746"/>
            <a:ext cx="333458" cy="376203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97AF615-4199-A6C4-AF39-93D5809B0D2E}"/>
              </a:ext>
            </a:extLst>
          </p:cNvPr>
          <p:cNvSpPr txBox="1"/>
          <p:nvPr/>
        </p:nvSpPr>
        <p:spPr>
          <a:xfrm>
            <a:off x="5357913" y="3627787"/>
            <a:ext cx="4876354" cy="230832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Vertical:  Radiance coming from atmosphere below satellite is sensed.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Limb:  Radiance from limb of atmosphere is sensed.</a:t>
            </a:r>
            <a:endParaRPr lang="en-US" sz="24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2DE6D9-0A24-6C34-B159-81237D3F96B6}"/>
              </a:ext>
            </a:extLst>
          </p:cNvPr>
          <p:cNvSpPr/>
          <p:nvPr/>
        </p:nvSpPr>
        <p:spPr>
          <a:xfrm>
            <a:off x="233357" y="3811979"/>
            <a:ext cx="4791098" cy="1187533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A9A67-EC02-BAD9-A06F-F46C1D85C22C}"/>
              </a:ext>
            </a:extLst>
          </p:cNvPr>
          <p:cNvSpPr txBox="1"/>
          <p:nvPr/>
        </p:nvSpPr>
        <p:spPr>
          <a:xfrm>
            <a:off x="233357" y="941360"/>
            <a:ext cx="9326280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Key Idea (1959):  “If the atmosphere is observed at carefully chosen wavelengths, it is possible to retrieve the Planck Radiance, and therefore the temperature, as a function of height.”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0F3D6C-8A6B-183F-615D-188CBBDAC57B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27225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880AC-B1E0-D1F0-637F-36DAF3400231}"/>
              </a:ext>
            </a:extLst>
          </p:cNvPr>
          <p:cNvSpPr txBox="1"/>
          <p:nvPr/>
        </p:nvSpPr>
        <p:spPr>
          <a:xfrm>
            <a:off x="233357" y="2473625"/>
            <a:ext cx="4791098" cy="230832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Two broad classes of sounders:</a:t>
            </a:r>
          </a:p>
          <a:p>
            <a:endParaRPr lang="en-US" sz="2400" b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Active:  LIDAR and Radar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Passive:  Environmental radiance is used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518B65-D695-B0F6-A934-214F420B2EAA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5024455" y="4405746"/>
            <a:ext cx="333458" cy="376203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97AF615-4199-A6C4-AF39-93D5809B0D2E}"/>
              </a:ext>
            </a:extLst>
          </p:cNvPr>
          <p:cNvSpPr txBox="1"/>
          <p:nvPr/>
        </p:nvSpPr>
        <p:spPr>
          <a:xfrm>
            <a:off x="5357913" y="3627787"/>
            <a:ext cx="4876354" cy="230832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Vertical:  Radiance coming from atmosphere below satellite is sensed.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Limb:  Radiance from limb of atmosphere is sensed.</a:t>
            </a:r>
            <a:endParaRPr lang="en-US" sz="24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2DE6D9-0A24-6C34-B159-81237D3F96B6}"/>
              </a:ext>
            </a:extLst>
          </p:cNvPr>
          <p:cNvSpPr/>
          <p:nvPr/>
        </p:nvSpPr>
        <p:spPr>
          <a:xfrm>
            <a:off x="233357" y="3811979"/>
            <a:ext cx="4791098" cy="1187533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B9CA3F-A71D-0384-0CB6-8629AE208F6D}"/>
              </a:ext>
            </a:extLst>
          </p:cNvPr>
          <p:cNvSpPr/>
          <p:nvPr/>
        </p:nvSpPr>
        <p:spPr>
          <a:xfrm>
            <a:off x="5191184" y="3423000"/>
            <a:ext cx="5291286" cy="1576512"/>
          </a:xfrm>
          <a:prstGeom prst="roundRect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5FD79-677F-874A-C6A1-44D367370090}"/>
              </a:ext>
            </a:extLst>
          </p:cNvPr>
          <p:cNvSpPr txBox="1"/>
          <p:nvPr/>
        </p:nvSpPr>
        <p:spPr>
          <a:xfrm>
            <a:off x="233357" y="941360"/>
            <a:ext cx="9326280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Key Idea (1959):  “If the atmosphere is observed at carefully chosen wavelengths, it is possible to retrieve the Planck Radiance, and therefore the temperature, as a function of height.”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21E5C-F476-9233-2570-F548407A985D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9981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7FC0395-4070-C4BE-0A13-80A9297C31B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SLANT RANGE OPTICAL DEPTH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14" name="Picture 1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C0AE33E-9CA0-E0F8-8DBE-4944F96E7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4" t="47671" r="36904" b="40413"/>
          <a:stretch/>
        </p:blipFill>
        <p:spPr>
          <a:xfrm>
            <a:off x="248855" y="1683070"/>
            <a:ext cx="4998721" cy="174593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C3BA29-2AB6-5BAE-888B-42440ACC83DA}"/>
              </a:ext>
            </a:extLst>
          </p:cNvPr>
          <p:cNvSpPr txBox="1"/>
          <p:nvPr/>
        </p:nvSpPr>
        <p:spPr>
          <a:xfrm>
            <a:off x="233357" y="919699"/>
            <a:ext cx="586264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Recall definition of Vertical Optical Depth: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C2F9B-D3A4-EFBB-59A0-1986B9C6E26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92361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F60DD2-23A1-9877-4922-CCFC2A957A34}"/>
              </a:ext>
            </a:extLst>
          </p:cNvPr>
          <p:cNvCxnSpPr>
            <a:cxnSpLocks/>
          </p:cNvCxnSpPr>
          <p:nvPr/>
        </p:nvCxnSpPr>
        <p:spPr>
          <a:xfrm>
            <a:off x="4853171" y="2989499"/>
            <a:ext cx="0" cy="244222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3A746F-147F-9702-E7CF-EC45F46EC5F5}"/>
              </a:ext>
            </a:extLst>
          </p:cNvPr>
          <p:cNvCxnSpPr/>
          <p:nvPr/>
        </p:nvCxnSpPr>
        <p:spPr>
          <a:xfrm>
            <a:off x="3507991" y="4839425"/>
            <a:ext cx="2984543" cy="1638795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BAD301-0FBE-DD08-F134-CD2836C65D27}"/>
              </a:ext>
            </a:extLst>
          </p:cNvPr>
          <p:cNvSpPr/>
          <p:nvPr/>
        </p:nvSpPr>
        <p:spPr>
          <a:xfrm>
            <a:off x="-2259330" y="4384608"/>
            <a:ext cx="16710660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7756188">
            <a:off x="5910075" y="5929607"/>
            <a:ext cx="356260" cy="6355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7756188">
            <a:off x="5958419" y="5993089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652A8E0-65D0-35BD-07BB-771D24C3A120}"/>
              </a:ext>
            </a:extLst>
          </p:cNvPr>
          <p:cNvSpPr/>
          <p:nvPr/>
        </p:nvSpPr>
        <p:spPr>
          <a:xfrm rot="14754580">
            <a:off x="4087592" y="4768013"/>
            <a:ext cx="2805821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4C103-8180-B29C-690C-B1E28EB2B4B5}"/>
              </a:ext>
            </a:extLst>
          </p:cNvPr>
          <p:cNvSpPr txBox="1"/>
          <p:nvPr/>
        </p:nvSpPr>
        <p:spPr>
          <a:xfrm>
            <a:off x="6088205" y="4126357"/>
            <a:ext cx="3316905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Upwelling radiance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FC0395-4070-C4BE-0A13-80A9297C31B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SLANT RANGE OPTICAL DEPTH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767D07-AC98-4615-0B25-C02237D50BA2}"/>
              </a:ext>
            </a:extLst>
          </p:cNvPr>
          <p:cNvSpPr/>
          <p:nvPr/>
        </p:nvSpPr>
        <p:spPr>
          <a:xfrm>
            <a:off x="4707809" y="5431726"/>
            <a:ext cx="292454" cy="2745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AC671-52A7-4474-CDFD-B389B4BE1A94}"/>
              </a:ext>
            </a:extLst>
          </p:cNvPr>
          <p:cNvSpPr txBox="1"/>
          <p:nvPr/>
        </p:nvSpPr>
        <p:spPr>
          <a:xfrm>
            <a:off x="3023137" y="5342002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SSP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372B9-DAEF-D8BD-7B13-210C075BE9A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Picture 13" descr="A satellite scanning on the earth&#10;&#10;Description automatically generated with medium confidence">
            <a:extLst>
              <a:ext uri="{FF2B5EF4-FFF2-40B4-BE49-F238E27FC236}">
                <a16:creationId xmlns:a16="http://schemas.microsoft.com/office/drawing/2014/main" id="{2CE1D5D7-77F2-0B2E-7023-6D7152AE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0"/>
          <a:stretch/>
        </p:blipFill>
        <p:spPr>
          <a:xfrm>
            <a:off x="7025007" y="556531"/>
            <a:ext cx="4685086" cy="2942043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3273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F60DD2-23A1-9877-4922-CCFC2A957A34}"/>
              </a:ext>
            </a:extLst>
          </p:cNvPr>
          <p:cNvCxnSpPr>
            <a:cxnSpLocks/>
          </p:cNvCxnSpPr>
          <p:nvPr/>
        </p:nvCxnSpPr>
        <p:spPr>
          <a:xfrm>
            <a:off x="4853171" y="2989499"/>
            <a:ext cx="0" cy="244222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3A746F-147F-9702-E7CF-EC45F46EC5F5}"/>
              </a:ext>
            </a:extLst>
          </p:cNvPr>
          <p:cNvCxnSpPr/>
          <p:nvPr/>
        </p:nvCxnSpPr>
        <p:spPr>
          <a:xfrm>
            <a:off x="3507991" y="4839425"/>
            <a:ext cx="2984543" cy="1638795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7756188">
            <a:off x="5910075" y="5929607"/>
            <a:ext cx="356260" cy="6355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7756188">
            <a:off x="5958419" y="5993089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652A8E0-65D0-35BD-07BB-771D24C3A120}"/>
              </a:ext>
            </a:extLst>
          </p:cNvPr>
          <p:cNvSpPr/>
          <p:nvPr/>
        </p:nvSpPr>
        <p:spPr>
          <a:xfrm rot="14754580">
            <a:off x="4087592" y="4768013"/>
            <a:ext cx="2805821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4C103-8180-B29C-690C-B1E28EB2B4B5}"/>
              </a:ext>
            </a:extLst>
          </p:cNvPr>
          <p:cNvSpPr txBox="1"/>
          <p:nvPr/>
        </p:nvSpPr>
        <p:spPr>
          <a:xfrm>
            <a:off x="6088205" y="4126357"/>
            <a:ext cx="3316905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Upwelling radiance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767D07-AC98-4615-0B25-C02237D50BA2}"/>
              </a:ext>
            </a:extLst>
          </p:cNvPr>
          <p:cNvSpPr/>
          <p:nvPr/>
        </p:nvSpPr>
        <p:spPr>
          <a:xfrm>
            <a:off x="4707809" y="5431726"/>
            <a:ext cx="292454" cy="2745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AC671-52A7-4474-CDFD-B389B4BE1A94}"/>
              </a:ext>
            </a:extLst>
          </p:cNvPr>
          <p:cNvSpPr txBox="1"/>
          <p:nvPr/>
        </p:nvSpPr>
        <p:spPr>
          <a:xfrm>
            <a:off x="3023137" y="5342002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SSP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FED4B-F1A8-82E8-0FC8-3394091C6AE5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SLANT RANGE OPTICAL DEPTH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D900CF-C0FE-E07A-2669-F7641D188C0D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A satellite scanning on the earth&#10;&#10;Description automatically generated with medium confidence">
            <a:extLst>
              <a:ext uri="{FF2B5EF4-FFF2-40B4-BE49-F238E27FC236}">
                <a16:creationId xmlns:a16="http://schemas.microsoft.com/office/drawing/2014/main" id="{B555B1AC-8596-5266-3E1E-205968960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0"/>
          <a:stretch/>
        </p:blipFill>
        <p:spPr>
          <a:xfrm>
            <a:off x="7025007" y="556531"/>
            <a:ext cx="4685086" cy="2942043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1499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91F306-E587-DDC2-C695-B8246B041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86" y="737533"/>
            <a:ext cx="6597897" cy="3391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WIEN’S LAW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12C7F1B-0F3D-EDD2-663D-F56BAE433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5" t="3125" r="3239" b="1818"/>
          <a:stretch/>
        </p:blipFill>
        <p:spPr>
          <a:xfrm>
            <a:off x="5879648" y="647910"/>
            <a:ext cx="5762128" cy="547255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2E3FE2-01C5-E4CB-C9D3-DBC16116B952}"/>
              </a:ext>
            </a:extLst>
          </p:cNvPr>
          <p:cNvSpPr/>
          <p:nvPr/>
        </p:nvSpPr>
        <p:spPr>
          <a:xfrm>
            <a:off x="6220441" y="870438"/>
            <a:ext cx="942238" cy="6871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C3E1A7-CFC6-8573-A3EB-29E1B2FD818B}"/>
              </a:ext>
            </a:extLst>
          </p:cNvPr>
          <p:cNvSpPr/>
          <p:nvPr/>
        </p:nvSpPr>
        <p:spPr>
          <a:xfrm>
            <a:off x="7488934" y="2699025"/>
            <a:ext cx="942238" cy="6871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B6BE3-DD87-ACA4-C6CC-E52877A1C8B0}"/>
              </a:ext>
            </a:extLst>
          </p:cNvPr>
          <p:cNvSpPr txBox="1"/>
          <p:nvPr/>
        </p:nvSpPr>
        <p:spPr>
          <a:xfrm>
            <a:off x="233358" y="3977830"/>
            <a:ext cx="3591887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As temperature goes up, 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400" b="1" dirty="0" err="1">
                <a:solidFill>
                  <a:schemeClr val="bg1"/>
                </a:solidFill>
              </a:rPr>
              <a:t>max</a:t>
            </a:r>
            <a:r>
              <a:rPr lang="en-US" sz="2400" b="1" dirty="0">
                <a:solidFill>
                  <a:schemeClr val="bg1"/>
                </a:solidFill>
              </a:rPr>
              <a:t> goes down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F22D96-AF8D-4102-F3E7-798039873028}"/>
              </a:ext>
            </a:extLst>
          </p:cNvPr>
          <p:cNvCxnSpPr>
            <a:cxnSpLocks/>
          </p:cNvCxnSpPr>
          <p:nvPr/>
        </p:nvCxnSpPr>
        <p:spPr>
          <a:xfrm flipV="1">
            <a:off x="3703320" y="1514685"/>
            <a:ext cx="2392680" cy="285919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34AFAB-3AF7-6ACC-3DF2-B2A2238A0ADD}"/>
              </a:ext>
            </a:extLst>
          </p:cNvPr>
          <p:cNvCxnSpPr>
            <a:cxnSpLocks/>
          </p:cNvCxnSpPr>
          <p:nvPr/>
        </p:nvCxnSpPr>
        <p:spPr>
          <a:xfrm flipV="1">
            <a:off x="3529013" y="3429000"/>
            <a:ext cx="3857625" cy="115728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4EAAAEE-E9EB-DFBE-672F-C8B7A04D53A7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B8E56-936C-DD38-DEE8-0175D2002936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482564032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F60DD2-23A1-9877-4922-CCFC2A957A34}"/>
              </a:ext>
            </a:extLst>
          </p:cNvPr>
          <p:cNvCxnSpPr>
            <a:cxnSpLocks/>
          </p:cNvCxnSpPr>
          <p:nvPr/>
        </p:nvCxnSpPr>
        <p:spPr>
          <a:xfrm>
            <a:off x="4838883" y="2989499"/>
            <a:ext cx="0" cy="244222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3A746F-147F-9702-E7CF-EC45F46EC5F5}"/>
              </a:ext>
            </a:extLst>
          </p:cNvPr>
          <p:cNvCxnSpPr>
            <a:cxnSpLocks/>
          </p:cNvCxnSpPr>
          <p:nvPr/>
        </p:nvCxnSpPr>
        <p:spPr>
          <a:xfrm>
            <a:off x="1424171" y="5569023"/>
            <a:ext cx="685800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6200000">
            <a:off x="8159889" y="5269108"/>
            <a:ext cx="356260" cy="6355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6200000">
            <a:off x="8198960" y="5327442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652A8E0-65D0-35BD-07BB-771D24C3A120}"/>
              </a:ext>
            </a:extLst>
          </p:cNvPr>
          <p:cNvSpPr/>
          <p:nvPr/>
        </p:nvSpPr>
        <p:spPr>
          <a:xfrm rot="12604243">
            <a:off x="4728550" y="4421667"/>
            <a:ext cx="3705378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767D07-AC98-4615-0B25-C02237D50BA2}"/>
              </a:ext>
            </a:extLst>
          </p:cNvPr>
          <p:cNvSpPr/>
          <p:nvPr/>
        </p:nvSpPr>
        <p:spPr>
          <a:xfrm>
            <a:off x="4707809" y="5431726"/>
            <a:ext cx="292454" cy="2745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08F28-C11C-A183-D7AD-8242F69E73A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SLANT RANGE OPTICAL DEPTH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474D9-1B63-B90F-EB6C-2CFD69A82E5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 descr="A satellite scanning on the earth&#10;&#10;Description automatically generated with medium confidence">
            <a:extLst>
              <a:ext uri="{FF2B5EF4-FFF2-40B4-BE49-F238E27FC236}">
                <a16:creationId xmlns:a16="http://schemas.microsoft.com/office/drawing/2014/main" id="{6CBA7F5A-C60A-72FD-3217-AA97D1A04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0"/>
          <a:stretch/>
        </p:blipFill>
        <p:spPr>
          <a:xfrm>
            <a:off x="7025007" y="556531"/>
            <a:ext cx="4685086" cy="2942043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618383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FFEA9D-FFA8-D399-9B5A-8E00CCA07199}"/>
              </a:ext>
            </a:extLst>
          </p:cNvPr>
          <p:cNvCxnSpPr>
            <a:cxnSpLocks/>
          </p:cNvCxnSpPr>
          <p:nvPr/>
        </p:nvCxnSpPr>
        <p:spPr>
          <a:xfrm>
            <a:off x="1456938" y="3579238"/>
            <a:ext cx="711195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F60DD2-23A1-9877-4922-CCFC2A957A34}"/>
              </a:ext>
            </a:extLst>
          </p:cNvPr>
          <p:cNvCxnSpPr>
            <a:cxnSpLocks/>
          </p:cNvCxnSpPr>
          <p:nvPr/>
        </p:nvCxnSpPr>
        <p:spPr>
          <a:xfrm>
            <a:off x="4838883" y="2989499"/>
            <a:ext cx="0" cy="244222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3A746F-147F-9702-E7CF-EC45F46EC5F5}"/>
              </a:ext>
            </a:extLst>
          </p:cNvPr>
          <p:cNvCxnSpPr>
            <a:cxnSpLocks/>
          </p:cNvCxnSpPr>
          <p:nvPr/>
        </p:nvCxnSpPr>
        <p:spPr>
          <a:xfrm>
            <a:off x="1424171" y="5569023"/>
            <a:ext cx="685800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6200000">
            <a:off x="8159889" y="5269108"/>
            <a:ext cx="356260" cy="6355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6200000">
            <a:off x="8198960" y="5327442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767D07-AC98-4615-0B25-C02237D50BA2}"/>
              </a:ext>
            </a:extLst>
          </p:cNvPr>
          <p:cNvSpPr/>
          <p:nvPr/>
        </p:nvSpPr>
        <p:spPr>
          <a:xfrm>
            <a:off x="4707809" y="5446014"/>
            <a:ext cx="292454" cy="2745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6607CA3-9DC4-F950-5BA7-39D236427F16}"/>
              </a:ext>
            </a:extLst>
          </p:cNvPr>
          <p:cNvSpPr/>
          <p:nvPr/>
        </p:nvSpPr>
        <p:spPr>
          <a:xfrm>
            <a:off x="8884126" y="3579237"/>
            <a:ext cx="437978" cy="1989785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D3B70-CAA9-7D1B-C19F-6F05EBD0B8BA}"/>
              </a:ext>
            </a:extLst>
          </p:cNvPr>
          <p:cNvSpPr txBox="1"/>
          <p:nvPr/>
        </p:nvSpPr>
        <p:spPr>
          <a:xfrm>
            <a:off x="9379256" y="3982010"/>
            <a:ext cx="2350782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Integral limits of </a:t>
            </a:r>
            <a:r>
              <a:rPr lang="en-US" sz="2400" b="1" u="sng" dirty="0">
                <a:solidFill>
                  <a:schemeClr val="bg1"/>
                </a:solidFill>
              </a:rPr>
              <a:t>Vertical </a:t>
            </a:r>
            <a:r>
              <a:rPr lang="en-US" sz="2400" b="1" dirty="0">
                <a:solidFill>
                  <a:schemeClr val="bg1"/>
                </a:solidFill>
              </a:rPr>
              <a:t>Optical Depth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3A2F2-0BC3-459A-ED4E-FE29701189E7}"/>
              </a:ext>
            </a:extLst>
          </p:cNvPr>
          <p:cNvSpPr txBox="1"/>
          <p:nvPr/>
        </p:nvSpPr>
        <p:spPr>
          <a:xfrm>
            <a:off x="421177" y="5356053"/>
            <a:ext cx="752438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z1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1CCD68-A048-8DA1-4A73-1296865B6BAD}"/>
              </a:ext>
            </a:extLst>
          </p:cNvPr>
          <p:cNvSpPr txBox="1"/>
          <p:nvPr/>
        </p:nvSpPr>
        <p:spPr>
          <a:xfrm>
            <a:off x="421177" y="3348404"/>
            <a:ext cx="752438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z2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92DCD98-F224-73BC-9E95-38AE2BE0B0DB}"/>
              </a:ext>
            </a:extLst>
          </p:cNvPr>
          <p:cNvSpPr/>
          <p:nvPr/>
        </p:nvSpPr>
        <p:spPr>
          <a:xfrm rot="12604243">
            <a:off x="4728550" y="4421667"/>
            <a:ext cx="3705378" cy="378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93095-9383-80A0-B374-C670FC1679B5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SLANT RANGE OPTICAL DEPTH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EE4E3-3DDE-0C22-0D20-5EF1C6D0E61F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CDB08D-F8B2-2090-BB37-33F177123480}"/>
              </a:ext>
            </a:extLst>
          </p:cNvPr>
          <p:cNvSpPr txBox="1"/>
          <p:nvPr/>
        </p:nvSpPr>
        <p:spPr>
          <a:xfrm>
            <a:off x="1587525" y="5964952"/>
            <a:ext cx="653129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Okay when looking at the SSP</a:t>
            </a:r>
          </a:p>
        </p:txBody>
      </p:sp>
      <p:pic>
        <p:nvPicPr>
          <p:cNvPr id="8" name="Picture 7" descr="A satellite scanning on the earth&#10;&#10;Description automatically generated with medium confidence">
            <a:extLst>
              <a:ext uri="{FF2B5EF4-FFF2-40B4-BE49-F238E27FC236}">
                <a16:creationId xmlns:a16="http://schemas.microsoft.com/office/drawing/2014/main" id="{CBF6FCA3-A86D-3028-7F31-2B32148BE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0"/>
          <a:stretch/>
        </p:blipFill>
        <p:spPr>
          <a:xfrm>
            <a:off x="7025007" y="556531"/>
            <a:ext cx="4685086" cy="2942043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038095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FFEA9D-FFA8-D399-9B5A-8E00CCA07199}"/>
              </a:ext>
            </a:extLst>
          </p:cNvPr>
          <p:cNvCxnSpPr>
            <a:cxnSpLocks/>
          </p:cNvCxnSpPr>
          <p:nvPr/>
        </p:nvCxnSpPr>
        <p:spPr>
          <a:xfrm>
            <a:off x="1456938" y="3579238"/>
            <a:ext cx="711195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3A746F-147F-9702-E7CF-EC45F46EC5F5}"/>
              </a:ext>
            </a:extLst>
          </p:cNvPr>
          <p:cNvCxnSpPr>
            <a:cxnSpLocks/>
          </p:cNvCxnSpPr>
          <p:nvPr/>
        </p:nvCxnSpPr>
        <p:spPr>
          <a:xfrm>
            <a:off x="1424171" y="5569023"/>
            <a:ext cx="685800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6200000">
            <a:off x="8159889" y="5269108"/>
            <a:ext cx="356260" cy="6355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6200000">
            <a:off x="8198960" y="5327442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767D07-AC98-4615-0B25-C02237D50BA2}"/>
              </a:ext>
            </a:extLst>
          </p:cNvPr>
          <p:cNvSpPr/>
          <p:nvPr/>
        </p:nvSpPr>
        <p:spPr>
          <a:xfrm>
            <a:off x="4693521" y="5446014"/>
            <a:ext cx="292454" cy="2745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3A2F2-0BC3-459A-ED4E-FE29701189E7}"/>
              </a:ext>
            </a:extLst>
          </p:cNvPr>
          <p:cNvSpPr txBox="1"/>
          <p:nvPr/>
        </p:nvSpPr>
        <p:spPr>
          <a:xfrm>
            <a:off x="421177" y="5356053"/>
            <a:ext cx="752438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z1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1CCD68-A048-8DA1-4A73-1296865B6BAD}"/>
              </a:ext>
            </a:extLst>
          </p:cNvPr>
          <p:cNvSpPr txBox="1"/>
          <p:nvPr/>
        </p:nvSpPr>
        <p:spPr>
          <a:xfrm>
            <a:off x="421177" y="3348404"/>
            <a:ext cx="752438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z2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E51838-BECE-4693-595C-34EC54A1AB93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853172" y="3579238"/>
            <a:ext cx="3484847" cy="200764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D0932D-4C45-48BB-84E2-C92825C9F3D0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838883" y="3579238"/>
            <a:ext cx="14289" cy="1852488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prstDash val="sysDash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A848E2FC-8766-3418-466A-C15492C3ECD4}"/>
              </a:ext>
            </a:extLst>
          </p:cNvPr>
          <p:cNvSpPr/>
          <p:nvPr/>
        </p:nvSpPr>
        <p:spPr>
          <a:xfrm>
            <a:off x="8884126" y="3579237"/>
            <a:ext cx="437978" cy="1989785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BCB262-B85F-2B6C-C075-1446DE11F20C}"/>
              </a:ext>
            </a:extLst>
          </p:cNvPr>
          <p:cNvSpPr txBox="1"/>
          <p:nvPr/>
        </p:nvSpPr>
        <p:spPr>
          <a:xfrm>
            <a:off x="9379256" y="3982010"/>
            <a:ext cx="2350782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Integral limits of </a:t>
            </a:r>
            <a:r>
              <a:rPr lang="en-US" sz="2400" b="1" u="sng" dirty="0">
                <a:solidFill>
                  <a:schemeClr val="bg1"/>
                </a:solidFill>
              </a:rPr>
              <a:t>Vertical </a:t>
            </a:r>
            <a:r>
              <a:rPr lang="en-US" sz="2400" b="1" dirty="0">
                <a:solidFill>
                  <a:schemeClr val="bg1"/>
                </a:solidFill>
              </a:rPr>
              <a:t>Optical Depth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BA115-781C-C1CB-F4DB-AD72B926A13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SLANT RANGE OPTICAL DEPTH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5F1FC6-F750-7DB7-F7F9-E13643E9C833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CDB08D-F8B2-2090-BB37-33F177123480}"/>
              </a:ext>
            </a:extLst>
          </p:cNvPr>
          <p:cNvSpPr txBox="1"/>
          <p:nvPr/>
        </p:nvSpPr>
        <p:spPr>
          <a:xfrm>
            <a:off x="421177" y="5982436"/>
            <a:ext cx="8894945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When viewing down the scan line, need </a:t>
            </a:r>
            <a:r>
              <a:rPr lang="en-US" sz="2400" b="1" u="sng" dirty="0">
                <a:solidFill>
                  <a:schemeClr val="bg1"/>
                </a:solidFill>
              </a:rPr>
              <a:t>Slant Range</a:t>
            </a:r>
            <a:r>
              <a:rPr lang="en-US" sz="2400" b="1" dirty="0">
                <a:solidFill>
                  <a:schemeClr val="bg1"/>
                </a:solidFill>
              </a:rPr>
              <a:t> Optical Depth</a:t>
            </a:r>
          </a:p>
        </p:txBody>
      </p:sp>
      <p:pic>
        <p:nvPicPr>
          <p:cNvPr id="9" name="Picture 8" descr="A satellite scanning on the earth&#10;&#10;Description automatically generated with medium confidence">
            <a:extLst>
              <a:ext uri="{FF2B5EF4-FFF2-40B4-BE49-F238E27FC236}">
                <a16:creationId xmlns:a16="http://schemas.microsoft.com/office/drawing/2014/main" id="{A34B4024-85EA-43EC-F0B1-282E439EC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0"/>
          <a:stretch/>
        </p:blipFill>
        <p:spPr>
          <a:xfrm>
            <a:off x="7025007" y="556531"/>
            <a:ext cx="4685086" cy="2942043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376608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FFEA9D-FFA8-D399-9B5A-8E00CCA07199}"/>
              </a:ext>
            </a:extLst>
          </p:cNvPr>
          <p:cNvCxnSpPr>
            <a:cxnSpLocks/>
          </p:cNvCxnSpPr>
          <p:nvPr/>
        </p:nvCxnSpPr>
        <p:spPr>
          <a:xfrm>
            <a:off x="1456938" y="3579238"/>
            <a:ext cx="711195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3A746F-147F-9702-E7CF-EC45F46EC5F5}"/>
              </a:ext>
            </a:extLst>
          </p:cNvPr>
          <p:cNvCxnSpPr>
            <a:cxnSpLocks/>
          </p:cNvCxnSpPr>
          <p:nvPr/>
        </p:nvCxnSpPr>
        <p:spPr>
          <a:xfrm>
            <a:off x="1424171" y="5569023"/>
            <a:ext cx="685800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6200000">
            <a:off x="8159889" y="5269108"/>
            <a:ext cx="356260" cy="6355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6200000">
            <a:off x="8198960" y="5327442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767D07-AC98-4615-0B25-C02237D50BA2}"/>
              </a:ext>
            </a:extLst>
          </p:cNvPr>
          <p:cNvSpPr/>
          <p:nvPr/>
        </p:nvSpPr>
        <p:spPr>
          <a:xfrm>
            <a:off x="4693521" y="5446014"/>
            <a:ext cx="292454" cy="2745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3A2F2-0BC3-459A-ED4E-FE29701189E7}"/>
              </a:ext>
            </a:extLst>
          </p:cNvPr>
          <p:cNvSpPr txBox="1"/>
          <p:nvPr/>
        </p:nvSpPr>
        <p:spPr>
          <a:xfrm>
            <a:off x="8769138" y="5368585"/>
            <a:ext cx="752438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sl1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1CCD68-A048-8DA1-4A73-1296865B6BAD}"/>
              </a:ext>
            </a:extLst>
          </p:cNvPr>
          <p:cNvSpPr txBox="1"/>
          <p:nvPr/>
        </p:nvSpPr>
        <p:spPr>
          <a:xfrm>
            <a:off x="3941083" y="3697757"/>
            <a:ext cx="752438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sl2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E51838-BECE-4693-595C-34EC54A1AB93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853172" y="3579238"/>
            <a:ext cx="3484847" cy="200764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D0932D-4C45-48BB-84E2-C92825C9F3D0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838883" y="3579238"/>
            <a:ext cx="14289" cy="1852488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prstDash val="sysDash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2009AEF8-BEB2-4C00-3F19-B34BFA2FCE7F}"/>
              </a:ext>
            </a:extLst>
          </p:cNvPr>
          <p:cNvSpPr/>
          <p:nvPr/>
        </p:nvSpPr>
        <p:spPr>
          <a:xfrm rot="18032057">
            <a:off x="6606027" y="2278271"/>
            <a:ext cx="437978" cy="3945850"/>
          </a:xfrm>
          <a:prstGeom prst="rightBrac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D3F75B-B8A7-BC89-8BD5-7CC9014B0C1F}"/>
              </a:ext>
            </a:extLst>
          </p:cNvPr>
          <p:cNvSpPr txBox="1"/>
          <p:nvPr/>
        </p:nvSpPr>
        <p:spPr>
          <a:xfrm>
            <a:off x="9379256" y="3982010"/>
            <a:ext cx="2350782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Integral limits of </a:t>
            </a:r>
            <a:r>
              <a:rPr lang="en-US" sz="2400" b="1" u="sng" dirty="0">
                <a:solidFill>
                  <a:schemeClr val="bg1"/>
                </a:solidFill>
              </a:rPr>
              <a:t>Slant Range </a:t>
            </a:r>
            <a:r>
              <a:rPr lang="en-US" sz="2400" b="1" dirty="0">
                <a:solidFill>
                  <a:schemeClr val="bg1"/>
                </a:solidFill>
              </a:rPr>
              <a:t>Optical Depth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FDC311-57EF-E2FE-B3F1-F6085EED959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SLANT RANGE OPTICAL DEPTH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4F0621-157C-E8D9-5811-75F2DACCC250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Picture 2" descr="A satellite scanning on the earth&#10;&#10;Description automatically generated with medium confidence">
            <a:extLst>
              <a:ext uri="{FF2B5EF4-FFF2-40B4-BE49-F238E27FC236}">
                <a16:creationId xmlns:a16="http://schemas.microsoft.com/office/drawing/2014/main" id="{FE3BD77D-373B-30D8-3C47-DD036967A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40"/>
          <a:stretch/>
        </p:blipFill>
        <p:spPr>
          <a:xfrm>
            <a:off x="7025007" y="556531"/>
            <a:ext cx="4685086" cy="2942043"/>
          </a:xfrm>
          <a:prstGeom prst="rect">
            <a:avLst/>
          </a:prstGeom>
          <a:ln w="222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14313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FFEA9D-FFA8-D399-9B5A-8E00CCA07199}"/>
              </a:ext>
            </a:extLst>
          </p:cNvPr>
          <p:cNvCxnSpPr>
            <a:cxnSpLocks/>
          </p:cNvCxnSpPr>
          <p:nvPr/>
        </p:nvCxnSpPr>
        <p:spPr>
          <a:xfrm>
            <a:off x="1456938" y="3579238"/>
            <a:ext cx="711195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3A746F-147F-9702-E7CF-EC45F46EC5F5}"/>
              </a:ext>
            </a:extLst>
          </p:cNvPr>
          <p:cNvCxnSpPr>
            <a:cxnSpLocks/>
          </p:cNvCxnSpPr>
          <p:nvPr/>
        </p:nvCxnSpPr>
        <p:spPr>
          <a:xfrm>
            <a:off x="1424171" y="5569023"/>
            <a:ext cx="685800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6200000">
            <a:off x="8159889" y="5269108"/>
            <a:ext cx="356260" cy="6355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6200000">
            <a:off x="8198960" y="5327442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767D07-AC98-4615-0B25-C02237D50BA2}"/>
              </a:ext>
            </a:extLst>
          </p:cNvPr>
          <p:cNvSpPr/>
          <p:nvPr/>
        </p:nvSpPr>
        <p:spPr>
          <a:xfrm>
            <a:off x="4693521" y="5446014"/>
            <a:ext cx="292454" cy="2745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3A2F2-0BC3-459A-ED4E-FE29701189E7}"/>
              </a:ext>
            </a:extLst>
          </p:cNvPr>
          <p:cNvSpPr txBox="1"/>
          <p:nvPr/>
        </p:nvSpPr>
        <p:spPr>
          <a:xfrm>
            <a:off x="8769138" y="5368585"/>
            <a:ext cx="752438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sl1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1CCD68-A048-8DA1-4A73-1296865B6BAD}"/>
              </a:ext>
            </a:extLst>
          </p:cNvPr>
          <p:cNvSpPr txBox="1"/>
          <p:nvPr/>
        </p:nvSpPr>
        <p:spPr>
          <a:xfrm>
            <a:off x="3941083" y="3697757"/>
            <a:ext cx="752438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sl2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E51838-BECE-4693-595C-34EC54A1AB93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853172" y="3579238"/>
            <a:ext cx="3484847" cy="200764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D0932D-4C45-48BB-84E2-C92825C9F3D0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838883" y="3579238"/>
            <a:ext cx="14289" cy="1852488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prstDash val="sysDash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B29CC-797E-3963-AFB6-44CDF66B663C}"/>
              </a:ext>
            </a:extLst>
          </p:cNvPr>
          <p:cNvSpPr txBox="1"/>
          <p:nvPr/>
        </p:nvSpPr>
        <p:spPr>
          <a:xfrm>
            <a:off x="4938819" y="3817680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pitchFamily="2" charset="2"/>
              </a:rPr>
              <a:t>q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68F7FF-F591-183A-533B-DE1F6071233E}"/>
              </a:ext>
            </a:extLst>
          </p:cNvPr>
          <p:cNvCxnSpPr>
            <a:cxnSpLocks/>
          </p:cNvCxnSpPr>
          <p:nvPr/>
        </p:nvCxnSpPr>
        <p:spPr>
          <a:xfrm>
            <a:off x="5298035" y="4080285"/>
            <a:ext cx="1788565" cy="0"/>
          </a:xfrm>
          <a:prstGeom prst="line">
            <a:avLst/>
          </a:prstGeom>
          <a:ln w="63500">
            <a:solidFill>
              <a:schemeClr val="tx1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B7956E-5119-3BAD-0701-FC943D93E433}"/>
              </a:ext>
            </a:extLst>
          </p:cNvPr>
          <p:cNvSpPr txBox="1"/>
          <p:nvPr/>
        </p:nvSpPr>
        <p:spPr>
          <a:xfrm>
            <a:off x="6088205" y="3834456"/>
            <a:ext cx="213262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Zenith angle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42CC13-0C45-4AA6-9A99-4DA7DC180559}"/>
              </a:ext>
            </a:extLst>
          </p:cNvPr>
          <p:cNvSpPr txBox="1"/>
          <p:nvPr/>
        </p:nvSpPr>
        <p:spPr>
          <a:xfrm>
            <a:off x="9145357" y="1004223"/>
            <a:ext cx="2350782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Let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2400" b="1" dirty="0">
                <a:solidFill>
                  <a:schemeClr val="bg1"/>
                </a:solidFill>
              </a:rPr>
              <a:t> = cos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C42A2-F7E4-7049-B993-15049E8972C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SLANT RANGE OPTICAL DEPTH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D0AD1E-9358-A524-5959-EEE45E01F2EF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5134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FFEA9D-FFA8-D399-9B5A-8E00CCA07199}"/>
              </a:ext>
            </a:extLst>
          </p:cNvPr>
          <p:cNvCxnSpPr>
            <a:cxnSpLocks/>
          </p:cNvCxnSpPr>
          <p:nvPr/>
        </p:nvCxnSpPr>
        <p:spPr>
          <a:xfrm>
            <a:off x="1456938" y="3579238"/>
            <a:ext cx="711195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3A746F-147F-9702-E7CF-EC45F46EC5F5}"/>
              </a:ext>
            </a:extLst>
          </p:cNvPr>
          <p:cNvCxnSpPr>
            <a:cxnSpLocks/>
          </p:cNvCxnSpPr>
          <p:nvPr/>
        </p:nvCxnSpPr>
        <p:spPr>
          <a:xfrm>
            <a:off x="1424171" y="5569023"/>
            <a:ext cx="6858000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A8F3DC8-4AFC-CDDE-7754-31C169105265}"/>
              </a:ext>
            </a:extLst>
          </p:cNvPr>
          <p:cNvSpPr/>
          <p:nvPr/>
        </p:nvSpPr>
        <p:spPr>
          <a:xfrm rot="16200000">
            <a:off x="8159889" y="5269108"/>
            <a:ext cx="356260" cy="6355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8F909DB-A47C-1D57-E578-66C7AE323384}"/>
              </a:ext>
            </a:extLst>
          </p:cNvPr>
          <p:cNvSpPr/>
          <p:nvPr/>
        </p:nvSpPr>
        <p:spPr>
          <a:xfrm rot="16200000">
            <a:off x="8198960" y="5327442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767D07-AC98-4615-0B25-C02237D50BA2}"/>
              </a:ext>
            </a:extLst>
          </p:cNvPr>
          <p:cNvSpPr/>
          <p:nvPr/>
        </p:nvSpPr>
        <p:spPr>
          <a:xfrm>
            <a:off x="4693521" y="5446014"/>
            <a:ext cx="292454" cy="27459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3A2F2-0BC3-459A-ED4E-FE29701189E7}"/>
              </a:ext>
            </a:extLst>
          </p:cNvPr>
          <p:cNvSpPr txBox="1"/>
          <p:nvPr/>
        </p:nvSpPr>
        <p:spPr>
          <a:xfrm>
            <a:off x="8769138" y="5368585"/>
            <a:ext cx="752438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sl1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1CCD68-A048-8DA1-4A73-1296865B6BAD}"/>
              </a:ext>
            </a:extLst>
          </p:cNvPr>
          <p:cNvSpPr txBox="1"/>
          <p:nvPr/>
        </p:nvSpPr>
        <p:spPr>
          <a:xfrm>
            <a:off x="3941083" y="3697757"/>
            <a:ext cx="752438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sl2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E51838-BECE-4693-595C-34EC54A1AB93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853172" y="3579238"/>
            <a:ext cx="3484847" cy="2007647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E18BB5-1801-4B5E-1D8B-4D6ED5C42973}"/>
              </a:ext>
            </a:extLst>
          </p:cNvPr>
          <p:cNvSpPr txBox="1"/>
          <p:nvPr/>
        </p:nvSpPr>
        <p:spPr>
          <a:xfrm>
            <a:off x="3984762" y="2702866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D0932D-4C45-48BB-84E2-C92825C9F3D0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838883" y="3579238"/>
            <a:ext cx="14289" cy="1852488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prstDash val="sysDash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B3DCF50-73A0-887F-C4D5-56C80A539AE9}"/>
              </a:ext>
            </a:extLst>
          </p:cNvPr>
          <p:cNvSpPr/>
          <p:nvPr/>
        </p:nvSpPr>
        <p:spPr>
          <a:xfrm>
            <a:off x="3618138" y="2268284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B29CC-797E-3963-AFB6-44CDF66B663C}"/>
              </a:ext>
            </a:extLst>
          </p:cNvPr>
          <p:cNvSpPr txBox="1"/>
          <p:nvPr/>
        </p:nvSpPr>
        <p:spPr>
          <a:xfrm>
            <a:off x="4938819" y="3817680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ymbol" pitchFamily="2" charset="2"/>
              </a:rPr>
              <a:t>q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68F7FF-F591-183A-533B-DE1F6071233E}"/>
              </a:ext>
            </a:extLst>
          </p:cNvPr>
          <p:cNvCxnSpPr>
            <a:cxnSpLocks/>
          </p:cNvCxnSpPr>
          <p:nvPr/>
        </p:nvCxnSpPr>
        <p:spPr>
          <a:xfrm>
            <a:off x="5298035" y="4080285"/>
            <a:ext cx="1788565" cy="0"/>
          </a:xfrm>
          <a:prstGeom prst="line">
            <a:avLst/>
          </a:prstGeom>
          <a:ln w="63500">
            <a:solidFill>
              <a:schemeClr val="tx1"/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B7956E-5119-3BAD-0701-FC943D93E433}"/>
              </a:ext>
            </a:extLst>
          </p:cNvPr>
          <p:cNvSpPr txBox="1"/>
          <p:nvPr/>
        </p:nvSpPr>
        <p:spPr>
          <a:xfrm>
            <a:off x="6088205" y="3834456"/>
            <a:ext cx="213262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Zenith angle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42CC13-0C45-4AA6-9A99-4DA7DC180559}"/>
              </a:ext>
            </a:extLst>
          </p:cNvPr>
          <p:cNvSpPr txBox="1"/>
          <p:nvPr/>
        </p:nvSpPr>
        <p:spPr>
          <a:xfrm>
            <a:off x="7272338" y="1004223"/>
            <a:ext cx="4223801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Relationship between Vertical Optical Depth and Slant Range Optical Depth: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pic>
        <p:nvPicPr>
          <p:cNvPr id="16" name="Picture 1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D734433-51D6-AA24-D215-921B3480F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55" t="44200" r="41188" b="26855"/>
          <a:stretch/>
        </p:blipFill>
        <p:spPr>
          <a:xfrm>
            <a:off x="7863769" y="2315760"/>
            <a:ext cx="2994732" cy="421362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1FA36-B868-783F-B67B-560217F7BAB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SLANT RANGE OPTICAL DEPTH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533AE7-2055-9627-4E31-34145D6F77C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7114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8BA6B-412C-E13D-1187-2DE39AD0EEC1}"/>
              </a:ext>
            </a:extLst>
          </p:cNvPr>
          <p:cNvSpPr txBox="1"/>
          <p:nvPr/>
        </p:nvSpPr>
        <p:spPr>
          <a:xfrm>
            <a:off x="233357" y="941360"/>
            <a:ext cx="93262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Definitions:  Absorption Number and Single-Scatter Albedo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Letter&#10;&#10;Description automatically generated">
            <a:extLst>
              <a:ext uri="{FF2B5EF4-FFF2-40B4-BE49-F238E27FC236}">
                <a16:creationId xmlns:a16="http://schemas.microsoft.com/office/drawing/2014/main" id="{5BA09659-9CE8-3051-8AC6-2CCB92EC2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57" y="2010611"/>
            <a:ext cx="3227862" cy="4182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D960FC-FA86-E999-F250-E1126ECD956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014277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EEBFF-750C-EC65-1965-8CE18719FC20}"/>
              </a:ext>
            </a:extLst>
          </p:cNvPr>
          <p:cNvSpPr txBox="1"/>
          <p:nvPr/>
        </p:nvSpPr>
        <p:spPr>
          <a:xfrm>
            <a:off x="233357" y="941360"/>
            <a:ext cx="93262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RTF Becomes: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E510BE9-6221-02CB-A2DE-198A58C74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6" r="1629" b="52186"/>
          <a:stretch/>
        </p:blipFill>
        <p:spPr>
          <a:xfrm>
            <a:off x="233356" y="2090057"/>
            <a:ext cx="9326281" cy="162953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1DB6B9-546B-EEDC-D235-7AC74C3B2C2C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17494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BB290BB9-0230-B542-B9FF-E2ADFBF84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6" r="1629" b="52186"/>
          <a:stretch/>
        </p:blipFill>
        <p:spPr>
          <a:xfrm>
            <a:off x="233356" y="2090057"/>
            <a:ext cx="9326281" cy="162953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EEBFF-750C-EC65-1965-8CE18719FC20}"/>
              </a:ext>
            </a:extLst>
          </p:cNvPr>
          <p:cNvSpPr txBox="1"/>
          <p:nvPr/>
        </p:nvSpPr>
        <p:spPr>
          <a:xfrm>
            <a:off x="233357" y="941360"/>
            <a:ext cx="93262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RTF Becomes: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33E06A-0866-8F8E-D268-5D36F300A5E7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2375065" y="3292665"/>
            <a:ext cx="768160" cy="827809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FC255AE-A324-03E5-E8C1-FDC95CDAB225}"/>
              </a:ext>
            </a:extLst>
          </p:cNvPr>
          <p:cNvSpPr/>
          <p:nvPr/>
        </p:nvSpPr>
        <p:spPr>
          <a:xfrm>
            <a:off x="1716544" y="2541319"/>
            <a:ext cx="1086033" cy="751346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96790-0DDC-A327-30CC-12842FE7BA0E}"/>
              </a:ext>
            </a:extLst>
          </p:cNvPr>
          <p:cNvSpPr txBox="1"/>
          <p:nvPr/>
        </p:nvSpPr>
        <p:spPr>
          <a:xfrm>
            <a:off x="705048" y="4120474"/>
            <a:ext cx="4876354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Initial Radiance from Scan Spot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83E31-FAB8-618D-1CE9-485CE201AD1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2518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2F1A70C6-8D6F-D450-BB19-2EA55035D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6" r="1629" b="52186"/>
          <a:stretch/>
        </p:blipFill>
        <p:spPr>
          <a:xfrm>
            <a:off x="233356" y="2090057"/>
            <a:ext cx="9326281" cy="162953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EEBFF-750C-EC65-1965-8CE18719FC20}"/>
              </a:ext>
            </a:extLst>
          </p:cNvPr>
          <p:cNvSpPr txBox="1"/>
          <p:nvPr/>
        </p:nvSpPr>
        <p:spPr>
          <a:xfrm>
            <a:off x="233357" y="941360"/>
            <a:ext cx="93262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RTF Becomes: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1EA409-25FF-0149-3F0A-4D1FD580D0E8}"/>
              </a:ext>
            </a:extLst>
          </p:cNvPr>
          <p:cNvCxnSpPr>
            <a:cxnSpLocks/>
            <a:endCxn id="7" idx="4"/>
          </p:cNvCxnSpPr>
          <p:nvPr/>
        </p:nvCxnSpPr>
        <p:spPr>
          <a:xfrm flipV="1">
            <a:off x="3143225" y="3292665"/>
            <a:ext cx="307527" cy="827809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8B05FBF-B80B-79EB-C737-9459E9723E4D}"/>
              </a:ext>
            </a:extLst>
          </p:cNvPr>
          <p:cNvSpPr/>
          <p:nvPr/>
        </p:nvSpPr>
        <p:spPr>
          <a:xfrm>
            <a:off x="2733264" y="2541319"/>
            <a:ext cx="1434975" cy="751346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96790-0DDC-A327-30CC-12842FE7BA0E}"/>
              </a:ext>
            </a:extLst>
          </p:cNvPr>
          <p:cNvSpPr txBox="1"/>
          <p:nvPr/>
        </p:nvSpPr>
        <p:spPr>
          <a:xfrm>
            <a:off x="705048" y="4120474"/>
            <a:ext cx="4876354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Gain from emission within atmosphere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D13AD-5C52-3CDD-3DC4-DF29C071910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77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WIEN’S LAW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89AE36-C7C4-860B-5978-451127E8C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1" t="4376" r="8744" b="5208"/>
          <a:stretch/>
        </p:blipFill>
        <p:spPr>
          <a:xfrm>
            <a:off x="7872414" y="214313"/>
            <a:ext cx="3671888" cy="6200775"/>
          </a:xfrm>
          <a:prstGeom prst="rect">
            <a:avLst/>
          </a:prstGeom>
        </p:spPr>
      </p:pic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C9A9262-1E36-CE68-F53B-2B4F897EE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86" y="737533"/>
            <a:ext cx="6597897" cy="3391012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CDA57184-D640-DD07-F6D0-BAD0C1EA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58" y="4861133"/>
            <a:ext cx="7772400" cy="18274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B2143E11-CB66-7672-F7F1-FDAF2303E513}"/>
              </a:ext>
            </a:extLst>
          </p:cNvPr>
          <p:cNvSpPr/>
          <p:nvPr/>
        </p:nvSpPr>
        <p:spPr>
          <a:xfrm>
            <a:off x="10955778" y="2045883"/>
            <a:ext cx="368135" cy="27313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D92F9250-1C8F-F2B6-B788-887EFABD775E}"/>
              </a:ext>
            </a:extLst>
          </p:cNvPr>
          <p:cNvSpPr/>
          <p:nvPr/>
        </p:nvSpPr>
        <p:spPr>
          <a:xfrm>
            <a:off x="10955778" y="3236383"/>
            <a:ext cx="368135" cy="27313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24543193-2DE1-1330-4AAA-E524F68253B2}"/>
              </a:ext>
            </a:extLst>
          </p:cNvPr>
          <p:cNvSpPr/>
          <p:nvPr/>
        </p:nvSpPr>
        <p:spPr>
          <a:xfrm>
            <a:off x="10971018" y="3659738"/>
            <a:ext cx="368135" cy="27313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A5F19B25-EFF1-6AE9-F64C-3DFE7CC9C081}"/>
              </a:ext>
            </a:extLst>
          </p:cNvPr>
          <p:cNvSpPr/>
          <p:nvPr/>
        </p:nvSpPr>
        <p:spPr>
          <a:xfrm>
            <a:off x="10986258" y="4348903"/>
            <a:ext cx="368135" cy="27313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F0E3A-03CB-767A-8478-CFDC954C05E1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683360081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74CFA292-E9B3-61B2-7376-4E69C631C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6" r="1629" b="52186"/>
          <a:stretch/>
        </p:blipFill>
        <p:spPr>
          <a:xfrm>
            <a:off x="233356" y="2090057"/>
            <a:ext cx="9326281" cy="162953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EEBFF-750C-EC65-1965-8CE18719FC20}"/>
              </a:ext>
            </a:extLst>
          </p:cNvPr>
          <p:cNvSpPr txBox="1"/>
          <p:nvPr/>
        </p:nvSpPr>
        <p:spPr>
          <a:xfrm>
            <a:off x="233357" y="941360"/>
            <a:ext cx="93262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RTF Becomes: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93A122-B007-CE49-9E38-C63471B28AF6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3143225" y="3274654"/>
            <a:ext cx="1783774" cy="853507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C09A58B-0973-8AD5-A32E-70BCF26F6CEE}"/>
              </a:ext>
            </a:extLst>
          </p:cNvPr>
          <p:cNvSpPr/>
          <p:nvPr/>
        </p:nvSpPr>
        <p:spPr>
          <a:xfrm>
            <a:off x="4146427" y="2375064"/>
            <a:ext cx="5330082" cy="1053935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96790-0DDC-A327-30CC-12842FE7BA0E}"/>
              </a:ext>
            </a:extLst>
          </p:cNvPr>
          <p:cNvSpPr txBox="1"/>
          <p:nvPr/>
        </p:nvSpPr>
        <p:spPr>
          <a:xfrm>
            <a:off x="705048" y="4120474"/>
            <a:ext cx="4876354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Gain from scattering into same direction as initial radiance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E03E12-A335-E82D-E7FF-0A6A93463264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27439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BBB35-0F53-E2F2-878E-23E3260B2CF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EEBFF-750C-EC65-1965-8CE18719FC20}"/>
              </a:ext>
            </a:extLst>
          </p:cNvPr>
          <p:cNvSpPr txBox="1"/>
          <p:nvPr/>
        </p:nvSpPr>
        <p:spPr>
          <a:xfrm>
            <a:off x="233357" y="941360"/>
            <a:ext cx="932628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If no scattering: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2611E0DC-A534-5B80-E9AC-A43E058EC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0" t="57092" r="27273" b="6860"/>
          <a:stretch/>
        </p:blipFill>
        <p:spPr>
          <a:xfrm>
            <a:off x="201878" y="2132521"/>
            <a:ext cx="4407868" cy="153695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4896497" y="2485500"/>
            <a:ext cx="4791098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Schwarzchild</a:t>
            </a:r>
            <a:r>
              <a:rPr lang="en-US" sz="2400" b="1" dirty="0">
                <a:solidFill>
                  <a:schemeClr val="bg1"/>
                </a:solidFill>
              </a:rPr>
              <a:t> Equation: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Basis of Atmospheric Sounders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E5030F-9D76-A974-B90A-71CA504D68E5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1099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2611E0DC-A534-5B80-E9AC-A43E058EC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0" t="57092" r="27273" b="6860"/>
          <a:stretch/>
        </p:blipFill>
        <p:spPr>
          <a:xfrm>
            <a:off x="201878" y="907727"/>
            <a:ext cx="4407868" cy="153695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4896497" y="894946"/>
            <a:ext cx="4791098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Schwarzchild</a:t>
            </a:r>
            <a:r>
              <a:rPr lang="en-US" sz="2400" b="1" dirty="0">
                <a:solidFill>
                  <a:schemeClr val="bg1"/>
                </a:solidFill>
              </a:rPr>
              <a:t> Equation: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Basis of Atmospheric Sounders</a:t>
            </a:r>
          </a:p>
          <a:p>
            <a:pPr algn="ctr"/>
            <a:endParaRPr lang="en-US" sz="2400" b="1" u="sng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(This is the RTF with no scattering.)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B22CE2-AF0E-A876-4150-105475CD64E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3DEBBD5-A57E-397E-673E-450298F60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9" t="27144" r="32998" b="12307"/>
          <a:stretch/>
        </p:blipFill>
        <p:spPr>
          <a:xfrm>
            <a:off x="472439" y="2590800"/>
            <a:ext cx="4953001" cy="4085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E127E9-04EA-0AAB-C4B4-5FD14DDC173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4689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67917EE-5858-B283-D698-282CE4D7689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6" y="900540"/>
            <a:ext cx="636556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After solving for radiance reaching the satellite:</a:t>
            </a: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43A3F84-1309-800E-1B74-C2FE2E5E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0" t="23223" r="14337" b="29412"/>
          <a:stretch/>
        </p:blipFill>
        <p:spPr>
          <a:xfrm>
            <a:off x="185856" y="1900047"/>
            <a:ext cx="10383184" cy="4624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D9E26F-2D54-40F4-DE95-7F2E28C2C96B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40893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D78D2AA-F434-BDCA-2E9C-E04279FD159F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CC3715F-A4C7-CB35-3E6B-44DB5CBEF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0" t="23223" r="14337" b="29412"/>
          <a:stretch/>
        </p:blipFill>
        <p:spPr>
          <a:xfrm>
            <a:off x="185856" y="1900047"/>
            <a:ext cx="10383184" cy="4624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6" y="900540"/>
            <a:ext cx="636556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After solving for radiance reaching the satellite: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EA280F-F0E1-D369-256B-01667A6A2D61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3948501" y="2727743"/>
            <a:ext cx="754128" cy="701257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ED6577B-214F-54C6-421A-15A6A9C524D7}"/>
              </a:ext>
            </a:extLst>
          </p:cNvPr>
          <p:cNvSpPr/>
          <p:nvPr/>
        </p:nvSpPr>
        <p:spPr>
          <a:xfrm>
            <a:off x="2460131" y="1876299"/>
            <a:ext cx="1743734" cy="997529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A801A-30C2-07F0-2AA7-34EDC3DC53D9}"/>
              </a:ext>
            </a:extLst>
          </p:cNvPr>
          <p:cNvSpPr txBox="1"/>
          <p:nvPr/>
        </p:nvSpPr>
        <p:spPr>
          <a:xfrm>
            <a:off x="4556886" y="3164641"/>
            <a:ext cx="5925584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Surface Term (Noise)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62EB7D-1963-3EA6-3EBD-9A8EB38FF585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49930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44B0375-B0A9-6A4E-0674-A571DD4F84DB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560AE13-EF11-6431-2833-252E087E6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0" t="23223" r="14337" b="29412"/>
          <a:stretch/>
        </p:blipFill>
        <p:spPr>
          <a:xfrm>
            <a:off x="185856" y="1900047"/>
            <a:ext cx="10383184" cy="4624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6" y="900540"/>
            <a:ext cx="636556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After solving for radiance reaching the satellite: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EA280F-F0E1-D369-256B-01667A6A2D61}"/>
              </a:ext>
            </a:extLst>
          </p:cNvPr>
          <p:cNvCxnSpPr>
            <a:cxnSpLocks/>
            <a:endCxn id="6" idx="4"/>
          </p:cNvCxnSpPr>
          <p:nvPr/>
        </p:nvCxnSpPr>
        <p:spPr>
          <a:xfrm flipH="1" flipV="1">
            <a:off x="5817997" y="2891633"/>
            <a:ext cx="780922" cy="555172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ED6577B-214F-54C6-421A-15A6A9C524D7}"/>
              </a:ext>
            </a:extLst>
          </p:cNvPr>
          <p:cNvSpPr/>
          <p:nvPr/>
        </p:nvSpPr>
        <p:spPr>
          <a:xfrm>
            <a:off x="4356420" y="1894104"/>
            <a:ext cx="2923153" cy="997529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A801A-30C2-07F0-2AA7-34EDC3DC53D9}"/>
              </a:ext>
            </a:extLst>
          </p:cNvPr>
          <p:cNvSpPr txBox="1"/>
          <p:nvPr/>
        </p:nvSpPr>
        <p:spPr>
          <a:xfrm>
            <a:off x="4556886" y="3164641"/>
            <a:ext cx="5925584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Sky Term (Noise)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2458F3-4158-9701-B737-FF8186B9E4A6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42345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D55944A-1C00-6A0E-1F71-B4CC830DC3A0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BD2F085-40C4-45FB-390D-39CDFE8D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0" t="23223" r="14337" b="29412"/>
          <a:stretch/>
        </p:blipFill>
        <p:spPr>
          <a:xfrm>
            <a:off x="185856" y="1900047"/>
            <a:ext cx="10383184" cy="4624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6" y="900540"/>
            <a:ext cx="636556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After solving for radiance reaching the satellite: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EA280F-F0E1-D369-256B-01667A6A2D61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8134597" y="3016332"/>
            <a:ext cx="680199" cy="412668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ED6577B-214F-54C6-421A-15A6A9C524D7}"/>
              </a:ext>
            </a:extLst>
          </p:cNvPr>
          <p:cNvSpPr/>
          <p:nvPr/>
        </p:nvSpPr>
        <p:spPr>
          <a:xfrm>
            <a:off x="7147121" y="1866408"/>
            <a:ext cx="3335349" cy="1149924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A801A-30C2-07F0-2AA7-34EDC3DC53D9}"/>
              </a:ext>
            </a:extLst>
          </p:cNvPr>
          <p:cNvSpPr txBox="1"/>
          <p:nvPr/>
        </p:nvSpPr>
        <p:spPr>
          <a:xfrm>
            <a:off x="4556886" y="3164641"/>
            <a:ext cx="5925584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Atmospheric Term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EC34B-11C5-2381-AC6D-F48A136708B9}"/>
              </a:ext>
            </a:extLst>
          </p:cNvPr>
          <p:cNvSpPr txBox="1"/>
          <p:nvPr/>
        </p:nvSpPr>
        <p:spPr>
          <a:xfrm>
            <a:off x="4556885" y="3848093"/>
            <a:ext cx="5925583" cy="2677656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This is the contribution to the total radiance from emission within the column of air between the surface and the satellite.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If we can determine the black-body radiance between h0 and </a:t>
            </a:r>
            <a:r>
              <a:rPr lang="en-US" sz="2400" b="1" dirty="0" err="1">
                <a:solidFill>
                  <a:schemeClr val="bg1"/>
                </a:solidFill>
              </a:rPr>
              <a:t>hT</a:t>
            </a:r>
            <a:r>
              <a:rPr lang="en-US" sz="2400" b="1" dirty="0">
                <a:solidFill>
                  <a:schemeClr val="bg1"/>
                </a:solidFill>
              </a:rPr>
              <a:t> (base and top of a layer), we can determine the temperature.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13AD0-7625-ED0E-C229-5FB1363AF72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2772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400016A-7C2E-F609-ECD3-A4145DB9652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119C01C-1B86-75D4-0ACA-C08738A7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0" t="23223" r="14337" b="29412"/>
          <a:stretch/>
        </p:blipFill>
        <p:spPr>
          <a:xfrm>
            <a:off x="185856" y="1900047"/>
            <a:ext cx="10383184" cy="4624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6" y="900540"/>
            <a:ext cx="636556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After solving for radiance reaching the satellite: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EA280F-F0E1-D369-256B-01667A6A2D61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8134597" y="3016332"/>
            <a:ext cx="680199" cy="412668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DED6577B-214F-54C6-421A-15A6A9C524D7}"/>
              </a:ext>
            </a:extLst>
          </p:cNvPr>
          <p:cNvSpPr/>
          <p:nvPr/>
        </p:nvSpPr>
        <p:spPr>
          <a:xfrm>
            <a:off x="7147121" y="1866408"/>
            <a:ext cx="3335349" cy="1149924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A801A-30C2-07F0-2AA7-34EDC3DC53D9}"/>
              </a:ext>
            </a:extLst>
          </p:cNvPr>
          <p:cNvSpPr txBox="1"/>
          <p:nvPr/>
        </p:nvSpPr>
        <p:spPr>
          <a:xfrm>
            <a:off x="4556886" y="3164641"/>
            <a:ext cx="5925584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Atmospheric Term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EC34B-11C5-2381-AC6D-F48A136708B9}"/>
              </a:ext>
            </a:extLst>
          </p:cNvPr>
          <p:cNvSpPr txBox="1"/>
          <p:nvPr/>
        </p:nvSpPr>
        <p:spPr>
          <a:xfrm>
            <a:off x="4556885" y="3848093"/>
            <a:ext cx="5925583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Weighting functions determine where the radiance is coming from.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8B2186-84F2-906C-8C99-B730C956AD4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50162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6" y="900540"/>
            <a:ext cx="1043068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Solving for weighting function between h0 (surface) and </a:t>
            </a:r>
            <a:r>
              <a:rPr lang="en-US" sz="2400" b="1" dirty="0" err="1">
                <a:solidFill>
                  <a:schemeClr val="bg1"/>
                </a:solidFill>
              </a:rPr>
              <a:t>hT</a:t>
            </a:r>
            <a:r>
              <a:rPr lang="en-US" sz="2400" b="1" dirty="0">
                <a:solidFill>
                  <a:schemeClr val="bg1"/>
                </a:solidFill>
              </a:rPr>
              <a:t> (centroid of weight):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C9A3C1-206F-9F70-B9EF-0B1CA5FFF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2" t="52559" r="39547" b="26417"/>
          <a:stretch/>
        </p:blipFill>
        <p:spPr>
          <a:xfrm>
            <a:off x="-1" y="1721921"/>
            <a:ext cx="9176581" cy="27788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4B8EC2-3ECF-D7BB-6401-FFF940A7F85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B65F5-3222-4047-40F1-7222A50EA51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817647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0F678E-D350-2533-4748-8014E2646C25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C9A3C1-206F-9F70-B9EF-0B1CA5FFF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2" t="52559" r="39547" b="26417"/>
          <a:stretch/>
        </p:blipFill>
        <p:spPr>
          <a:xfrm>
            <a:off x="-1" y="1721921"/>
            <a:ext cx="9176581" cy="27788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76493-AC61-64E1-D105-C36C4B53F777}"/>
              </a:ext>
            </a:extLst>
          </p:cNvPr>
          <p:cNvCxnSpPr>
            <a:cxnSpLocks/>
          </p:cNvCxnSpPr>
          <p:nvPr/>
        </p:nvCxnSpPr>
        <p:spPr>
          <a:xfrm flipH="1" flipV="1">
            <a:off x="2631445" y="3217296"/>
            <a:ext cx="2178061" cy="1283451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9A29B0-CCBC-F94A-D344-CE86673296FA}"/>
              </a:ext>
            </a:extLst>
          </p:cNvPr>
          <p:cNvSpPr txBox="1"/>
          <p:nvPr/>
        </p:nvSpPr>
        <p:spPr>
          <a:xfrm>
            <a:off x="4639296" y="4085249"/>
            <a:ext cx="3319788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Weight is dependent on zenith angle</a:t>
            </a:r>
            <a:endParaRPr lang="en-US" sz="2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0ECE26-97CC-73EB-6D8A-4809C2A5B2D0}"/>
              </a:ext>
            </a:extLst>
          </p:cNvPr>
          <p:cNvCxnSpPr>
            <a:cxnSpLocks/>
          </p:cNvCxnSpPr>
          <p:nvPr/>
        </p:nvCxnSpPr>
        <p:spPr>
          <a:xfrm flipV="1">
            <a:off x="2228290" y="3211887"/>
            <a:ext cx="0" cy="2225226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C3E7F9C-E771-F71D-5DE9-1C9FA857C4B2}"/>
              </a:ext>
            </a:extLst>
          </p:cNvPr>
          <p:cNvSpPr txBox="1"/>
          <p:nvPr/>
        </p:nvSpPr>
        <p:spPr>
          <a:xfrm>
            <a:off x="354573" y="5437113"/>
            <a:ext cx="374743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Weight is dependent on elevation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4F43D-8FE1-AD9C-1EEC-39B74178DBA4}"/>
              </a:ext>
            </a:extLst>
          </p:cNvPr>
          <p:cNvSpPr txBox="1"/>
          <p:nvPr/>
        </p:nvSpPr>
        <p:spPr>
          <a:xfrm>
            <a:off x="233356" y="900540"/>
            <a:ext cx="1043068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Solving for weighting function between h0 (surface) and </a:t>
            </a:r>
            <a:r>
              <a:rPr lang="en-US" sz="2400" b="1" dirty="0" err="1">
                <a:solidFill>
                  <a:schemeClr val="bg1"/>
                </a:solidFill>
              </a:rPr>
              <a:t>hT</a:t>
            </a:r>
            <a:r>
              <a:rPr lang="en-US" sz="2400" b="1" dirty="0">
                <a:solidFill>
                  <a:schemeClr val="bg1"/>
                </a:solidFill>
              </a:rPr>
              <a:t> (centroid of weight):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DE13C-09C1-EEA9-3DD0-FC8A3A07BAA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63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STEFAN-BOLTZMANN LAW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7310C8A-A37D-67D4-5E66-67F0751C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58" y="968795"/>
            <a:ext cx="10395058" cy="4965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68CB64-E494-7BFD-9B65-22DA653AE0B9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81704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C9A3C1-206F-9F70-B9EF-0B1CA5FFF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2" t="52559" r="39547" b="26417"/>
          <a:stretch/>
        </p:blipFill>
        <p:spPr>
          <a:xfrm>
            <a:off x="-1" y="1721921"/>
            <a:ext cx="9176581" cy="27788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76493-AC61-64E1-D105-C36C4B53F777}"/>
              </a:ext>
            </a:extLst>
          </p:cNvPr>
          <p:cNvCxnSpPr>
            <a:cxnSpLocks/>
          </p:cNvCxnSpPr>
          <p:nvPr/>
        </p:nvCxnSpPr>
        <p:spPr>
          <a:xfrm flipV="1">
            <a:off x="4940968" y="3429000"/>
            <a:ext cx="0" cy="1825303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9A29B0-CCBC-F94A-D344-CE86673296FA}"/>
              </a:ext>
            </a:extLst>
          </p:cNvPr>
          <p:cNvSpPr txBox="1"/>
          <p:nvPr/>
        </p:nvSpPr>
        <p:spPr>
          <a:xfrm>
            <a:off x="4436105" y="4809707"/>
            <a:ext cx="5479788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Surface Term (Noise) = </a:t>
            </a:r>
            <a:r>
              <a:rPr lang="en-US" sz="2400" b="1" i="1" dirty="0"/>
              <a:t>f</a:t>
            </a:r>
            <a:r>
              <a:rPr lang="en-US" sz="2400" b="1" dirty="0"/>
              <a:t>(transmittance)</a:t>
            </a:r>
            <a:endParaRPr lang="en-US" sz="2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323A69-0EBD-83EC-D443-089A52AE3FFE}"/>
              </a:ext>
            </a:extLst>
          </p:cNvPr>
          <p:cNvCxnSpPr>
            <a:cxnSpLocks/>
          </p:cNvCxnSpPr>
          <p:nvPr/>
        </p:nvCxnSpPr>
        <p:spPr>
          <a:xfrm flipV="1">
            <a:off x="7026443" y="3429000"/>
            <a:ext cx="0" cy="81465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CB89CB-50E6-E6D9-E48A-8C042C111774}"/>
              </a:ext>
            </a:extLst>
          </p:cNvPr>
          <p:cNvSpPr txBox="1"/>
          <p:nvPr/>
        </p:nvSpPr>
        <p:spPr>
          <a:xfrm>
            <a:off x="5591138" y="4182301"/>
            <a:ext cx="4891315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Sky Term (Noise) = </a:t>
            </a:r>
            <a:r>
              <a:rPr lang="en-US" sz="2400" b="1" i="1" dirty="0"/>
              <a:t>f</a:t>
            </a:r>
            <a:r>
              <a:rPr lang="en-US" sz="2400" b="1" dirty="0"/>
              <a:t>(transmittance)</a:t>
            </a:r>
            <a:endParaRPr lang="en-US" sz="2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0ECE26-97CC-73EB-6D8A-4809C2A5B2D0}"/>
              </a:ext>
            </a:extLst>
          </p:cNvPr>
          <p:cNvCxnSpPr>
            <a:cxnSpLocks/>
          </p:cNvCxnSpPr>
          <p:nvPr/>
        </p:nvCxnSpPr>
        <p:spPr>
          <a:xfrm flipV="1">
            <a:off x="3938337" y="3432949"/>
            <a:ext cx="0" cy="2225226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C3E7F9C-E771-F71D-5DE9-1C9FA857C4B2}"/>
              </a:ext>
            </a:extLst>
          </p:cNvPr>
          <p:cNvSpPr txBox="1"/>
          <p:nvPr/>
        </p:nvSpPr>
        <p:spPr>
          <a:xfrm>
            <a:off x="3104610" y="5437113"/>
            <a:ext cx="3747433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Atmospheric Component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47712D-F2AB-E02A-3919-F7BE0F036585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68CD4-2365-A7A3-BFD7-86F4BF00E2A5}"/>
              </a:ext>
            </a:extLst>
          </p:cNvPr>
          <p:cNvSpPr txBox="1"/>
          <p:nvPr/>
        </p:nvSpPr>
        <p:spPr>
          <a:xfrm>
            <a:off x="233356" y="900540"/>
            <a:ext cx="1043068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Solving for weighting function between h0 (surface) and </a:t>
            </a:r>
            <a:r>
              <a:rPr lang="en-US" sz="2400" b="1" dirty="0" err="1">
                <a:solidFill>
                  <a:schemeClr val="bg1"/>
                </a:solidFill>
              </a:rPr>
              <a:t>hT</a:t>
            </a:r>
            <a:r>
              <a:rPr lang="en-US" sz="2400" b="1" dirty="0">
                <a:solidFill>
                  <a:schemeClr val="bg1"/>
                </a:solidFill>
              </a:rPr>
              <a:t> (centroid of weight):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4807CF-1389-1FFD-8C9F-FA81A9F35613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22623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C9A3C1-206F-9F70-B9EF-0B1CA5FFF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2" t="52559" r="39547" b="26417"/>
          <a:stretch/>
        </p:blipFill>
        <p:spPr>
          <a:xfrm>
            <a:off x="-1" y="1721921"/>
            <a:ext cx="9176581" cy="27788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76493-AC61-64E1-D105-C36C4B53F777}"/>
              </a:ext>
            </a:extLst>
          </p:cNvPr>
          <p:cNvCxnSpPr>
            <a:cxnSpLocks/>
          </p:cNvCxnSpPr>
          <p:nvPr/>
        </p:nvCxnSpPr>
        <p:spPr>
          <a:xfrm flipV="1">
            <a:off x="4940968" y="3429000"/>
            <a:ext cx="0" cy="1825303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9A29B0-CCBC-F94A-D344-CE86673296FA}"/>
              </a:ext>
            </a:extLst>
          </p:cNvPr>
          <p:cNvSpPr txBox="1"/>
          <p:nvPr/>
        </p:nvSpPr>
        <p:spPr>
          <a:xfrm>
            <a:off x="4436105" y="4809707"/>
            <a:ext cx="5479788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Surface Term (Noise) = </a:t>
            </a:r>
            <a:r>
              <a:rPr lang="en-US" sz="2400" b="1" i="1" dirty="0"/>
              <a:t>f</a:t>
            </a:r>
            <a:r>
              <a:rPr lang="en-US" sz="2400" b="1" dirty="0"/>
              <a:t>(transmittance)</a:t>
            </a:r>
            <a:endParaRPr lang="en-US" sz="2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323A69-0EBD-83EC-D443-089A52AE3FFE}"/>
              </a:ext>
            </a:extLst>
          </p:cNvPr>
          <p:cNvCxnSpPr>
            <a:cxnSpLocks/>
          </p:cNvCxnSpPr>
          <p:nvPr/>
        </p:nvCxnSpPr>
        <p:spPr>
          <a:xfrm flipV="1">
            <a:off x="7026443" y="3429000"/>
            <a:ext cx="0" cy="814650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CB89CB-50E6-E6D9-E48A-8C042C111774}"/>
              </a:ext>
            </a:extLst>
          </p:cNvPr>
          <p:cNvSpPr txBox="1"/>
          <p:nvPr/>
        </p:nvSpPr>
        <p:spPr>
          <a:xfrm>
            <a:off x="5591138" y="4182301"/>
            <a:ext cx="4891315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Sky Term (Noise) = </a:t>
            </a:r>
            <a:r>
              <a:rPr lang="en-US" sz="2400" b="1" i="1" dirty="0"/>
              <a:t>f</a:t>
            </a:r>
            <a:r>
              <a:rPr lang="en-US" sz="2400" b="1" dirty="0"/>
              <a:t>(transmittance)</a:t>
            </a:r>
            <a:endParaRPr lang="en-US" sz="2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0ECE26-97CC-73EB-6D8A-4809C2A5B2D0}"/>
              </a:ext>
            </a:extLst>
          </p:cNvPr>
          <p:cNvCxnSpPr>
            <a:cxnSpLocks/>
          </p:cNvCxnSpPr>
          <p:nvPr/>
        </p:nvCxnSpPr>
        <p:spPr>
          <a:xfrm flipV="1">
            <a:off x="3938337" y="3432949"/>
            <a:ext cx="0" cy="2225226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C3E7F9C-E771-F71D-5DE9-1C9FA857C4B2}"/>
              </a:ext>
            </a:extLst>
          </p:cNvPr>
          <p:cNvSpPr txBox="1"/>
          <p:nvPr/>
        </p:nvSpPr>
        <p:spPr>
          <a:xfrm>
            <a:off x="3104610" y="5437113"/>
            <a:ext cx="3747433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Atmospheric Component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57DBAD-CE16-FCDF-B47F-BD007B3C0E6A}"/>
              </a:ext>
            </a:extLst>
          </p:cNvPr>
          <p:cNvSpPr txBox="1"/>
          <p:nvPr/>
        </p:nvSpPr>
        <p:spPr>
          <a:xfrm>
            <a:off x="233364" y="1484930"/>
            <a:ext cx="11404450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Conclusion:  </a:t>
            </a:r>
            <a:r>
              <a:rPr lang="en-US" sz="2400" b="1" u="sng" dirty="0">
                <a:solidFill>
                  <a:schemeClr val="bg1"/>
                </a:solidFill>
              </a:rPr>
              <a:t>Choose transmittance, and you choose the shape of the weight and therefore where (at what depth in the atmosphere) most of the radiance comes from.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8761E-C88D-4036-D0AC-14ABBE5AC7AC}"/>
              </a:ext>
            </a:extLst>
          </p:cNvPr>
          <p:cNvSpPr txBox="1"/>
          <p:nvPr/>
        </p:nvSpPr>
        <p:spPr>
          <a:xfrm>
            <a:off x="233356" y="900540"/>
            <a:ext cx="1043068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Solving for weighting function between h0 (surface) and </a:t>
            </a:r>
            <a:r>
              <a:rPr lang="en-US" sz="2400" b="1" dirty="0" err="1">
                <a:solidFill>
                  <a:schemeClr val="bg1"/>
                </a:solidFill>
              </a:rPr>
              <a:t>hT</a:t>
            </a:r>
            <a:r>
              <a:rPr lang="en-US" sz="2400" b="1" dirty="0">
                <a:solidFill>
                  <a:schemeClr val="bg1"/>
                </a:solidFill>
              </a:rPr>
              <a:t> (centroid of weight):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38159-E864-39D7-C3BF-96D9F4FBA96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7255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Chain of logic linking wavelength to the shape of the weighting function: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8D3F0-07B0-4EE0-424D-1D6CEB3D6C13}"/>
              </a:ext>
            </a:extLst>
          </p:cNvPr>
          <p:cNvSpPr txBox="1"/>
          <p:nvPr/>
        </p:nvSpPr>
        <p:spPr>
          <a:xfrm>
            <a:off x="151291" y="1525212"/>
            <a:ext cx="5583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 Weights are a function of transmittance;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55D8EE-BFDF-4337-CC3A-B4C630EF47DF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61899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Chain of logic linking wavelength to the shape of the weighting function: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8D3F0-07B0-4EE0-424D-1D6CEB3D6C13}"/>
              </a:ext>
            </a:extLst>
          </p:cNvPr>
          <p:cNvSpPr txBox="1"/>
          <p:nvPr/>
        </p:nvSpPr>
        <p:spPr>
          <a:xfrm>
            <a:off x="151291" y="1525212"/>
            <a:ext cx="7208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Weights are a function of transmittance;</a:t>
            </a:r>
          </a:p>
          <a:p>
            <a:pPr marL="457200" indent="-457200">
              <a:buAutoNum type="arabicPeriod"/>
            </a:pPr>
            <a:r>
              <a:rPr lang="en-US" sz="2400" dirty="0"/>
              <a:t>Transmittance is a function of Vertical Optical Depth;</a:t>
            </a:r>
          </a:p>
          <a:p>
            <a:pPr marL="457200" indent="-457200">
              <a:buAutoNum type="arabicPeriod"/>
            </a:pPr>
            <a:endParaRPr lang="en-US" sz="2400" dirty="0"/>
          </a:p>
        </p:txBody>
      </p:sp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EF2C444-0744-A5CC-8706-A4E32C0B1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78" t="58382" r="28123" b="33010"/>
          <a:stretch/>
        </p:blipFill>
        <p:spPr>
          <a:xfrm>
            <a:off x="7277986" y="1750164"/>
            <a:ext cx="4488872" cy="76427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FDB076-D3FA-06E7-D8B0-3D32E8489943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35476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Chain of logic linking wavelength to the shape of the weighting function: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8D3F0-07B0-4EE0-424D-1D6CEB3D6C13}"/>
              </a:ext>
            </a:extLst>
          </p:cNvPr>
          <p:cNvSpPr txBox="1"/>
          <p:nvPr/>
        </p:nvSpPr>
        <p:spPr>
          <a:xfrm>
            <a:off x="151291" y="1525212"/>
            <a:ext cx="84725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Weights are a function of transmittance;</a:t>
            </a:r>
          </a:p>
          <a:p>
            <a:pPr marL="457200" indent="-457200">
              <a:buAutoNum type="arabicPeriod"/>
            </a:pPr>
            <a:r>
              <a:rPr lang="en-US" sz="2400" dirty="0"/>
              <a:t>Transmittance is a function of Vertical Optical Depth;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Vertical Optical Depth is a function of the extinction coefficient;</a:t>
            </a:r>
          </a:p>
        </p:txBody>
      </p:sp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EF2C444-0744-A5CC-8706-A4E32C0B1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78" t="58382" r="28123" b="33010"/>
          <a:stretch/>
        </p:blipFill>
        <p:spPr>
          <a:xfrm>
            <a:off x="7277986" y="1750164"/>
            <a:ext cx="4488872" cy="76427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0834F5D-0271-03AC-942E-8EC734F77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82" t="48599" r="40079" b="42320"/>
          <a:stretch/>
        </p:blipFill>
        <p:spPr>
          <a:xfrm>
            <a:off x="7277986" y="3118101"/>
            <a:ext cx="2574915" cy="99829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055C64-50B8-98C5-FDBF-171902AD44EB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89025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Chain of logic linking wavelength to the shape of the weighting function: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8D3F0-07B0-4EE0-424D-1D6CEB3D6C13}"/>
              </a:ext>
            </a:extLst>
          </p:cNvPr>
          <p:cNvSpPr txBox="1"/>
          <p:nvPr/>
        </p:nvSpPr>
        <p:spPr>
          <a:xfrm>
            <a:off x="151291" y="1525212"/>
            <a:ext cx="84725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Weights are a function of transmittance;</a:t>
            </a:r>
          </a:p>
          <a:p>
            <a:pPr marL="457200" indent="-457200">
              <a:buAutoNum type="arabicPeriod"/>
            </a:pPr>
            <a:r>
              <a:rPr lang="en-US" sz="2400" dirty="0"/>
              <a:t>Transmittance is a function of Vertical Optical Depth;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Vertical Optical Depth is a function of the extinction coefficient;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Extinction coefficient is a function of the volume</a:t>
            </a:r>
          </a:p>
          <a:p>
            <a:r>
              <a:rPr lang="en-US" sz="2400" dirty="0"/>
              <a:t>       absorption coefficient and the volume scattering</a:t>
            </a:r>
          </a:p>
          <a:p>
            <a:r>
              <a:rPr lang="en-US" sz="2400" dirty="0"/>
              <a:t>       coefficient;</a:t>
            </a:r>
          </a:p>
        </p:txBody>
      </p:sp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EF2C444-0744-A5CC-8706-A4E32C0B1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78" t="58382" r="28123" b="33010"/>
          <a:stretch/>
        </p:blipFill>
        <p:spPr>
          <a:xfrm>
            <a:off x="7277986" y="1750164"/>
            <a:ext cx="4488872" cy="76427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0834F5D-0271-03AC-942E-8EC734F77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82" t="48599" r="40079" b="42320"/>
          <a:stretch/>
        </p:blipFill>
        <p:spPr>
          <a:xfrm>
            <a:off x="7277986" y="3118101"/>
            <a:ext cx="2574915" cy="99829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1CAC74D-BD14-95E7-E9DA-F8630E4C1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54" t="35207" r="37699" b="57979"/>
          <a:stretch/>
        </p:blipFill>
        <p:spPr>
          <a:xfrm>
            <a:off x="7277986" y="4607809"/>
            <a:ext cx="3420094" cy="76060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31E94-FC24-AF28-EC6F-EEF5747978A9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1821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Chain of logic linking wavelength to the shape of the weighting function: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8D3F0-07B0-4EE0-424D-1D6CEB3D6C13}"/>
              </a:ext>
            </a:extLst>
          </p:cNvPr>
          <p:cNvSpPr txBox="1"/>
          <p:nvPr/>
        </p:nvSpPr>
        <p:spPr>
          <a:xfrm>
            <a:off x="151291" y="1525212"/>
            <a:ext cx="847257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Weights are a function of transmittance;</a:t>
            </a:r>
          </a:p>
          <a:p>
            <a:pPr marL="457200" indent="-457200">
              <a:buAutoNum type="arabicPeriod"/>
            </a:pPr>
            <a:r>
              <a:rPr lang="en-US" sz="2400" dirty="0"/>
              <a:t>Transmittance is a function of Vertical Optical Depth;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Vertical Optical Depth is a function of the extinction coefficient;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Extinction coefficient is a function of the volume</a:t>
            </a:r>
          </a:p>
          <a:p>
            <a:r>
              <a:rPr lang="en-US" sz="2400" dirty="0"/>
              <a:t>       absorption coefficient and the volume scattering</a:t>
            </a:r>
          </a:p>
          <a:p>
            <a:r>
              <a:rPr lang="en-US" sz="2400" dirty="0"/>
              <a:t>       coefficient;</a:t>
            </a:r>
          </a:p>
          <a:p>
            <a:endParaRPr lang="en-US" sz="2400" dirty="0"/>
          </a:p>
          <a:p>
            <a:pPr marL="457200" indent="-457200">
              <a:buAutoNum type="arabicPeriod" startAt="5"/>
            </a:pPr>
            <a:r>
              <a:rPr lang="en-US" sz="2400" dirty="0"/>
              <a:t>Volume absorption and scattering coefficients are</a:t>
            </a:r>
          </a:p>
          <a:p>
            <a:r>
              <a:rPr lang="en-US" sz="2400" dirty="0"/>
              <a:t>       both functions of wavelength.</a:t>
            </a:r>
          </a:p>
        </p:txBody>
      </p:sp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EF2C444-0744-A5CC-8706-A4E32C0B1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78" t="58382" r="28123" b="33010"/>
          <a:stretch/>
        </p:blipFill>
        <p:spPr>
          <a:xfrm>
            <a:off x="7277986" y="1750164"/>
            <a:ext cx="4488872" cy="76427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0834F5D-0271-03AC-942E-8EC734F77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82" t="48599" r="40079" b="42320"/>
          <a:stretch/>
        </p:blipFill>
        <p:spPr>
          <a:xfrm>
            <a:off x="7277986" y="3118101"/>
            <a:ext cx="2574915" cy="99829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1CAC74D-BD14-95E7-E9DA-F8630E4C1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54" t="35207" r="37699" b="57979"/>
          <a:stretch/>
        </p:blipFill>
        <p:spPr>
          <a:xfrm>
            <a:off x="7277986" y="4607809"/>
            <a:ext cx="3420094" cy="76060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9F99F-8A26-C3B5-E8D4-F8C02B1DEB15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7021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5598FA-6257-5B3C-1AD6-38C4503B9D01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Chain of logic linking wavelength to the shape of the weighting function: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8D3F0-07B0-4EE0-424D-1D6CEB3D6C13}"/>
              </a:ext>
            </a:extLst>
          </p:cNvPr>
          <p:cNvSpPr txBox="1"/>
          <p:nvPr/>
        </p:nvSpPr>
        <p:spPr>
          <a:xfrm>
            <a:off x="151291" y="1525212"/>
            <a:ext cx="847257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Weights are a function of transmittance;</a:t>
            </a:r>
          </a:p>
          <a:p>
            <a:pPr marL="457200" indent="-457200">
              <a:buAutoNum type="arabicPeriod"/>
            </a:pPr>
            <a:r>
              <a:rPr lang="en-US" sz="2400" dirty="0"/>
              <a:t>Transmittance is a function of Vertical Optical Depth;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Vertical Optical Depth is a function of the extinction coefficient;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Extinction coefficient is a function of the volume</a:t>
            </a:r>
          </a:p>
          <a:p>
            <a:r>
              <a:rPr lang="en-US" sz="2400"/>
              <a:t>       absorption </a:t>
            </a:r>
            <a:r>
              <a:rPr lang="en-US" sz="2400" dirty="0"/>
              <a:t>coefficient and the volume scattering</a:t>
            </a:r>
          </a:p>
          <a:p>
            <a:r>
              <a:rPr lang="en-US" sz="2400" dirty="0"/>
              <a:t>       coefficient;</a:t>
            </a:r>
          </a:p>
          <a:p>
            <a:endParaRPr lang="en-US" sz="2400" dirty="0"/>
          </a:p>
          <a:p>
            <a:pPr marL="457200" indent="-457200">
              <a:buAutoNum type="arabicPeriod" startAt="5"/>
            </a:pPr>
            <a:r>
              <a:rPr lang="en-US" sz="2400" dirty="0"/>
              <a:t>Volume absorption and scattering coefficients are</a:t>
            </a:r>
          </a:p>
          <a:p>
            <a:r>
              <a:rPr lang="en-US" sz="2400" dirty="0"/>
              <a:t>       both functions of wavelength.</a:t>
            </a:r>
          </a:p>
        </p:txBody>
      </p:sp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EF2C444-0744-A5CC-8706-A4E32C0B1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78" t="58382" r="28123" b="33010"/>
          <a:stretch/>
        </p:blipFill>
        <p:spPr>
          <a:xfrm>
            <a:off x="7277986" y="1750164"/>
            <a:ext cx="4488872" cy="76427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0834F5D-0271-03AC-942E-8EC734F77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82" t="48599" r="40079" b="42320"/>
          <a:stretch/>
        </p:blipFill>
        <p:spPr>
          <a:xfrm>
            <a:off x="7277986" y="3118101"/>
            <a:ext cx="2574915" cy="99829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1CAC74D-BD14-95E7-E9DA-F8630E4C1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54" t="35207" r="37699" b="57979"/>
          <a:stretch/>
        </p:blipFill>
        <p:spPr>
          <a:xfrm>
            <a:off x="7277986" y="4607809"/>
            <a:ext cx="3420094" cy="76060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781FB7-5BC2-8FCE-05D4-08E8BCBFFB25}"/>
              </a:ext>
            </a:extLst>
          </p:cNvPr>
          <p:cNvSpPr txBox="1"/>
          <p:nvPr/>
        </p:nvSpPr>
        <p:spPr>
          <a:xfrm>
            <a:off x="270041" y="5905148"/>
            <a:ext cx="11404450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Choose the wavelength and you choose the weights.</a:t>
            </a:r>
            <a:endParaRPr lang="en-US" sz="2400" i="1" u="sng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15D95-260D-9100-2D6C-432C503FB44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34885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E6BB3-CAC8-5892-D2AF-E377B022A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5" t="6864" r="6792" b="6518"/>
          <a:stretch/>
        </p:blipFill>
        <p:spPr>
          <a:xfrm>
            <a:off x="4620797" y="1545691"/>
            <a:ext cx="7370043" cy="4479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357E7-9CBF-1707-E07C-1B97ABA0F055}"/>
              </a:ext>
            </a:extLst>
          </p:cNvPr>
          <p:cNvSpPr txBox="1"/>
          <p:nvPr/>
        </p:nvSpPr>
        <p:spPr>
          <a:xfrm>
            <a:off x="310615" y="874000"/>
            <a:ext cx="38448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RECALL:</a:t>
            </a:r>
          </a:p>
          <a:p>
            <a:endParaRPr lang="en-US" sz="2400" b="1" dirty="0"/>
          </a:p>
          <a:p>
            <a:r>
              <a:rPr lang="en-US" sz="2400" b="1" dirty="0"/>
              <a:t>Microwave (1 – 1000 mm)</a:t>
            </a:r>
            <a:r>
              <a:rPr lang="en-US" sz="2400" dirty="0"/>
              <a:t>:  Forbidden reactions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  <a:p>
            <a:endParaRPr lang="en-US" sz="24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C792BA-5969-BE08-7A5B-9DB068389231}"/>
              </a:ext>
            </a:extLst>
          </p:cNvPr>
          <p:cNvSpPr/>
          <p:nvPr/>
        </p:nvSpPr>
        <p:spPr>
          <a:xfrm>
            <a:off x="8077460" y="1985031"/>
            <a:ext cx="662608" cy="3671889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6D7AA9-81CE-A477-84B8-737D11C7AD5A}"/>
              </a:ext>
            </a:extLst>
          </p:cNvPr>
          <p:cNvCxnSpPr>
            <a:cxnSpLocks/>
          </p:cNvCxnSpPr>
          <p:nvPr/>
        </p:nvCxnSpPr>
        <p:spPr>
          <a:xfrm flipV="1">
            <a:off x="7004447" y="5637456"/>
            <a:ext cx="1085851" cy="719731"/>
          </a:xfrm>
          <a:prstGeom prst="line">
            <a:avLst/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0A52A08-7218-F0F7-344C-2966479F7349}"/>
              </a:ext>
            </a:extLst>
          </p:cNvPr>
          <p:cNvSpPr txBox="1"/>
          <p:nvPr/>
        </p:nvSpPr>
        <p:spPr>
          <a:xfrm>
            <a:off x="3526337" y="6283249"/>
            <a:ext cx="384482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Microwave Sounder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39537-0AD7-9866-BA92-07A42E564549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65A9F-1493-0F79-72F4-88F681CD789A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241915747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E6BB3-CAC8-5892-D2AF-E377B022A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5" t="6864" r="6792" b="6518"/>
          <a:stretch/>
        </p:blipFill>
        <p:spPr>
          <a:xfrm>
            <a:off x="4620797" y="1545691"/>
            <a:ext cx="7370043" cy="447913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C792BA-5969-BE08-7A5B-9DB068389231}"/>
              </a:ext>
            </a:extLst>
          </p:cNvPr>
          <p:cNvSpPr/>
          <p:nvPr/>
        </p:nvSpPr>
        <p:spPr>
          <a:xfrm>
            <a:off x="8077460" y="1985031"/>
            <a:ext cx="662608" cy="3671889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9D481F02-A764-2ED3-69D5-12796668B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5" t="56173" r="25522" b="26460"/>
          <a:stretch/>
        </p:blipFill>
        <p:spPr>
          <a:xfrm>
            <a:off x="344385" y="922236"/>
            <a:ext cx="10321139" cy="179721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C4DAA-0C7F-36CA-58BD-D402CC060C9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D49E4-8E92-9950-3E83-921E607B360E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583882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208">
            <a:extLst>
              <a:ext uri="{FF2B5EF4-FFF2-40B4-BE49-F238E27FC236}">
                <a16:creationId xmlns:a16="http://schemas.microsoft.com/office/drawing/2014/main" id="{D1E6D0D0-29E4-A266-01F7-FE78E94A3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1" y="376237"/>
            <a:ext cx="77247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SOLAR AND TERRESTRIAL SPECTRA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3A0F9-9852-3485-140B-3440867309F9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75216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E6BB3-CAC8-5892-D2AF-E377B022A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5" t="6864" r="6792" b="6518"/>
          <a:stretch/>
        </p:blipFill>
        <p:spPr>
          <a:xfrm>
            <a:off x="4620797" y="1545691"/>
            <a:ext cx="7370043" cy="447913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C792BA-5969-BE08-7A5B-9DB068389231}"/>
              </a:ext>
            </a:extLst>
          </p:cNvPr>
          <p:cNvSpPr/>
          <p:nvPr/>
        </p:nvSpPr>
        <p:spPr>
          <a:xfrm>
            <a:off x="8077460" y="1985031"/>
            <a:ext cx="662608" cy="3671889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9D481F02-A764-2ED3-69D5-12796668B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5" t="56173" r="25522" b="26460"/>
          <a:stretch/>
        </p:blipFill>
        <p:spPr>
          <a:xfrm>
            <a:off x="344385" y="922236"/>
            <a:ext cx="10321139" cy="179721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5B24802-600B-1B38-199A-EFEA69270083}"/>
              </a:ext>
            </a:extLst>
          </p:cNvPr>
          <p:cNvSpPr/>
          <p:nvPr/>
        </p:nvSpPr>
        <p:spPr>
          <a:xfrm>
            <a:off x="5983705" y="922236"/>
            <a:ext cx="1876927" cy="1797213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98EEC-64E5-6959-A52F-B6D2B41D1A4D}"/>
              </a:ext>
            </a:extLst>
          </p:cNvPr>
          <p:cNvSpPr txBox="1"/>
          <p:nvPr/>
        </p:nvSpPr>
        <p:spPr>
          <a:xfrm>
            <a:off x="3504050" y="2904152"/>
            <a:ext cx="8187765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Very small difference in wavelength within this absorption peak results in large difference in height of weight centroid</a:t>
            </a:r>
            <a:endParaRPr lang="en-US" sz="2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E51ACC-E212-9531-863B-B9BDCE61373F}"/>
              </a:ext>
            </a:extLst>
          </p:cNvPr>
          <p:cNvSpPr/>
          <p:nvPr/>
        </p:nvSpPr>
        <p:spPr>
          <a:xfrm>
            <a:off x="8975558" y="930258"/>
            <a:ext cx="1876927" cy="1797213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59788-E2A4-058C-4FF1-42440C0E72AB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CE0EA-BB3A-825A-E2E8-579BE33572B1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94365733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5ED00-1E47-E67D-0C18-665F7EF61C30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Variation of weights with wavelength and zenith angle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3585E7E-C50B-72FD-2E8A-C0CEF35A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" t="4261" r="3550" b="3926"/>
          <a:stretch/>
        </p:blipFill>
        <p:spPr>
          <a:xfrm>
            <a:off x="4346368" y="1609105"/>
            <a:ext cx="5913913" cy="5142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A65E2D-F0D9-4C5D-B86A-BA158AC0873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36812-1676-C4F4-6E64-4F6F4C7AD327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695726414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5ED00-1E47-E67D-0C18-665F7EF61C30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Variation of weights with wavelength and zenith angle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3585E7E-C50B-72FD-2E8A-C0CEF35A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" t="4261" r="3550" b="3926"/>
          <a:stretch/>
        </p:blipFill>
        <p:spPr>
          <a:xfrm>
            <a:off x="4346368" y="1609105"/>
            <a:ext cx="5913913" cy="514201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FA9933-6FBC-4D77-1BD5-F0DE7B065E97}"/>
              </a:ext>
            </a:extLst>
          </p:cNvPr>
          <p:cNvSpPr/>
          <p:nvPr/>
        </p:nvSpPr>
        <p:spPr>
          <a:xfrm>
            <a:off x="9032973" y="1525212"/>
            <a:ext cx="1227308" cy="4934965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E058EB-C27E-E724-5A28-32146BB14F35}"/>
              </a:ext>
            </a:extLst>
          </p:cNvPr>
          <p:cNvSpPr txBox="1"/>
          <p:nvPr/>
        </p:nvSpPr>
        <p:spPr>
          <a:xfrm>
            <a:off x="552303" y="3722782"/>
            <a:ext cx="282028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Vertical Scales</a:t>
            </a:r>
            <a:endParaRPr lang="en-US" sz="24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2E04B5-26CE-3242-CFA8-C8ED0EE77541}"/>
              </a:ext>
            </a:extLst>
          </p:cNvPr>
          <p:cNvSpPr/>
          <p:nvPr/>
        </p:nvSpPr>
        <p:spPr>
          <a:xfrm>
            <a:off x="4261698" y="1525213"/>
            <a:ext cx="1227308" cy="4934964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452BD9-3F86-0CAF-B6E9-115FA7498EF6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42574-9ADD-147C-EC4E-07D370A29DEF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888246779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5ED00-1E47-E67D-0C18-665F7EF61C30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Variation of weights with wavelength and zenith angle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3585E7E-C50B-72FD-2E8A-C0CEF35A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" t="4261" r="3550" b="3926"/>
          <a:stretch/>
        </p:blipFill>
        <p:spPr>
          <a:xfrm>
            <a:off x="4346368" y="1609105"/>
            <a:ext cx="5913913" cy="5142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E058EB-C27E-E724-5A28-32146BB14F35}"/>
              </a:ext>
            </a:extLst>
          </p:cNvPr>
          <p:cNvSpPr txBox="1"/>
          <p:nvPr/>
        </p:nvSpPr>
        <p:spPr>
          <a:xfrm>
            <a:off x="552303" y="3722782"/>
            <a:ext cx="2820289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Magnitude of Weights</a:t>
            </a:r>
            <a:endParaRPr lang="en-US" sz="24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2E04B5-26CE-3242-CFA8-C8ED0EE77541}"/>
              </a:ext>
            </a:extLst>
          </p:cNvPr>
          <p:cNvSpPr/>
          <p:nvPr/>
        </p:nvSpPr>
        <p:spPr>
          <a:xfrm>
            <a:off x="4346368" y="5830784"/>
            <a:ext cx="5772951" cy="920338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F7537-3CBD-1D93-568B-82B053765B74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F6F22-9E83-7426-2B4D-A514E51851A9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30527335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5ED00-1E47-E67D-0C18-665F7EF61C30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Variation of weights with wavelength and zenith angle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3585E7E-C50B-72FD-2E8A-C0CEF35A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" t="4261" r="3550" b="3926"/>
          <a:stretch/>
        </p:blipFill>
        <p:spPr>
          <a:xfrm>
            <a:off x="4346368" y="1609105"/>
            <a:ext cx="5913913" cy="5142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E058EB-C27E-E724-5A28-32146BB14F35}"/>
              </a:ext>
            </a:extLst>
          </p:cNvPr>
          <p:cNvSpPr txBox="1"/>
          <p:nvPr/>
        </p:nvSpPr>
        <p:spPr>
          <a:xfrm>
            <a:off x="552303" y="3722782"/>
            <a:ext cx="282028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Channels</a:t>
            </a:r>
            <a:endParaRPr lang="en-US" sz="24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2E04B5-26CE-3242-CFA8-C8ED0EE77541}"/>
              </a:ext>
            </a:extLst>
          </p:cNvPr>
          <p:cNvSpPr/>
          <p:nvPr/>
        </p:nvSpPr>
        <p:spPr>
          <a:xfrm>
            <a:off x="7897092" y="3132116"/>
            <a:ext cx="1531916" cy="593767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9AD272-E72A-910E-2C12-0888890459BF}"/>
              </a:ext>
            </a:extLst>
          </p:cNvPr>
          <p:cNvSpPr/>
          <p:nvPr/>
        </p:nvSpPr>
        <p:spPr>
          <a:xfrm>
            <a:off x="7897092" y="5213269"/>
            <a:ext cx="1531916" cy="332509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BA1DCAB-5AA4-00F8-91D8-ED41912B8780}"/>
              </a:ext>
            </a:extLst>
          </p:cNvPr>
          <p:cNvSpPr/>
          <p:nvPr/>
        </p:nvSpPr>
        <p:spPr>
          <a:xfrm>
            <a:off x="7906992" y="4819402"/>
            <a:ext cx="1531916" cy="332509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204FED-2B84-85E4-BE8E-A555BAAEC27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C2C46-7168-3BED-62C4-89004FE3BAE5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60957790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5ED00-1E47-E67D-0C18-665F7EF61C30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Variation of weights with wavelength and zenith angle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3585E7E-C50B-72FD-2E8A-C0CEF35A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" t="4261" r="3550" b="3926"/>
          <a:stretch/>
        </p:blipFill>
        <p:spPr>
          <a:xfrm>
            <a:off x="4346368" y="1609105"/>
            <a:ext cx="5913913" cy="5142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E058EB-C27E-E724-5A28-32146BB14F35}"/>
              </a:ext>
            </a:extLst>
          </p:cNvPr>
          <p:cNvSpPr txBox="1"/>
          <p:nvPr/>
        </p:nvSpPr>
        <p:spPr>
          <a:xfrm>
            <a:off x="1471323" y="3927901"/>
            <a:ext cx="2820289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Sample height of weight centroid (</a:t>
            </a:r>
            <a:r>
              <a:rPr lang="en-US" sz="2400" b="1" dirty="0" err="1"/>
              <a:t>hT</a:t>
            </a:r>
            <a:r>
              <a:rPr lang="en-US" sz="2400" b="1" dirty="0"/>
              <a:t>)</a:t>
            </a:r>
            <a:endParaRPr lang="en-US" sz="24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F4B2713-ACF7-8D35-8223-72E93391D26B}"/>
              </a:ext>
            </a:extLst>
          </p:cNvPr>
          <p:cNvSpPr/>
          <p:nvPr/>
        </p:nvSpPr>
        <p:spPr>
          <a:xfrm>
            <a:off x="5126636" y="1738859"/>
            <a:ext cx="3066345" cy="4197246"/>
          </a:xfrm>
          <a:custGeom>
            <a:avLst/>
            <a:gdLst>
              <a:gd name="connsiteX0" fmla="*/ 44971 w 3066345"/>
              <a:gd name="connsiteY0" fmla="*/ 0 h 4197246"/>
              <a:gd name="connsiteX1" fmla="*/ 89941 w 3066345"/>
              <a:gd name="connsiteY1" fmla="*/ 254833 h 4197246"/>
              <a:gd name="connsiteX2" fmla="*/ 149902 w 3066345"/>
              <a:gd name="connsiteY2" fmla="*/ 494675 h 4197246"/>
              <a:gd name="connsiteX3" fmla="*/ 247338 w 3066345"/>
              <a:gd name="connsiteY3" fmla="*/ 727023 h 4197246"/>
              <a:gd name="connsiteX4" fmla="*/ 344774 w 3066345"/>
              <a:gd name="connsiteY4" fmla="*/ 921895 h 4197246"/>
              <a:gd name="connsiteX5" fmla="*/ 532151 w 3066345"/>
              <a:gd name="connsiteY5" fmla="*/ 1124262 h 4197246"/>
              <a:gd name="connsiteX6" fmla="*/ 734518 w 3066345"/>
              <a:gd name="connsiteY6" fmla="*/ 1304144 h 4197246"/>
              <a:gd name="connsiteX7" fmla="*/ 974361 w 3066345"/>
              <a:gd name="connsiteY7" fmla="*/ 1461541 h 4197246"/>
              <a:gd name="connsiteX8" fmla="*/ 1394085 w 3066345"/>
              <a:gd name="connsiteY8" fmla="*/ 1671403 h 4197246"/>
              <a:gd name="connsiteX9" fmla="*/ 2855626 w 3066345"/>
              <a:gd name="connsiteY9" fmla="*/ 2323475 h 4197246"/>
              <a:gd name="connsiteX10" fmla="*/ 3005528 w 3066345"/>
              <a:gd name="connsiteY10" fmla="*/ 2720715 h 4197246"/>
              <a:gd name="connsiteX11" fmla="*/ 2353456 w 3066345"/>
              <a:gd name="connsiteY11" fmla="*/ 2960557 h 4197246"/>
              <a:gd name="connsiteX12" fmla="*/ 1806315 w 3066345"/>
              <a:gd name="connsiteY12" fmla="*/ 3132944 h 4197246"/>
              <a:gd name="connsiteX13" fmla="*/ 712033 w 3066345"/>
              <a:gd name="connsiteY13" fmla="*/ 3530184 h 4197246"/>
              <a:gd name="connsiteX14" fmla="*/ 239843 w 3066345"/>
              <a:gd name="connsiteY14" fmla="*/ 3814997 h 4197246"/>
              <a:gd name="connsiteX15" fmla="*/ 0 w 3066345"/>
              <a:gd name="connsiteY15" fmla="*/ 4197246 h 419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66345" h="4197246">
                <a:moveTo>
                  <a:pt x="44971" y="0"/>
                </a:moveTo>
                <a:cubicBezTo>
                  <a:pt x="58712" y="86193"/>
                  <a:pt x="72453" y="172387"/>
                  <a:pt x="89941" y="254833"/>
                </a:cubicBezTo>
                <a:cubicBezTo>
                  <a:pt x="107429" y="337279"/>
                  <a:pt x="123669" y="415977"/>
                  <a:pt x="149902" y="494675"/>
                </a:cubicBezTo>
                <a:cubicBezTo>
                  <a:pt x="176135" y="573373"/>
                  <a:pt x="214859" y="655820"/>
                  <a:pt x="247338" y="727023"/>
                </a:cubicBezTo>
                <a:cubicBezTo>
                  <a:pt x="279817" y="798226"/>
                  <a:pt x="297305" y="855689"/>
                  <a:pt x="344774" y="921895"/>
                </a:cubicBezTo>
                <a:cubicBezTo>
                  <a:pt x="392243" y="988101"/>
                  <a:pt x="467194" y="1060554"/>
                  <a:pt x="532151" y="1124262"/>
                </a:cubicBezTo>
                <a:cubicBezTo>
                  <a:pt x="597108" y="1187970"/>
                  <a:pt x="660816" y="1247931"/>
                  <a:pt x="734518" y="1304144"/>
                </a:cubicBezTo>
                <a:cubicBezTo>
                  <a:pt x="808220" y="1360357"/>
                  <a:pt x="864433" y="1400331"/>
                  <a:pt x="974361" y="1461541"/>
                </a:cubicBezTo>
                <a:cubicBezTo>
                  <a:pt x="1084289" y="1522751"/>
                  <a:pt x="1080541" y="1527747"/>
                  <a:pt x="1394085" y="1671403"/>
                </a:cubicBezTo>
                <a:cubicBezTo>
                  <a:pt x="1707629" y="1815059"/>
                  <a:pt x="2587052" y="2148590"/>
                  <a:pt x="2855626" y="2323475"/>
                </a:cubicBezTo>
                <a:cubicBezTo>
                  <a:pt x="3124200" y="2498360"/>
                  <a:pt x="3089223" y="2614535"/>
                  <a:pt x="3005528" y="2720715"/>
                </a:cubicBezTo>
                <a:cubicBezTo>
                  <a:pt x="2921833" y="2826895"/>
                  <a:pt x="2553325" y="2891852"/>
                  <a:pt x="2353456" y="2960557"/>
                </a:cubicBezTo>
                <a:cubicBezTo>
                  <a:pt x="2153587" y="3029262"/>
                  <a:pt x="2079886" y="3038006"/>
                  <a:pt x="1806315" y="3132944"/>
                </a:cubicBezTo>
                <a:cubicBezTo>
                  <a:pt x="1532745" y="3227882"/>
                  <a:pt x="973112" y="3416509"/>
                  <a:pt x="712033" y="3530184"/>
                </a:cubicBezTo>
                <a:cubicBezTo>
                  <a:pt x="450954" y="3643859"/>
                  <a:pt x="358515" y="3703820"/>
                  <a:pt x="239843" y="3814997"/>
                </a:cubicBezTo>
                <a:cubicBezTo>
                  <a:pt x="121171" y="3926174"/>
                  <a:pt x="60585" y="4061710"/>
                  <a:pt x="0" y="4197246"/>
                </a:cubicBezTo>
              </a:path>
            </a:pathLst>
          </a:custGeom>
          <a:noFill/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B74993-9B98-DB5B-7ED0-8C8A9B763262}"/>
              </a:ext>
            </a:extLst>
          </p:cNvPr>
          <p:cNvCxnSpPr>
            <a:cxnSpLocks/>
          </p:cNvCxnSpPr>
          <p:nvPr/>
        </p:nvCxnSpPr>
        <p:spPr>
          <a:xfrm>
            <a:off x="4346368" y="4343400"/>
            <a:ext cx="500083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90F1158-6194-12E3-E077-556ABCCA62B6}"/>
              </a:ext>
            </a:extLst>
          </p:cNvPr>
          <p:cNvSpPr/>
          <p:nvPr/>
        </p:nvSpPr>
        <p:spPr>
          <a:xfrm>
            <a:off x="4686300" y="2185471"/>
            <a:ext cx="4864100" cy="461665"/>
          </a:xfrm>
          <a:prstGeom prst="rect">
            <a:avLst/>
          </a:prstGeom>
          <a:solidFill>
            <a:srgbClr val="FFFF00">
              <a:alpha val="30000"/>
            </a:srgbClr>
          </a:solidFill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C9FB6-AC93-98F4-B936-8FD83FE98104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A9B6F-7A19-B354-2436-BA408FC37044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887910781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5ED00-1E47-E67D-0C18-665F7EF61C30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Variation of weights with wavelength and zenith angle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3585E7E-C50B-72FD-2E8A-C0CEF35A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" t="4261" r="3550" b="3926"/>
          <a:stretch/>
        </p:blipFill>
        <p:spPr>
          <a:xfrm>
            <a:off x="4346368" y="1609105"/>
            <a:ext cx="5913913" cy="5142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F7727D-AE84-260D-11D8-BB99FB790F9D}"/>
              </a:ext>
            </a:extLst>
          </p:cNvPr>
          <p:cNvSpPr txBox="1"/>
          <p:nvPr/>
        </p:nvSpPr>
        <p:spPr>
          <a:xfrm>
            <a:off x="1231901" y="4118401"/>
            <a:ext cx="3059712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55.45 GHz (0.541 cm)</a:t>
            </a:r>
            <a:endParaRPr lang="en-US" sz="2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1B9679-CEDA-3643-1985-CFA3F142E3FC}"/>
              </a:ext>
            </a:extLst>
          </p:cNvPr>
          <p:cNvCxnSpPr>
            <a:cxnSpLocks/>
          </p:cNvCxnSpPr>
          <p:nvPr/>
        </p:nvCxnSpPr>
        <p:spPr>
          <a:xfrm>
            <a:off x="4346368" y="4343400"/>
            <a:ext cx="500083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B6A94A6-1249-5D4C-CA60-35965C6A25E4}"/>
              </a:ext>
            </a:extLst>
          </p:cNvPr>
          <p:cNvSpPr txBox="1"/>
          <p:nvPr/>
        </p:nvSpPr>
        <p:spPr>
          <a:xfrm>
            <a:off x="1231901" y="5236001"/>
            <a:ext cx="3047011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53.85 GHz (0.557 cm)</a:t>
            </a:r>
            <a:endParaRPr lang="en-US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EA719D-6309-3854-C49E-7AF2F2D650AD}"/>
              </a:ext>
            </a:extLst>
          </p:cNvPr>
          <p:cNvCxnSpPr>
            <a:cxnSpLocks/>
          </p:cNvCxnSpPr>
          <p:nvPr/>
        </p:nvCxnSpPr>
        <p:spPr>
          <a:xfrm>
            <a:off x="4333668" y="5461000"/>
            <a:ext cx="500083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106252C-D871-69F1-1CB9-118476CC4817}"/>
              </a:ext>
            </a:extLst>
          </p:cNvPr>
          <p:cNvSpPr txBox="1"/>
          <p:nvPr/>
        </p:nvSpPr>
        <p:spPr>
          <a:xfrm>
            <a:off x="1244603" y="5883701"/>
            <a:ext cx="304701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52.85 GHz (0.5676 cm)</a:t>
            </a:r>
            <a:endParaRPr lang="en-US" sz="2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C8FC35-EB1E-7DCC-8543-7CD008233EC4}"/>
              </a:ext>
            </a:extLst>
          </p:cNvPr>
          <p:cNvCxnSpPr>
            <a:cxnSpLocks/>
          </p:cNvCxnSpPr>
          <p:nvPr/>
        </p:nvCxnSpPr>
        <p:spPr>
          <a:xfrm>
            <a:off x="4346368" y="6108700"/>
            <a:ext cx="500083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A887B99-DFAD-2AB7-9392-F0EFAACCE549}"/>
              </a:ext>
            </a:extLst>
          </p:cNvPr>
          <p:cNvSpPr txBox="1"/>
          <p:nvPr/>
        </p:nvSpPr>
        <p:spPr>
          <a:xfrm>
            <a:off x="233354" y="1500565"/>
            <a:ext cx="4287845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Wavelength dependency: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As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i="1" dirty="0">
                <a:solidFill>
                  <a:schemeClr val="bg1"/>
                </a:solidFill>
              </a:rPr>
              <a:t>increases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hT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i="1" dirty="0">
                <a:solidFill>
                  <a:schemeClr val="bg1"/>
                </a:solidFill>
              </a:rPr>
              <a:t>decreases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155D4-0E97-2F84-875A-B59CDE914B97}"/>
              </a:ext>
            </a:extLst>
          </p:cNvPr>
          <p:cNvSpPr/>
          <p:nvPr/>
        </p:nvSpPr>
        <p:spPr>
          <a:xfrm>
            <a:off x="4686300" y="2185471"/>
            <a:ext cx="4864100" cy="461665"/>
          </a:xfrm>
          <a:prstGeom prst="rect">
            <a:avLst/>
          </a:prstGeom>
          <a:solidFill>
            <a:srgbClr val="FFFF00">
              <a:alpha val="30000"/>
            </a:srgbClr>
          </a:solidFill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8D3DB0-31E7-AC68-3227-6DCD13C1150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7CEEA-68F5-A0A2-1142-C6E2E2222B12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88609803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5ED00-1E47-E67D-0C18-665F7EF61C30}"/>
              </a:ext>
            </a:extLst>
          </p:cNvPr>
          <p:cNvSpPr txBox="1"/>
          <p:nvPr/>
        </p:nvSpPr>
        <p:spPr>
          <a:xfrm>
            <a:off x="233355" y="900540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Variation of weights with wavelength and zenith angle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3585E7E-C50B-72FD-2E8A-C0CEF35A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" t="4261" r="3550" b="3926"/>
          <a:stretch/>
        </p:blipFill>
        <p:spPr>
          <a:xfrm>
            <a:off x="4346368" y="1609105"/>
            <a:ext cx="5913913" cy="5142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F7727D-AE84-260D-11D8-BB99FB790F9D}"/>
              </a:ext>
            </a:extLst>
          </p:cNvPr>
          <p:cNvSpPr txBox="1"/>
          <p:nvPr/>
        </p:nvSpPr>
        <p:spPr>
          <a:xfrm>
            <a:off x="1231901" y="3712001"/>
            <a:ext cx="3059712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55.45 GHz (0.541 cm)</a:t>
            </a:r>
            <a:endParaRPr lang="en-US" sz="2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1B9679-CEDA-3643-1985-CFA3F142E3FC}"/>
              </a:ext>
            </a:extLst>
          </p:cNvPr>
          <p:cNvCxnSpPr>
            <a:cxnSpLocks/>
          </p:cNvCxnSpPr>
          <p:nvPr/>
        </p:nvCxnSpPr>
        <p:spPr>
          <a:xfrm>
            <a:off x="4346368" y="3937000"/>
            <a:ext cx="500083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B6A94A6-1249-5D4C-CA60-35965C6A25E4}"/>
              </a:ext>
            </a:extLst>
          </p:cNvPr>
          <p:cNvSpPr txBox="1"/>
          <p:nvPr/>
        </p:nvSpPr>
        <p:spPr>
          <a:xfrm>
            <a:off x="1231901" y="4651801"/>
            <a:ext cx="3047011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53.85 GHz (0.557 cm)</a:t>
            </a:r>
            <a:endParaRPr lang="en-US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EA719D-6309-3854-C49E-7AF2F2D650AD}"/>
              </a:ext>
            </a:extLst>
          </p:cNvPr>
          <p:cNvCxnSpPr>
            <a:cxnSpLocks/>
          </p:cNvCxnSpPr>
          <p:nvPr/>
        </p:nvCxnSpPr>
        <p:spPr>
          <a:xfrm>
            <a:off x="4333668" y="4876800"/>
            <a:ext cx="500083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106252C-D871-69F1-1CB9-118476CC4817}"/>
              </a:ext>
            </a:extLst>
          </p:cNvPr>
          <p:cNvSpPr txBox="1"/>
          <p:nvPr/>
        </p:nvSpPr>
        <p:spPr>
          <a:xfrm>
            <a:off x="1244603" y="5363001"/>
            <a:ext cx="304701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52.85 GHz (0.5676 cm)</a:t>
            </a:r>
            <a:endParaRPr lang="en-US" sz="2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C8FC35-EB1E-7DCC-8543-7CD008233EC4}"/>
              </a:ext>
            </a:extLst>
          </p:cNvPr>
          <p:cNvCxnSpPr>
            <a:cxnSpLocks/>
          </p:cNvCxnSpPr>
          <p:nvPr/>
        </p:nvCxnSpPr>
        <p:spPr>
          <a:xfrm>
            <a:off x="4346368" y="5588000"/>
            <a:ext cx="500083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A887B99-DFAD-2AB7-9392-F0EFAACCE549}"/>
              </a:ext>
            </a:extLst>
          </p:cNvPr>
          <p:cNvSpPr txBox="1"/>
          <p:nvPr/>
        </p:nvSpPr>
        <p:spPr>
          <a:xfrm>
            <a:off x="233354" y="1500565"/>
            <a:ext cx="4287845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Zenith angle dependency: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As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i="1" dirty="0">
                <a:solidFill>
                  <a:schemeClr val="bg1"/>
                </a:solidFill>
              </a:rPr>
              <a:t>increases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hT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i="1" dirty="0">
                <a:solidFill>
                  <a:schemeClr val="bg1"/>
                </a:solidFill>
              </a:rPr>
              <a:t>increases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70D284-65CA-60F3-643B-F275EE6336E0}"/>
              </a:ext>
            </a:extLst>
          </p:cNvPr>
          <p:cNvSpPr/>
          <p:nvPr/>
        </p:nvSpPr>
        <p:spPr>
          <a:xfrm>
            <a:off x="4686300" y="1842571"/>
            <a:ext cx="4864100" cy="461665"/>
          </a:xfrm>
          <a:prstGeom prst="rect">
            <a:avLst/>
          </a:prstGeom>
          <a:solidFill>
            <a:srgbClr val="FFFF00">
              <a:alpha val="30000"/>
            </a:srgbClr>
          </a:solidFill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88615-507E-43FE-6407-6EA4BF8207CB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IMPROVED RADIANCE TRANSFER FUNCTION (RTF)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ECFEF-A414-DAE3-62EE-0DCFCF51AEDF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658084826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5DF9AC5-7BD7-DE57-91E6-0A33A68C125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43C8F-9F1D-33FC-0A84-D2152709FE2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4CA92-82DC-CDAE-BBDC-59D7A33DC8B2}"/>
              </a:ext>
            </a:extLst>
          </p:cNvPr>
          <p:cNvSpPr txBox="1"/>
          <p:nvPr/>
        </p:nvSpPr>
        <p:spPr>
          <a:xfrm>
            <a:off x="233358" y="1258785"/>
            <a:ext cx="10965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generate vertical profiles of temperature and water vapor mixing ratio.  Also used to generate either profiles or vertically-integrated values of other variables, such as O3 concentration.</a:t>
            </a:r>
          </a:p>
        </p:txBody>
      </p:sp>
    </p:spTree>
    <p:extLst>
      <p:ext uri="{BB962C8B-B14F-4D97-AF65-F5344CB8AC3E}">
        <p14:creationId xmlns:p14="http://schemas.microsoft.com/office/powerpoint/2010/main" val="1587550421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5DF9AC5-7BD7-DE57-91E6-0A33A68C125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43C8F-9F1D-33FC-0A84-D2152709FE2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4CA92-82DC-CDAE-BBDC-59D7A33DC8B2}"/>
              </a:ext>
            </a:extLst>
          </p:cNvPr>
          <p:cNvSpPr txBox="1"/>
          <p:nvPr/>
        </p:nvSpPr>
        <p:spPr>
          <a:xfrm>
            <a:off x="233358" y="1258785"/>
            <a:ext cx="10965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generate vertical profiles of temperature and water vapor mixing ratio.  Also used to generate either profiles or vertically-integrated values of other variables, such as O3 concentration.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F650B-1B13-344B-AC52-E8889DCDF427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High-Resolution Infra-Red Sounder (HIRS)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[NOAA Polar Orbiters]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FE6BB-0D19-F7FB-A266-F6A37546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251" y="2422146"/>
            <a:ext cx="5286085" cy="33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80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208">
            <a:extLst>
              <a:ext uri="{FF2B5EF4-FFF2-40B4-BE49-F238E27FC236}">
                <a16:creationId xmlns:a16="http://schemas.microsoft.com/office/drawing/2014/main" id="{D1E6D0D0-29E4-A266-01F7-FE78E94A3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1" y="376237"/>
            <a:ext cx="77247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SOLAR AND TERRESTRIAL SPECTRA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544EE-23AD-F914-3EE3-F9CC1956D684}"/>
              </a:ext>
            </a:extLst>
          </p:cNvPr>
          <p:cNvSpPr txBox="1"/>
          <p:nvPr/>
        </p:nvSpPr>
        <p:spPr>
          <a:xfrm>
            <a:off x="218111" y="2523284"/>
            <a:ext cx="3591887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Both objects are close approximations of black bodies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1D87D-88D4-BD34-96B1-67E10E0E7BD5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93195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5DF9AC5-7BD7-DE57-91E6-0A33A68C125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43C8F-9F1D-33FC-0A84-D2152709FE2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4CA92-82DC-CDAE-BBDC-59D7A33DC8B2}"/>
              </a:ext>
            </a:extLst>
          </p:cNvPr>
          <p:cNvSpPr txBox="1"/>
          <p:nvPr/>
        </p:nvSpPr>
        <p:spPr>
          <a:xfrm>
            <a:off x="233358" y="1258785"/>
            <a:ext cx="10965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generate vertical profiles of temperature and water vapor mixing ratio.  Also used to generate either profiles or vertically-integrated values of other variables, such as O3 concentration.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760E8-7B8F-BED4-6241-FC8EFAE328DB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Microwave Sounding Unit – A1 (AMSU-A1)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[NOAA Polar Orbiters]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43CBB-9A19-39FC-7066-FD720B947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37" b="7170"/>
          <a:stretch/>
        </p:blipFill>
        <p:spPr>
          <a:xfrm>
            <a:off x="4683846" y="2631408"/>
            <a:ext cx="4590783" cy="31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4981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5DF9AC5-7BD7-DE57-91E6-0A33A68C125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43C8F-9F1D-33FC-0A84-D2152709FE2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4CA92-82DC-CDAE-BBDC-59D7A33DC8B2}"/>
              </a:ext>
            </a:extLst>
          </p:cNvPr>
          <p:cNvSpPr txBox="1"/>
          <p:nvPr/>
        </p:nvSpPr>
        <p:spPr>
          <a:xfrm>
            <a:off x="233358" y="1258785"/>
            <a:ext cx="10965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generate vertical profiles of temperature and water vapor mixing ratio.  Also used to generate either profiles or vertically-integrated values of other variables, such as O3 concentration.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6" name="Picture 5" descr="A group of people in white lab coats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7AB8A67B-7366-F9BD-08B6-0029DC32D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6" t="18329" r="26352" b="8191"/>
          <a:stretch/>
        </p:blipFill>
        <p:spPr>
          <a:xfrm>
            <a:off x="5367646" y="2501808"/>
            <a:ext cx="3408217" cy="319231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3991B-B766-9755-B9AD-7DEB3C7558EC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Cross-Track Infrared Sounder (</a:t>
            </a:r>
            <a:r>
              <a:rPr lang="en-US" sz="2400" b="1" dirty="0" err="1"/>
              <a:t>CrIS</a:t>
            </a:r>
            <a:r>
              <a:rPr lang="en-US" sz="2400" b="1" dirty="0"/>
              <a:t>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[JPSS]</a:t>
            </a:r>
          </a:p>
        </p:txBody>
      </p:sp>
    </p:spTree>
    <p:extLst>
      <p:ext uri="{BB962C8B-B14F-4D97-AF65-F5344CB8AC3E}">
        <p14:creationId xmlns:p14="http://schemas.microsoft.com/office/powerpoint/2010/main" val="1795784024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5DF9AC5-7BD7-DE57-91E6-0A33A68C125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43C8F-9F1D-33FC-0A84-D2152709FE2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4CA92-82DC-CDAE-BBDC-59D7A33DC8B2}"/>
              </a:ext>
            </a:extLst>
          </p:cNvPr>
          <p:cNvSpPr txBox="1"/>
          <p:nvPr/>
        </p:nvSpPr>
        <p:spPr>
          <a:xfrm>
            <a:off x="233358" y="1258785"/>
            <a:ext cx="10965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generate vertical profiles of temperature and water vapor mixing ratio.  Also used to generate either profiles or vertically-integrated values of other variables, such as O3 concentration.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6" name="Picture 5" descr="A group of people in white lab coats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7AB8A67B-7366-F9BD-08B6-0029DC32D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6" t="18329" r="26352" b="8191"/>
          <a:stretch/>
        </p:blipFill>
        <p:spPr>
          <a:xfrm>
            <a:off x="5367646" y="2501808"/>
            <a:ext cx="3408217" cy="319231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26071F6-C232-C2AE-5E3B-C92EB5C0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741" y="360427"/>
            <a:ext cx="6615691" cy="424122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246AC3-B3D2-D2AE-EB98-FEFBECFB74B0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9224211" y="3197777"/>
            <a:ext cx="186389" cy="2681968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ADEDAC4-F239-FDA8-3338-8D5A5540DE29}"/>
              </a:ext>
            </a:extLst>
          </p:cNvPr>
          <p:cNvSpPr/>
          <p:nvPr/>
        </p:nvSpPr>
        <p:spPr>
          <a:xfrm>
            <a:off x="8775862" y="2286000"/>
            <a:ext cx="1269475" cy="911777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5972E-E8C9-C512-94B5-D2BFC0DA39FE}"/>
              </a:ext>
            </a:extLst>
          </p:cNvPr>
          <p:cNvSpPr txBox="1"/>
          <p:nvPr/>
        </p:nvSpPr>
        <p:spPr>
          <a:xfrm>
            <a:off x="4762006" y="499394"/>
            <a:ext cx="103725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JPSS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3991B-B766-9755-B9AD-7DEB3C7558EC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Cross-Track Infrared Sounder (</a:t>
            </a:r>
            <a:r>
              <a:rPr lang="en-US" sz="2400" b="1" dirty="0" err="1"/>
              <a:t>CrIS</a:t>
            </a:r>
            <a:r>
              <a:rPr lang="en-US" sz="2400" b="1" dirty="0"/>
              <a:t>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[JPSS]</a:t>
            </a:r>
          </a:p>
        </p:txBody>
      </p:sp>
    </p:spTree>
    <p:extLst>
      <p:ext uri="{BB962C8B-B14F-4D97-AF65-F5344CB8AC3E}">
        <p14:creationId xmlns:p14="http://schemas.microsoft.com/office/powerpoint/2010/main" val="3868372153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5DF9AC5-7BD7-DE57-91E6-0A33A68C125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43C8F-9F1D-33FC-0A84-D2152709FE2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4CA92-82DC-CDAE-BBDC-59D7A33DC8B2}"/>
              </a:ext>
            </a:extLst>
          </p:cNvPr>
          <p:cNvSpPr txBox="1"/>
          <p:nvPr/>
        </p:nvSpPr>
        <p:spPr>
          <a:xfrm>
            <a:off x="233358" y="1258785"/>
            <a:ext cx="10965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generate vertical profiles of temperature and water vapor mixing ratio.  Also used to generate either profiles or vertically-integrated values of other variables, such as O3 concentration.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3991B-B766-9755-B9AD-7DEB3C7558EC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Technology Microwave Sounder (ATMS)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[JPSS]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116BC3E-D23F-F3D1-9039-D77D67D7C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6" r="21347"/>
          <a:stretch/>
        </p:blipFill>
        <p:spPr>
          <a:xfrm>
            <a:off x="5354354" y="2475330"/>
            <a:ext cx="3279006" cy="312388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23108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5DF9AC5-7BD7-DE57-91E6-0A33A68C125A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43C8F-9F1D-33FC-0A84-D2152709FE2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4CA92-82DC-CDAE-BBDC-59D7A33DC8B2}"/>
              </a:ext>
            </a:extLst>
          </p:cNvPr>
          <p:cNvSpPr txBox="1"/>
          <p:nvPr/>
        </p:nvSpPr>
        <p:spPr>
          <a:xfrm>
            <a:off x="233358" y="1258785"/>
            <a:ext cx="10965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Designed to generate vertical profiles of temperature and water vapor mixing ratio.  Also used to generate either profiles or vertically-integrated values of other variables, such as O3 concentration.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116BC3E-D23F-F3D1-9039-D77D67D7C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6" r="21347"/>
          <a:stretch/>
        </p:blipFill>
        <p:spPr>
          <a:xfrm>
            <a:off x="5354354" y="2475330"/>
            <a:ext cx="3279006" cy="312388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E8B7929-8404-27B9-9DF6-C00CEBB6F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741" y="360427"/>
            <a:ext cx="6615691" cy="424122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7F0828-B523-FC4B-1657-4609D7249C5C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8753948" y="2785012"/>
            <a:ext cx="226767" cy="3072299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DE72539-49DB-23E3-1067-6BC395EF9DDB}"/>
              </a:ext>
            </a:extLst>
          </p:cNvPr>
          <p:cNvSpPr/>
          <p:nvPr/>
        </p:nvSpPr>
        <p:spPr>
          <a:xfrm>
            <a:off x="8438606" y="1988177"/>
            <a:ext cx="1084217" cy="796835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DA9F9-0675-A759-DE18-6DE5A0878324}"/>
              </a:ext>
            </a:extLst>
          </p:cNvPr>
          <p:cNvSpPr txBox="1"/>
          <p:nvPr/>
        </p:nvSpPr>
        <p:spPr>
          <a:xfrm>
            <a:off x="4762006" y="499394"/>
            <a:ext cx="103725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JPSS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3991B-B766-9755-B9AD-7DEB3C7558EC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Technology Microwave Sounder (ATMS)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[JPSS]</a:t>
            </a:r>
          </a:p>
        </p:txBody>
      </p:sp>
    </p:spTree>
    <p:extLst>
      <p:ext uri="{BB962C8B-B14F-4D97-AF65-F5344CB8AC3E}">
        <p14:creationId xmlns:p14="http://schemas.microsoft.com/office/powerpoint/2010/main" val="2600240507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32B22-F921-DBEB-3F75-E88C87B615E5}"/>
              </a:ext>
            </a:extLst>
          </p:cNvPr>
          <p:cNvSpPr txBox="1"/>
          <p:nvPr/>
        </p:nvSpPr>
        <p:spPr>
          <a:xfrm>
            <a:off x="270041" y="987847"/>
            <a:ext cx="5204484" cy="5232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Operation similar to imagers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B8CC8-59D6-135E-7CA7-6F482BE7A84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96562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32B22-F921-DBEB-3F75-E88C87B615E5}"/>
              </a:ext>
            </a:extLst>
          </p:cNvPr>
          <p:cNvSpPr txBox="1"/>
          <p:nvPr/>
        </p:nvSpPr>
        <p:spPr>
          <a:xfrm>
            <a:off x="270041" y="987847"/>
            <a:ext cx="5204484" cy="5232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Operation similar to imagers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B8CC8-59D6-135E-7CA7-6F482BE7A84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BAA5F-002E-9787-2C59-96A47A467A95}"/>
              </a:ext>
            </a:extLst>
          </p:cNvPr>
          <p:cNvSpPr txBox="1"/>
          <p:nvPr/>
        </p:nvSpPr>
        <p:spPr>
          <a:xfrm>
            <a:off x="270041" y="1699826"/>
            <a:ext cx="5204484" cy="138499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Uses a scan mirror to direct telescope to several scan spots along a scan line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56889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32B22-F921-DBEB-3F75-E88C87B615E5}"/>
              </a:ext>
            </a:extLst>
          </p:cNvPr>
          <p:cNvSpPr txBox="1"/>
          <p:nvPr/>
        </p:nvSpPr>
        <p:spPr>
          <a:xfrm>
            <a:off x="270041" y="987847"/>
            <a:ext cx="5204484" cy="5232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Operation similar to imagers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B8CC8-59D6-135E-7CA7-6F482BE7A84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BAA5F-002E-9787-2C59-96A47A467A95}"/>
              </a:ext>
            </a:extLst>
          </p:cNvPr>
          <p:cNvSpPr txBox="1"/>
          <p:nvPr/>
        </p:nvSpPr>
        <p:spPr>
          <a:xfrm>
            <a:off x="270041" y="1699826"/>
            <a:ext cx="5204484" cy="138499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Uses a scan mirror to direct telescope to several scan spots along a scan line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B834A-5AEE-5C70-FD5A-1C5086F2DB34}"/>
              </a:ext>
            </a:extLst>
          </p:cNvPr>
          <p:cNvSpPr txBox="1"/>
          <p:nvPr/>
        </p:nvSpPr>
        <p:spPr>
          <a:xfrm>
            <a:off x="270041" y="3273580"/>
            <a:ext cx="5204484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More channels than an imager</a:t>
            </a:r>
          </a:p>
        </p:txBody>
      </p:sp>
    </p:spTree>
    <p:extLst>
      <p:ext uri="{BB962C8B-B14F-4D97-AF65-F5344CB8AC3E}">
        <p14:creationId xmlns:p14="http://schemas.microsoft.com/office/powerpoint/2010/main" val="1242812499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5ED00-1E47-E67D-0C18-665F7EF61C30}"/>
              </a:ext>
            </a:extLst>
          </p:cNvPr>
          <p:cNvSpPr txBox="1"/>
          <p:nvPr/>
        </p:nvSpPr>
        <p:spPr>
          <a:xfrm>
            <a:off x="233355" y="900540"/>
            <a:ext cx="10026926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Channels are selected using a color wheel</a:t>
            </a:r>
          </a:p>
        </p:txBody>
      </p:sp>
      <p:pic>
        <p:nvPicPr>
          <p:cNvPr id="6" name="Picture 5" descr="A close-up of a watch&#10;&#10;Description automatically generated with medium confidence">
            <a:extLst>
              <a:ext uri="{FF2B5EF4-FFF2-40B4-BE49-F238E27FC236}">
                <a16:creationId xmlns:a16="http://schemas.microsoft.com/office/drawing/2014/main" id="{C58E70DF-C3E1-D4E7-4713-B9CDE03C7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542" y="1818844"/>
            <a:ext cx="6047677" cy="4317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32B22-F921-DBEB-3F75-E88C87B615E5}"/>
              </a:ext>
            </a:extLst>
          </p:cNvPr>
          <p:cNvSpPr txBox="1"/>
          <p:nvPr/>
        </p:nvSpPr>
        <p:spPr>
          <a:xfrm>
            <a:off x="233355" y="1500565"/>
            <a:ext cx="4287845" cy="95410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Color wheel from James Webb Space Telescope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B8CC8-59D6-135E-7CA7-6F482BE7A84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D382D-6DA4-0829-4D78-7B96B5F83A48}"/>
              </a:ext>
            </a:extLst>
          </p:cNvPr>
          <p:cNvSpPr txBox="1"/>
          <p:nvPr/>
        </p:nvSpPr>
        <p:spPr>
          <a:xfrm>
            <a:off x="233354" y="2581203"/>
            <a:ext cx="4287845" cy="2677656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Instead of multiple sensors, a single sensor looks at a scan spot while the color wheel is rotated to obtain radiances in different channels</a:t>
            </a:r>
            <a:endParaRPr lang="en-US" sz="2800" i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83D7B05-3EBF-9EF6-E256-55494A9A7EA9}"/>
              </a:ext>
            </a:extLst>
          </p:cNvPr>
          <p:cNvCxnSpPr>
            <a:cxnSpLocks/>
          </p:cNvCxnSpPr>
          <p:nvPr/>
        </p:nvCxnSpPr>
        <p:spPr>
          <a:xfrm>
            <a:off x="4489116" y="1916064"/>
            <a:ext cx="870197" cy="41549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06091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5ED00-1E47-E67D-0C18-665F7EF61C30}"/>
              </a:ext>
            </a:extLst>
          </p:cNvPr>
          <p:cNvSpPr txBox="1"/>
          <p:nvPr/>
        </p:nvSpPr>
        <p:spPr>
          <a:xfrm>
            <a:off x="233355" y="900540"/>
            <a:ext cx="10026926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Channels are selected using a color wheel</a:t>
            </a:r>
          </a:p>
        </p:txBody>
      </p:sp>
      <p:pic>
        <p:nvPicPr>
          <p:cNvPr id="6" name="Picture 5" descr="A close-up of a watch&#10;&#10;Description automatically generated with medium confidence">
            <a:extLst>
              <a:ext uri="{FF2B5EF4-FFF2-40B4-BE49-F238E27FC236}">
                <a16:creationId xmlns:a16="http://schemas.microsoft.com/office/drawing/2014/main" id="{C58E70DF-C3E1-D4E7-4713-B9CDE03C7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105" y="1818845"/>
            <a:ext cx="2875114" cy="2052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32B22-F921-DBEB-3F75-E88C87B615E5}"/>
              </a:ext>
            </a:extLst>
          </p:cNvPr>
          <p:cNvSpPr txBox="1"/>
          <p:nvPr/>
        </p:nvSpPr>
        <p:spPr>
          <a:xfrm>
            <a:off x="233355" y="1500565"/>
            <a:ext cx="5862645" cy="95410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Scan spots are larger and there are fewer of them in each scan line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B8CC8-59D6-135E-7CA7-6F482BE7A84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25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208">
            <a:extLst>
              <a:ext uri="{FF2B5EF4-FFF2-40B4-BE49-F238E27FC236}">
                <a16:creationId xmlns:a16="http://schemas.microsoft.com/office/drawing/2014/main" id="{D1E6D0D0-29E4-A266-01F7-FE78E94A3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1" y="376237"/>
            <a:ext cx="77247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SOLAR AND TERRESTRIAL SPECTRA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544EE-23AD-F914-3EE3-F9CC1956D684}"/>
              </a:ext>
            </a:extLst>
          </p:cNvPr>
          <p:cNvSpPr txBox="1"/>
          <p:nvPr/>
        </p:nvSpPr>
        <p:spPr>
          <a:xfrm>
            <a:off x="51426" y="2551836"/>
            <a:ext cx="3591887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Wavelength of maximum emission (brightness) described by Wien’s Law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69A84C-A804-B759-208B-1324A688C3FC}"/>
              </a:ext>
            </a:extLst>
          </p:cNvPr>
          <p:cNvCxnSpPr>
            <a:cxnSpLocks/>
          </p:cNvCxnSpPr>
          <p:nvPr/>
        </p:nvCxnSpPr>
        <p:spPr>
          <a:xfrm flipV="1">
            <a:off x="3500438" y="1122914"/>
            <a:ext cx="3000374" cy="207814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607450-9D0F-4F62-D7B5-4945988CE85F}"/>
              </a:ext>
            </a:extLst>
          </p:cNvPr>
          <p:cNvCxnSpPr>
            <a:cxnSpLocks/>
          </p:cNvCxnSpPr>
          <p:nvPr/>
        </p:nvCxnSpPr>
        <p:spPr>
          <a:xfrm>
            <a:off x="3500438" y="3201055"/>
            <a:ext cx="6054990" cy="77970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3A6E21-7FAF-E8B1-482B-604736E7080E}"/>
              </a:ext>
            </a:extLst>
          </p:cNvPr>
          <p:cNvSpPr/>
          <p:nvPr/>
        </p:nvSpPr>
        <p:spPr>
          <a:xfrm>
            <a:off x="6500812" y="525274"/>
            <a:ext cx="942238" cy="6871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7E10AD-F54E-5605-5A2A-FC45DD9E6BEA}"/>
              </a:ext>
            </a:extLst>
          </p:cNvPr>
          <p:cNvSpPr/>
          <p:nvPr/>
        </p:nvSpPr>
        <p:spPr>
          <a:xfrm>
            <a:off x="9555428" y="3656945"/>
            <a:ext cx="942238" cy="6871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35723-BAEA-4A33-E2FD-543E20E59AF7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039686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5ED00-1E47-E67D-0C18-665F7EF61C30}"/>
              </a:ext>
            </a:extLst>
          </p:cNvPr>
          <p:cNvSpPr txBox="1"/>
          <p:nvPr/>
        </p:nvSpPr>
        <p:spPr>
          <a:xfrm>
            <a:off x="233355" y="900540"/>
            <a:ext cx="10026926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Channels are selected using a color wheel</a:t>
            </a:r>
          </a:p>
        </p:txBody>
      </p:sp>
      <p:pic>
        <p:nvPicPr>
          <p:cNvPr id="6" name="Picture 5" descr="A close-up of a watch&#10;&#10;Description automatically generated with medium confidence">
            <a:extLst>
              <a:ext uri="{FF2B5EF4-FFF2-40B4-BE49-F238E27FC236}">
                <a16:creationId xmlns:a16="http://schemas.microsoft.com/office/drawing/2014/main" id="{C58E70DF-C3E1-D4E7-4713-B9CDE03C7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105" y="1818845"/>
            <a:ext cx="2875114" cy="2052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32B22-F921-DBEB-3F75-E88C87B615E5}"/>
              </a:ext>
            </a:extLst>
          </p:cNvPr>
          <p:cNvSpPr txBox="1"/>
          <p:nvPr/>
        </p:nvSpPr>
        <p:spPr>
          <a:xfrm>
            <a:off x="233355" y="1500565"/>
            <a:ext cx="5862645" cy="95410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Scan spots are larger and there are fewer of them in each scan line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B8CC8-59D6-135E-7CA7-6F482BE7A84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ATMOSPHERIC SOUNDERS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83B30-2575-4F6A-DFBC-8A2BD37AF582}"/>
              </a:ext>
            </a:extLst>
          </p:cNvPr>
          <p:cNvSpPr txBox="1"/>
          <p:nvPr/>
        </p:nvSpPr>
        <p:spPr>
          <a:xfrm>
            <a:off x="233354" y="2534090"/>
            <a:ext cx="5862645" cy="95410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There are fewer scan lines completed each second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25172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7B156-A740-795F-3847-584B1B8E811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HIRS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7FABD-2B1A-F806-DA80-F446B15B9AAA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NASA POES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39F7-CEA4-03FA-13CD-8A2C13038ACE}"/>
              </a:ext>
            </a:extLst>
          </p:cNvPr>
          <p:cNvSpPr txBox="1"/>
          <p:nvPr/>
        </p:nvSpPr>
        <p:spPr>
          <a:xfrm>
            <a:off x="270041" y="3234124"/>
            <a:ext cx="2041387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20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EEA719-DCA5-38E8-5542-A73EFDB2E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41" y="1606446"/>
            <a:ext cx="1715227" cy="1077377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210D2A8E-63D7-C7A0-F8A5-231DF4881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822" y="1524970"/>
            <a:ext cx="8864164" cy="4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30352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7B156-A740-795F-3847-584B1B8E811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HIRS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7FABD-2B1A-F806-DA80-F446B15B9AAA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NASA POES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39F7-CEA4-03FA-13CD-8A2C13038ACE}"/>
              </a:ext>
            </a:extLst>
          </p:cNvPr>
          <p:cNvSpPr txBox="1"/>
          <p:nvPr/>
        </p:nvSpPr>
        <p:spPr>
          <a:xfrm>
            <a:off x="270041" y="3234124"/>
            <a:ext cx="2041387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20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50DA277-1A36-E5E3-8246-1D8FEDC2F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423" y="382941"/>
            <a:ext cx="7650806" cy="6077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EEA719-DCA5-38E8-5542-A73EFDB2E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41" y="1606446"/>
            <a:ext cx="1715227" cy="107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60485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7B156-A740-795F-3847-584B1B8E811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AMSU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7FABD-2B1A-F806-DA80-F446B15B9AAA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NASA POES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39F7-CEA4-03FA-13CD-8A2C13038ACE}"/>
              </a:ext>
            </a:extLst>
          </p:cNvPr>
          <p:cNvSpPr txBox="1"/>
          <p:nvPr/>
        </p:nvSpPr>
        <p:spPr>
          <a:xfrm>
            <a:off x="270041" y="3234124"/>
            <a:ext cx="2413781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15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81ED58-8206-0BD2-15AD-2C283B2E2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37" b="7170"/>
          <a:stretch/>
        </p:blipFill>
        <p:spPr>
          <a:xfrm>
            <a:off x="270041" y="1612855"/>
            <a:ext cx="1758988" cy="1194513"/>
          </a:xfrm>
          <a:prstGeom prst="rect">
            <a:avLst/>
          </a:prstGeom>
        </p:spPr>
      </p:pic>
      <p:pic>
        <p:nvPicPr>
          <p:cNvPr id="8" name="Picture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2B2F1216-8CA0-68D9-DC85-2E53A9533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12" t="21512" r="6391" b="17861"/>
          <a:stretch/>
        </p:blipFill>
        <p:spPr>
          <a:xfrm>
            <a:off x="2817160" y="1430093"/>
            <a:ext cx="9397083" cy="52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16813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113F8E6F-8733-CB81-74AE-863C90BE0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2" t="21512" r="6391" b="17861"/>
          <a:stretch/>
        </p:blipFill>
        <p:spPr>
          <a:xfrm>
            <a:off x="2817160" y="1430093"/>
            <a:ext cx="9397083" cy="5213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7B156-A740-795F-3847-584B1B8E811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AMSU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7FABD-2B1A-F806-DA80-F446B15B9AAA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NASA POES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39F7-CEA4-03FA-13CD-8A2C13038ACE}"/>
              </a:ext>
            </a:extLst>
          </p:cNvPr>
          <p:cNvSpPr txBox="1"/>
          <p:nvPr/>
        </p:nvSpPr>
        <p:spPr>
          <a:xfrm>
            <a:off x="270041" y="3234124"/>
            <a:ext cx="2413781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15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81ED58-8206-0BD2-15AD-2C283B2E2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37" b="7170"/>
          <a:stretch/>
        </p:blipFill>
        <p:spPr>
          <a:xfrm>
            <a:off x="270041" y="1612855"/>
            <a:ext cx="1758988" cy="1194513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BCF3A60-F56B-57E2-15AD-0FA5E81CF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486" y="214313"/>
            <a:ext cx="4235168" cy="650961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695874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7B156-A740-795F-3847-584B1B8E811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Book Antiqua" panose="02040602050305030304" pitchFamily="18" charset="0"/>
              </a:rPr>
              <a:t>CrIS</a:t>
            </a:r>
            <a:r>
              <a:rPr lang="en-US" sz="2800" b="1" dirty="0">
                <a:latin typeface="Book Antiqua" panose="02040602050305030304" pitchFamily="18" charset="0"/>
              </a:rPr>
              <a:t>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7FABD-2B1A-F806-DA80-F446B15B9AAA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JPSS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39F7-CEA4-03FA-13CD-8A2C13038ACE}"/>
              </a:ext>
            </a:extLst>
          </p:cNvPr>
          <p:cNvSpPr txBox="1"/>
          <p:nvPr/>
        </p:nvSpPr>
        <p:spPr>
          <a:xfrm>
            <a:off x="270041" y="3234124"/>
            <a:ext cx="2663164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2,211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group of people in white lab coats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5F5DBAC8-B8DB-CED3-1002-5EBEA34CE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6" t="18329" r="26352" b="8191"/>
          <a:stretch/>
        </p:blipFill>
        <p:spPr>
          <a:xfrm>
            <a:off x="257107" y="1522126"/>
            <a:ext cx="1674419" cy="1568347"/>
          </a:xfrm>
          <a:prstGeom prst="rect">
            <a:avLst/>
          </a:prstGeom>
        </p:spPr>
      </p:pic>
      <p:pic>
        <p:nvPicPr>
          <p:cNvPr id="9" name="Picture 8" descr="Chart, diagram, surface chart&#10;&#10;Description automatically generated">
            <a:extLst>
              <a:ext uri="{FF2B5EF4-FFF2-40B4-BE49-F238E27FC236}">
                <a16:creationId xmlns:a16="http://schemas.microsoft.com/office/drawing/2014/main" id="{A3198D70-E76C-144B-E28E-18B2BFF85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11" y="235603"/>
            <a:ext cx="4485659" cy="64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09399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7B156-A740-795F-3847-584B1B8E811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7FABD-2B1A-F806-DA80-F446B15B9AAA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JPSS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39F7-CEA4-03FA-13CD-8A2C13038ACE}"/>
              </a:ext>
            </a:extLst>
          </p:cNvPr>
          <p:cNvSpPr txBox="1"/>
          <p:nvPr/>
        </p:nvSpPr>
        <p:spPr>
          <a:xfrm>
            <a:off x="270041" y="3234124"/>
            <a:ext cx="2413781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22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0863928B-9AC7-C318-9E90-6EEA3E632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6" r="21347"/>
          <a:stretch/>
        </p:blipFill>
        <p:spPr>
          <a:xfrm>
            <a:off x="270041" y="1564639"/>
            <a:ext cx="1594385" cy="1518959"/>
          </a:xfrm>
          <a:prstGeom prst="rect">
            <a:avLst/>
          </a:prstGeom>
        </p:spPr>
      </p:pic>
      <p:pic>
        <p:nvPicPr>
          <p:cNvPr id="9" name="Picture 8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E2031B25-DF7C-4D7C-E1A7-B18E236C4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4" t="15182" r="43978" b="8082"/>
          <a:stretch/>
        </p:blipFill>
        <p:spPr>
          <a:xfrm>
            <a:off x="6567244" y="159678"/>
            <a:ext cx="5391399" cy="648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2252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7B156-A740-795F-3847-584B1B8E811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ATMS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7FABD-2B1A-F806-DA80-F446B15B9AAA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JPSS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39F7-CEA4-03FA-13CD-8A2C13038ACE}"/>
              </a:ext>
            </a:extLst>
          </p:cNvPr>
          <p:cNvSpPr txBox="1"/>
          <p:nvPr/>
        </p:nvSpPr>
        <p:spPr>
          <a:xfrm>
            <a:off x="270041" y="3234124"/>
            <a:ext cx="2413781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22 Channels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0863928B-9AC7-C318-9E90-6EEA3E632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6" r="21347"/>
          <a:stretch/>
        </p:blipFill>
        <p:spPr>
          <a:xfrm>
            <a:off x="270041" y="1564639"/>
            <a:ext cx="1594385" cy="1518959"/>
          </a:xfrm>
          <a:prstGeom prst="rect">
            <a:avLst/>
          </a:prstGeom>
        </p:spPr>
      </p:pic>
      <p:pic>
        <p:nvPicPr>
          <p:cNvPr id="9" name="Picture 8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E2031B25-DF7C-4D7C-E1A7-B18E236C4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4" t="15182" r="43978" b="8082"/>
          <a:stretch/>
        </p:blipFill>
        <p:spPr>
          <a:xfrm>
            <a:off x="6567244" y="159678"/>
            <a:ext cx="5391399" cy="6484009"/>
          </a:xfrm>
          <a:prstGeom prst="rect">
            <a:avLst/>
          </a:prstGeom>
        </p:spPr>
      </p:pic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870DA87E-4057-FB77-F943-710555EEC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629" y="233869"/>
            <a:ext cx="6427676" cy="64428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8544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FEB43-507B-837D-F67E-DC3C42E94EDD}"/>
              </a:ext>
            </a:extLst>
          </p:cNvPr>
          <p:cNvSpPr txBox="1"/>
          <p:nvPr/>
        </p:nvSpPr>
        <p:spPr>
          <a:xfrm>
            <a:off x="233357" y="214313"/>
            <a:ext cx="64405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MODIS CHANNELS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5" name="Picture 4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2EF654A0-1E6D-750C-EC25-DBF8D32BE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48" y="347901"/>
            <a:ext cx="5730708" cy="6162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A9CF0-0FA6-0B73-B9DB-DDE28166AFCD}"/>
              </a:ext>
            </a:extLst>
          </p:cNvPr>
          <p:cNvSpPr txBox="1"/>
          <p:nvPr/>
        </p:nvSpPr>
        <p:spPr>
          <a:xfrm>
            <a:off x="233357" y="855256"/>
            <a:ext cx="3525843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NASA TERRA &amp; AQUA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indoor, printer&#10;&#10;Description automatically generated">
            <a:extLst>
              <a:ext uri="{FF2B5EF4-FFF2-40B4-BE49-F238E27FC236}">
                <a16:creationId xmlns:a16="http://schemas.microsoft.com/office/drawing/2014/main" id="{F20CE6D3-3BAB-DF7E-C0AB-D63EC1259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66"/>
          <a:stretch/>
        </p:blipFill>
        <p:spPr>
          <a:xfrm>
            <a:off x="270041" y="1653868"/>
            <a:ext cx="1269392" cy="1059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38DE4E-838E-7EAC-7E58-7B278B62E6CC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D7C39-B364-6A03-CB89-019AFC478743}"/>
              </a:ext>
            </a:extLst>
          </p:cNvPr>
          <p:cNvSpPr txBox="1"/>
          <p:nvPr/>
        </p:nvSpPr>
        <p:spPr>
          <a:xfrm>
            <a:off x="270041" y="3234124"/>
            <a:ext cx="4610717" cy="138499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With 36 channels, MODIS functions as both an imager and a sounder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62819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7B156-A740-795F-3847-584B1B8E811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THE GOES ABI IS ALSO A SOUNDER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F23A3C39-FBD7-2252-1C5D-9E2C40526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3" t="19085" r="18464" b="11634"/>
          <a:stretch/>
        </p:blipFill>
        <p:spPr>
          <a:xfrm>
            <a:off x="2683822" y="737533"/>
            <a:ext cx="9089078" cy="60064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58AB0D-927E-5E3F-CD6A-26D42DCCE0E7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Schmit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et al., 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2017)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C7DFE4-F9CC-971B-0431-D35A0A45E1BD}"/>
              </a:ext>
            </a:extLst>
          </p:cNvPr>
          <p:cNvSpPr/>
          <p:nvPr/>
        </p:nvSpPr>
        <p:spPr>
          <a:xfrm>
            <a:off x="2785422" y="3370602"/>
            <a:ext cx="2015178" cy="3227276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332578-5121-209E-853C-EA46CF3844E6}"/>
              </a:ext>
            </a:extLst>
          </p:cNvPr>
          <p:cNvSpPr txBox="1"/>
          <p:nvPr/>
        </p:nvSpPr>
        <p:spPr>
          <a:xfrm>
            <a:off x="233358" y="214313"/>
            <a:ext cx="10561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LIGHT CAN BE DESCRIBED AS A PARTICLE OR A WAVE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22083-5107-BA0B-AD6C-DBB85331DF27}"/>
              </a:ext>
            </a:extLst>
          </p:cNvPr>
          <p:cNvSpPr txBox="1"/>
          <p:nvPr/>
        </p:nvSpPr>
        <p:spPr>
          <a:xfrm>
            <a:off x="233358" y="1543792"/>
            <a:ext cx="11395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Both provide a limited description of light in particular circumstances.</a:t>
            </a:r>
          </a:p>
          <a:p>
            <a:endParaRPr lang="en-US" sz="2400" i="1" dirty="0">
              <a:latin typeface="Book Antiqua" panose="02040602050305030304" pitchFamily="18" charset="0"/>
            </a:endParaRPr>
          </a:p>
          <a:p>
            <a:r>
              <a:rPr lang="en-US" sz="2400" i="1" dirty="0">
                <a:latin typeface="Book Antiqua" panose="02040602050305030304" pitchFamily="18" charset="0"/>
              </a:rPr>
              <a:t>Both are analogies.</a:t>
            </a:r>
            <a:endParaRPr lang="en-US" sz="2400" dirty="0">
              <a:latin typeface="Book Antiqua" panose="02040602050305030304" pitchFamily="18" charset="0"/>
            </a:endParaRPr>
          </a:p>
          <a:p>
            <a:endParaRPr lang="en-US" sz="2400" dirty="0"/>
          </a:p>
          <a:p>
            <a:r>
              <a:rPr lang="en-US" sz="2400" dirty="0">
                <a:latin typeface="Book Antiqua" panose="02040602050305030304" pitchFamily="18" charset="0"/>
              </a:rPr>
              <a:t>Characteristics light manifests depend on the experiment performed.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82028-D384-4A5A-864C-B4BFF6C0B73F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55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208">
            <a:extLst>
              <a:ext uri="{FF2B5EF4-FFF2-40B4-BE49-F238E27FC236}">
                <a16:creationId xmlns:a16="http://schemas.microsoft.com/office/drawing/2014/main" id="{D1E6D0D0-29E4-A266-01F7-FE78E94A3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1" y="376237"/>
            <a:ext cx="77247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3A6E21-7FAF-E8B1-482B-604736E7080E}"/>
              </a:ext>
            </a:extLst>
          </p:cNvPr>
          <p:cNvSpPr/>
          <p:nvPr/>
        </p:nvSpPr>
        <p:spPr>
          <a:xfrm>
            <a:off x="6500812" y="525274"/>
            <a:ext cx="942238" cy="6871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7E10AD-F54E-5605-5A2A-FC45DD9E6BEA}"/>
              </a:ext>
            </a:extLst>
          </p:cNvPr>
          <p:cNvSpPr/>
          <p:nvPr/>
        </p:nvSpPr>
        <p:spPr>
          <a:xfrm>
            <a:off x="9555428" y="3656945"/>
            <a:ext cx="942238" cy="6871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B5A6563-7DCD-3748-B572-620E81C1E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58" y="4861133"/>
            <a:ext cx="7772400" cy="182747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686B0CE-B508-4545-FF55-553310B4B91D}"/>
              </a:ext>
            </a:extLst>
          </p:cNvPr>
          <p:cNvSpPr/>
          <p:nvPr/>
        </p:nvSpPr>
        <p:spPr>
          <a:xfrm>
            <a:off x="233357" y="5647385"/>
            <a:ext cx="7724775" cy="267640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5D99491-D11B-24A7-34DD-E53D92FE7993}"/>
              </a:ext>
            </a:extLst>
          </p:cNvPr>
          <p:cNvSpPr/>
          <p:nvPr/>
        </p:nvSpPr>
        <p:spPr>
          <a:xfrm>
            <a:off x="228589" y="5928374"/>
            <a:ext cx="7724775" cy="267640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EC9ED-2A32-59AB-902C-B357CBC6C2CD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SOLAR AND TERRESTRIAL SPECTRA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74231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THE GOES ABI IS ALSO A SOUNDER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F23A3C39-FBD7-2252-1C5D-9E2C40526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3" t="19085" r="18464" b="11634"/>
          <a:stretch/>
        </p:blipFill>
        <p:spPr>
          <a:xfrm>
            <a:off x="2683822" y="737533"/>
            <a:ext cx="9089078" cy="6006498"/>
          </a:xfrm>
          <a:prstGeom prst="rect">
            <a:avLst/>
          </a:prstGeom>
        </p:spPr>
      </p:pic>
      <p:pic>
        <p:nvPicPr>
          <p:cNvPr id="4" name="Picture 3" descr="Word&#10;&#10;Description automatically generated with medium confidence">
            <a:extLst>
              <a:ext uri="{FF2B5EF4-FFF2-40B4-BE49-F238E27FC236}">
                <a16:creationId xmlns:a16="http://schemas.microsoft.com/office/drawing/2014/main" id="{70050BDA-88BA-5FFB-49DC-7EC9337A7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4" t="23530" r="50326" b="12418"/>
          <a:stretch/>
        </p:blipFill>
        <p:spPr>
          <a:xfrm>
            <a:off x="6540500" y="635273"/>
            <a:ext cx="4978400" cy="600841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ACF311-53F3-0C53-46E5-A4974632D4AA}"/>
              </a:ext>
            </a:extLst>
          </p:cNvPr>
          <p:cNvSpPr/>
          <p:nvPr/>
        </p:nvSpPr>
        <p:spPr>
          <a:xfrm>
            <a:off x="2785422" y="3370602"/>
            <a:ext cx="2015178" cy="3227276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1B329B-DCB0-E215-90C6-785EC6B53ACD}"/>
              </a:ext>
            </a:extLst>
          </p:cNvPr>
          <p:cNvSpPr/>
          <p:nvPr/>
        </p:nvSpPr>
        <p:spPr>
          <a:xfrm>
            <a:off x="6540500" y="6136213"/>
            <a:ext cx="4864100" cy="461665"/>
          </a:xfrm>
          <a:prstGeom prst="rect">
            <a:avLst/>
          </a:prstGeom>
          <a:solidFill>
            <a:srgbClr val="FFFF00">
              <a:alpha val="30000"/>
            </a:srgbClr>
          </a:solidFill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558673-8CB6-B284-3E24-2ABAEBCC95B3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Schmit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et al., 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2017)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265589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THE GOES ABI IS ALSO A SOUNDER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F23A3C39-FBD7-2252-1C5D-9E2C40526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3" t="19085" r="18464" b="11634"/>
          <a:stretch/>
        </p:blipFill>
        <p:spPr>
          <a:xfrm>
            <a:off x="2683822" y="737533"/>
            <a:ext cx="9089078" cy="6006498"/>
          </a:xfrm>
          <a:prstGeom prst="rect">
            <a:avLst/>
          </a:prstGeom>
        </p:spPr>
      </p:pic>
      <p:pic>
        <p:nvPicPr>
          <p:cNvPr id="4" name="Picture 3" descr="Word&#10;&#10;Description automatically generated with medium confidence">
            <a:extLst>
              <a:ext uri="{FF2B5EF4-FFF2-40B4-BE49-F238E27FC236}">
                <a16:creationId xmlns:a16="http://schemas.microsoft.com/office/drawing/2014/main" id="{70050BDA-88BA-5FFB-49DC-7EC9337A7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4" t="23530" r="50326" b="12418"/>
          <a:stretch/>
        </p:blipFill>
        <p:spPr>
          <a:xfrm>
            <a:off x="6540500" y="635273"/>
            <a:ext cx="4978400" cy="600841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ACF311-53F3-0C53-46E5-A4974632D4AA}"/>
              </a:ext>
            </a:extLst>
          </p:cNvPr>
          <p:cNvSpPr/>
          <p:nvPr/>
        </p:nvSpPr>
        <p:spPr>
          <a:xfrm>
            <a:off x="2785422" y="3370602"/>
            <a:ext cx="2015178" cy="3227276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1B329B-DCB0-E215-90C6-785EC6B53ACD}"/>
              </a:ext>
            </a:extLst>
          </p:cNvPr>
          <p:cNvSpPr/>
          <p:nvPr/>
        </p:nvSpPr>
        <p:spPr>
          <a:xfrm>
            <a:off x="6540500" y="6136213"/>
            <a:ext cx="4864100" cy="461665"/>
          </a:xfrm>
          <a:prstGeom prst="rect">
            <a:avLst/>
          </a:prstGeom>
          <a:solidFill>
            <a:srgbClr val="FFFF00">
              <a:alpha val="30000"/>
            </a:srgbClr>
          </a:solidFill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558673-8CB6-B284-3E24-2ABAEBCC95B3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Schmit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et al., 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2017)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691121-6A56-3EAE-8584-164BA05C1175}"/>
              </a:ext>
            </a:extLst>
          </p:cNvPr>
          <p:cNvSpPr txBox="1"/>
          <p:nvPr/>
        </p:nvSpPr>
        <p:spPr>
          <a:xfrm>
            <a:off x="655987" y="3090624"/>
            <a:ext cx="10226902" cy="1631216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ABI LEGACY VERTICAL TEMPERATURE DATA CAN BE OBTAINED AT:</a:t>
            </a:r>
          </a:p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https://www.ncei.noaa.gov/access/metadata/landing-page/bin/iso?id=gov.noaa.ncdc:C01513</a:t>
            </a:r>
          </a:p>
          <a:p>
            <a:pPr algn="ctr"/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46172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BA75F-85F0-C887-5DC5-622359578E74}"/>
              </a:ext>
            </a:extLst>
          </p:cNvPr>
          <p:cNvSpPr txBox="1"/>
          <p:nvPr/>
        </p:nvSpPr>
        <p:spPr>
          <a:xfrm>
            <a:off x="233357" y="940103"/>
            <a:ext cx="11734054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Question to be answered:  What portion of the radiance in each of the sounder’s channels came from the black-body temperature of the atmosphere, and what portion came from trace gas emission?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69811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BA75F-85F0-C887-5DC5-622359578E74}"/>
              </a:ext>
            </a:extLst>
          </p:cNvPr>
          <p:cNvSpPr txBox="1"/>
          <p:nvPr/>
        </p:nvSpPr>
        <p:spPr>
          <a:xfrm>
            <a:off x="233357" y="940103"/>
            <a:ext cx="11734054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Question to be answered:  What portion of the radiance in each of the sounder’s channels came from the black-body temperature of the atmosphere, and what portion came from trace gas emission?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A042B-6A93-D0CE-B91D-917A929C3A84}"/>
              </a:ext>
            </a:extLst>
          </p:cNvPr>
          <p:cNvSpPr txBox="1"/>
          <p:nvPr/>
        </p:nvSpPr>
        <p:spPr>
          <a:xfrm>
            <a:off x="228973" y="2584414"/>
            <a:ext cx="11734054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Water vapor is one of the trace gases.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75959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BA75F-85F0-C887-5DC5-622359578E74}"/>
              </a:ext>
            </a:extLst>
          </p:cNvPr>
          <p:cNvSpPr txBox="1"/>
          <p:nvPr/>
        </p:nvSpPr>
        <p:spPr>
          <a:xfrm>
            <a:off x="233357" y="940103"/>
            <a:ext cx="11734054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Question to be answered:  What portion of the radiance in each of the sounder’s channels came from the black-body temperature of the atmosphere, and what portion came from trace gas emission?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61660-0689-7B2A-4351-58727D67013B}"/>
              </a:ext>
            </a:extLst>
          </p:cNvPr>
          <p:cNvSpPr txBox="1"/>
          <p:nvPr/>
        </p:nvSpPr>
        <p:spPr>
          <a:xfrm>
            <a:off x="228973" y="3334868"/>
            <a:ext cx="11734054" cy="95410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Idea:  Use channels that are free of trace gas emission to determine the temperature.  Remainder of the radiance should be due to trace gas emission.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A042B-6A93-D0CE-B91D-917A929C3A84}"/>
              </a:ext>
            </a:extLst>
          </p:cNvPr>
          <p:cNvSpPr txBox="1"/>
          <p:nvPr/>
        </p:nvSpPr>
        <p:spPr>
          <a:xfrm>
            <a:off x="228973" y="2584414"/>
            <a:ext cx="11734054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Water vapor is one of the trace gases.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56912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BA75F-85F0-C887-5DC5-622359578E74}"/>
              </a:ext>
            </a:extLst>
          </p:cNvPr>
          <p:cNvSpPr txBox="1"/>
          <p:nvPr/>
        </p:nvSpPr>
        <p:spPr>
          <a:xfrm>
            <a:off x="233357" y="940103"/>
            <a:ext cx="11734054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Question to be answered:  What portion of the radiance in each of the sounder’s channels came from the black-body temperature of the atmosphere, and what portion came from trace gas emission?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61660-0689-7B2A-4351-58727D67013B}"/>
              </a:ext>
            </a:extLst>
          </p:cNvPr>
          <p:cNvSpPr txBox="1"/>
          <p:nvPr/>
        </p:nvSpPr>
        <p:spPr>
          <a:xfrm>
            <a:off x="228973" y="3334868"/>
            <a:ext cx="11734054" cy="95410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Idea:  Use channels that are free of trace gas emission to determine the temperature.  Remainder of the radiance should be due to trace gas emission.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A042B-6A93-D0CE-B91D-917A929C3A84}"/>
              </a:ext>
            </a:extLst>
          </p:cNvPr>
          <p:cNvSpPr txBox="1"/>
          <p:nvPr/>
        </p:nvSpPr>
        <p:spPr>
          <a:xfrm>
            <a:off x="228973" y="2584414"/>
            <a:ext cx="11734054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Water vapor is one of the trace gases.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EF774-BC36-2B17-7A06-710D594DAD81}"/>
              </a:ext>
            </a:extLst>
          </p:cNvPr>
          <p:cNvSpPr txBox="1"/>
          <p:nvPr/>
        </p:nvSpPr>
        <p:spPr>
          <a:xfrm>
            <a:off x="228973" y="4477461"/>
            <a:ext cx="11734054" cy="5232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Problem:  There are no channels free of trace gas emission.</a:t>
            </a:r>
            <a:endParaRPr lang="en-US" sz="2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4368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BA75F-85F0-C887-5DC5-622359578E74}"/>
              </a:ext>
            </a:extLst>
          </p:cNvPr>
          <p:cNvSpPr txBox="1"/>
          <p:nvPr/>
        </p:nvSpPr>
        <p:spPr>
          <a:xfrm>
            <a:off x="233357" y="940103"/>
            <a:ext cx="11734054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Question to be answered:  What portion of the radiance in each of the sounder’s channels came from the black-body temperature of the atmosphere, and what portion came from trace gas emission?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61660-0689-7B2A-4351-58727D67013B}"/>
              </a:ext>
            </a:extLst>
          </p:cNvPr>
          <p:cNvSpPr txBox="1"/>
          <p:nvPr/>
        </p:nvSpPr>
        <p:spPr>
          <a:xfrm>
            <a:off x="228973" y="3334868"/>
            <a:ext cx="11734054" cy="95410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Idea:  Use channels that are free of trace gas emission to determine the temperature.  Remainder of the radiance should be due to trace gas emission.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A042B-6A93-D0CE-B91D-917A929C3A84}"/>
              </a:ext>
            </a:extLst>
          </p:cNvPr>
          <p:cNvSpPr txBox="1"/>
          <p:nvPr/>
        </p:nvSpPr>
        <p:spPr>
          <a:xfrm>
            <a:off x="228973" y="2584414"/>
            <a:ext cx="11734054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Water vapor is one of the trace gases.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EF774-BC36-2B17-7A06-710D594DAD81}"/>
              </a:ext>
            </a:extLst>
          </p:cNvPr>
          <p:cNvSpPr txBox="1"/>
          <p:nvPr/>
        </p:nvSpPr>
        <p:spPr>
          <a:xfrm>
            <a:off x="228973" y="4477461"/>
            <a:ext cx="11734054" cy="5232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Problem:  There are no channels free of trace gas emission.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9C760-119F-F2E8-8959-8F87B60C72FC}"/>
              </a:ext>
            </a:extLst>
          </p:cNvPr>
          <p:cNvSpPr txBox="1"/>
          <p:nvPr/>
        </p:nvSpPr>
        <p:spPr>
          <a:xfrm>
            <a:off x="4293401" y="5189167"/>
            <a:ext cx="6744713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So, we are left with the original problem.</a:t>
            </a:r>
          </a:p>
        </p:txBody>
      </p:sp>
    </p:spTree>
    <p:extLst>
      <p:ext uri="{BB962C8B-B14F-4D97-AF65-F5344CB8AC3E}">
        <p14:creationId xmlns:p14="http://schemas.microsoft.com/office/powerpoint/2010/main" val="1883555511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11734054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Question to be answered:  What portion of the radiance in each of the sounder’s channels came from the black-body temperature of the atmosphere, and what portion came from trace gas emission?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9192CA-179C-4BBE-BAA4-F4473172232C}"/>
              </a:ext>
            </a:extLst>
          </p:cNvPr>
          <p:cNvSpPr txBox="1"/>
          <p:nvPr/>
        </p:nvSpPr>
        <p:spPr>
          <a:xfrm>
            <a:off x="4293401" y="4737902"/>
            <a:ext cx="6744713" cy="181588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Problem is further compounded by the fact that satellite radiance measurements are </a:t>
            </a:r>
            <a:r>
              <a:rPr lang="en-US" sz="2800" b="1" i="1" dirty="0"/>
              <a:t>not discrete </a:t>
            </a:r>
            <a:r>
              <a:rPr lang="en-US" sz="2800" b="1" dirty="0"/>
              <a:t>(the weighting functions of the channels overlap).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20532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11734054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Question to be answered:  What portion of the radiance in each of the sounder’s channels came from the black-body temperature of the atmosphere, and what portion came from trace gas emission?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9192CA-179C-4BBE-BAA4-F4473172232C}"/>
              </a:ext>
            </a:extLst>
          </p:cNvPr>
          <p:cNvSpPr txBox="1"/>
          <p:nvPr/>
        </p:nvSpPr>
        <p:spPr>
          <a:xfrm>
            <a:off x="4293401" y="4737902"/>
            <a:ext cx="6744713" cy="181588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Problem is further compounded by the fact that satellite radiance measurements are </a:t>
            </a:r>
            <a:r>
              <a:rPr lang="en-US" sz="2800" b="1" i="1" dirty="0"/>
              <a:t>not discrete </a:t>
            </a:r>
            <a:r>
              <a:rPr lang="en-US" sz="2800" b="1" dirty="0"/>
              <a:t>(the weighting functions of the channels overlap).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7FA2F-44F4-98E6-0E3D-7C4B6AC270FA}"/>
              </a:ext>
            </a:extLst>
          </p:cNvPr>
          <p:cNvSpPr txBox="1"/>
          <p:nvPr/>
        </p:nvSpPr>
        <p:spPr>
          <a:xfrm>
            <a:off x="228973" y="2583574"/>
            <a:ext cx="11734054" cy="5232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This is why we need “retrieval methods.”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14288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3FF284-90B0-6A40-DAF8-256149AAEF51}"/>
              </a:ext>
            </a:extLst>
          </p:cNvPr>
          <p:cNvCxnSpPr>
            <a:cxnSpLocks/>
          </p:cNvCxnSpPr>
          <p:nvPr/>
        </p:nvCxnSpPr>
        <p:spPr>
          <a:xfrm>
            <a:off x="6030518" y="3164572"/>
            <a:ext cx="0" cy="871851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11734054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Question to be answered:  What portion of the radiance in each of the sounder’s channels came from the black-body temperature of the atmosphere, and what portion came from trace gas emission?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EB1B4B-2A8C-1A4F-629C-A1E5B25924B9}"/>
              </a:ext>
            </a:extLst>
          </p:cNvPr>
          <p:cNvCxnSpPr>
            <a:cxnSpLocks/>
          </p:cNvCxnSpPr>
          <p:nvPr/>
        </p:nvCxnSpPr>
        <p:spPr>
          <a:xfrm flipH="1">
            <a:off x="3220451" y="3197967"/>
            <a:ext cx="1864896" cy="838456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E9406CC-1D52-B42A-2C2C-C554D8C34715}"/>
              </a:ext>
            </a:extLst>
          </p:cNvPr>
          <p:cNvSpPr/>
          <p:nvPr/>
        </p:nvSpPr>
        <p:spPr>
          <a:xfrm>
            <a:off x="606429" y="3739852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57117A-BDF1-EF6A-01E1-C4C905294756}"/>
              </a:ext>
            </a:extLst>
          </p:cNvPr>
          <p:cNvCxnSpPr>
            <a:cxnSpLocks/>
          </p:cNvCxnSpPr>
          <p:nvPr/>
        </p:nvCxnSpPr>
        <p:spPr>
          <a:xfrm>
            <a:off x="7106655" y="3181925"/>
            <a:ext cx="1864893" cy="955397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D1A67C-3FE1-20E0-8E4C-2CC8812E5AF5}"/>
              </a:ext>
            </a:extLst>
          </p:cNvPr>
          <p:cNvSpPr txBox="1"/>
          <p:nvPr/>
        </p:nvSpPr>
        <p:spPr>
          <a:xfrm>
            <a:off x="3880183" y="2768386"/>
            <a:ext cx="4431633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RETRIEVAL METHODS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CB7956-5A28-0A1A-797B-E2A1D7D63B00}"/>
              </a:ext>
            </a:extLst>
          </p:cNvPr>
          <p:cNvSpPr/>
          <p:nvPr/>
        </p:nvSpPr>
        <p:spPr>
          <a:xfrm>
            <a:off x="8262191" y="3739852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A0A66-C1B8-5763-2DCC-B7748DAF4959}"/>
              </a:ext>
            </a:extLst>
          </p:cNvPr>
          <p:cNvSpPr txBox="1"/>
          <p:nvPr/>
        </p:nvSpPr>
        <p:spPr>
          <a:xfrm>
            <a:off x="1408603" y="4137322"/>
            <a:ext cx="1609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PHYSICAL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7F76D-0312-23FE-7178-76A4DF88B88B}"/>
              </a:ext>
            </a:extLst>
          </p:cNvPr>
          <p:cNvSpPr txBox="1"/>
          <p:nvPr/>
        </p:nvSpPr>
        <p:spPr>
          <a:xfrm>
            <a:off x="8946356" y="4137322"/>
            <a:ext cx="1966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STATISTICAL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772A09-CBE1-B2DF-1FA4-9469DA153C15}"/>
              </a:ext>
            </a:extLst>
          </p:cNvPr>
          <p:cNvSpPr/>
          <p:nvPr/>
        </p:nvSpPr>
        <p:spPr>
          <a:xfrm>
            <a:off x="4447373" y="3739852"/>
            <a:ext cx="3253839" cy="1318161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C6C8EE-9F4A-6BA6-98ED-34CBC68A877B}"/>
              </a:ext>
            </a:extLst>
          </p:cNvPr>
          <p:cNvSpPr txBox="1"/>
          <p:nvPr/>
        </p:nvSpPr>
        <p:spPr>
          <a:xfrm>
            <a:off x="5391554" y="4137322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2477191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208">
            <a:extLst>
              <a:ext uri="{FF2B5EF4-FFF2-40B4-BE49-F238E27FC236}">
                <a16:creationId xmlns:a16="http://schemas.microsoft.com/office/drawing/2014/main" id="{D1E6D0D0-29E4-A266-01F7-FE78E94A3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1" y="376237"/>
            <a:ext cx="77247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544EE-23AD-F914-3EE3-F9CC1956D684}"/>
              </a:ext>
            </a:extLst>
          </p:cNvPr>
          <p:cNvSpPr txBox="1"/>
          <p:nvPr/>
        </p:nvSpPr>
        <p:spPr>
          <a:xfrm>
            <a:off x="51426" y="2551836"/>
            <a:ext cx="3591887" cy="120032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Total</a:t>
            </a:r>
            <a:r>
              <a:rPr lang="en-US" sz="2400" b="1" dirty="0">
                <a:solidFill>
                  <a:schemeClr val="bg1"/>
                </a:solidFill>
              </a:rPr>
              <a:t> amount of energy emitted described by Stefan-Boltzmann Law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69A84C-A804-B759-208B-1324A688C3FC}"/>
              </a:ext>
            </a:extLst>
          </p:cNvPr>
          <p:cNvCxnSpPr>
            <a:cxnSpLocks/>
          </p:cNvCxnSpPr>
          <p:nvPr/>
        </p:nvCxnSpPr>
        <p:spPr>
          <a:xfrm flipV="1">
            <a:off x="3500438" y="2808703"/>
            <a:ext cx="3500437" cy="42217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607450-9D0F-4F62-D7B5-4945988CE85F}"/>
              </a:ext>
            </a:extLst>
          </p:cNvPr>
          <p:cNvCxnSpPr>
            <a:cxnSpLocks/>
          </p:cNvCxnSpPr>
          <p:nvPr/>
        </p:nvCxnSpPr>
        <p:spPr>
          <a:xfrm>
            <a:off x="3500438" y="3230880"/>
            <a:ext cx="6543675" cy="134112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6C014BB-900F-4800-2567-40031AC5C560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SOLAR AND TERRESTRIAL SPECTRA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930AE-D29E-BE09-8153-8263F0237E8E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05281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450369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PHYSICAL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9D4AD-E483-2C89-A278-67B030893B6B}"/>
              </a:ext>
            </a:extLst>
          </p:cNvPr>
          <p:cNvSpPr txBox="1"/>
          <p:nvPr/>
        </p:nvSpPr>
        <p:spPr>
          <a:xfrm>
            <a:off x="233357" y="1665893"/>
            <a:ext cx="3450369" cy="1194873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Can be used for either </a:t>
            </a:r>
            <a:r>
              <a:rPr lang="en-US" sz="2400" b="1" u="sng" dirty="0">
                <a:solidFill>
                  <a:schemeClr val="bg1"/>
                </a:solidFill>
              </a:rPr>
              <a:t>temperature</a:t>
            </a:r>
            <a:r>
              <a:rPr lang="en-US" sz="2400" b="1" dirty="0">
                <a:solidFill>
                  <a:schemeClr val="bg1"/>
                </a:solidFill>
              </a:rPr>
              <a:t> or </a:t>
            </a:r>
            <a:r>
              <a:rPr lang="en-US" sz="2400" b="1" u="sng" dirty="0">
                <a:solidFill>
                  <a:schemeClr val="bg1"/>
                </a:solidFill>
              </a:rPr>
              <a:t>water vapor mixing ratio</a:t>
            </a:r>
            <a:endParaRPr lang="en-US" sz="24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86573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450369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PHYSICAL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1FC5E-22EE-5214-845D-4187152F6122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6E7B8B-8832-0315-4F38-9536488F757F}"/>
              </a:ext>
            </a:extLst>
          </p:cNvPr>
          <p:cNvSpPr txBox="1"/>
          <p:nvPr/>
        </p:nvSpPr>
        <p:spPr>
          <a:xfrm>
            <a:off x="553790" y="2997441"/>
            <a:ext cx="187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CALCULATE FIRST-GUESS CURRENT TEMPERATURE PROFILE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5AE425-2C74-3345-57E9-CD5E88C75D55}"/>
              </a:ext>
            </a:extLst>
          </p:cNvPr>
          <p:cNvSpPr txBox="1"/>
          <p:nvPr/>
        </p:nvSpPr>
        <p:spPr>
          <a:xfrm>
            <a:off x="3683726" y="2615046"/>
            <a:ext cx="5248694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Possible sources of First Guess Profile: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Climatology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Nearby radiosonde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Forecast sounding from models</a:t>
            </a:r>
            <a:endParaRPr lang="en-US" sz="20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5CCEA6-6D10-072B-2FB7-CFC3D8393C81}"/>
              </a:ext>
            </a:extLst>
          </p:cNvPr>
          <p:cNvSpPr txBox="1"/>
          <p:nvPr/>
        </p:nvSpPr>
        <p:spPr>
          <a:xfrm>
            <a:off x="233357" y="1665893"/>
            <a:ext cx="3450369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Black-Body Temperature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77543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450369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PHYSICAL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CFE2AA9-69FA-C78E-1C38-3E60F6DE6BDD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0A12D6-EA03-D151-EF47-3508EA1989F5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1FC5E-22EE-5214-845D-4187152F6122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6E7B8B-8832-0315-4F38-9536488F757F}"/>
              </a:ext>
            </a:extLst>
          </p:cNvPr>
          <p:cNvSpPr txBox="1"/>
          <p:nvPr/>
        </p:nvSpPr>
        <p:spPr>
          <a:xfrm>
            <a:off x="553790" y="2997441"/>
            <a:ext cx="187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CALCULATE FIRST-GUESS CURRENT TEMPERATURE PROFILE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48EDC6-CBD6-6E13-3B46-0EBE0E0B2B56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CALCULATE RADIANCES EXPECTED IN EACH CHANNEL FROM CURRENT PROFILE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38856-183E-5C32-DF45-20C2CBB42814}"/>
              </a:ext>
            </a:extLst>
          </p:cNvPr>
          <p:cNvSpPr txBox="1"/>
          <p:nvPr/>
        </p:nvSpPr>
        <p:spPr>
          <a:xfrm>
            <a:off x="233357" y="1665893"/>
            <a:ext cx="3450369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Black-Body Temperature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A899EA-8ABF-5250-1C35-49E2608ECAC1}"/>
              </a:ext>
            </a:extLst>
          </p:cNvPr>
          <p:cNvSpPr txBox="1"/>
          <p:nvPr/>
        </p:nvSpPr>
        <p:spPr>
          <a:xfrm>
            <a:off x="6096000" y="2747460"/>
            <a:ext cx="5386251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These are black-body radiances computed by using the RTF</a:t>
            </a:r>
          </a:p>
          <a:p>
            <a:endParaRPr lang="en-US" sz="2400" b="1" dirty="0"/>
          </a:p>
          <a:p>
            <a:r>
              <a:rPr lang="en-US" sz="2400" b="1" dirty="0"/>
              <a:t>Requires knowledge of transmittance (</a:t>
            </a:r>
            <a:r>
              <a:rPr lang="en-US" sz="2400" b="1" dirty="0">
                <a:latin typeface="Symbol" pitchFamily="2" charset="2"/>
              </a:rPr>
              <a:t>t</a:t>
            </a:r>
            <a:r>
              <a:rPr lang="en-US" sz="2400" b="1" dirty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05027550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450369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PHYSICAL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CFE2AA9-69FA-C78E-1C38-3E60F6DE6BDD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CD20F03-E439-C917-7684-CB6201338361}"/>
              </a:ext>
            </a:extLst>
          </p:cNvPr>
          <p:cNvSpPr/>
          <p:nvPr/>
        </p:nvSpPr>
        <p:spPr>
          <a:xfrm>
            <a:off x="5085736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5B51529-4A14-3F9B-23C8-69563FCBECAD}"/>
              </a:ext>
            </a:extLst>
          </p:cNvPr>
          <p:cNvSpPr/>
          <p:nvPr/>
        </p:nvSpPr>
        <p:spPr>
          <a:xfrm>
            <a:off x="5703971" y="274319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0A12D6-EA03-D151-EF47-3508EA1989F5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1FC5E-22EE-5214-845D-4187152F6122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6E7B8B-8832-0315-4F38-9536488F757F}"/>
              </a:ext>
            </a:extLst>
          </p:cNvPr>
          <p:cNvSpPr txBox="1"/>
          <p:nvPr/>
        </p:nvSpPr>
        <p:spPr>
          <a:xfrm>
            <a:off x="553790" y="2997441"/>
            <a:ext cx="187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CALCULATE FIRST-GUESS CURRENT TEMPERATURE PROFILE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48EDC6-CBD6-6E13-3B46-0EBE0E0B2B56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CALCULATE RADIANCES EXPECTED IN EACH CHANNEL FROM CURRENT PROFILE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215957-F6AD-8FDD-18BE-054BC96A68E6}"/>
              </a:ext>
            </a:extLst>
          </p:cNvPr>
          <p:cNvSpPr txBox="1"/>
          <p:nvPr/>
        </p:nvSpPr>
        <p:spPr>
          <a:xfrm>
            <a:off x="5698646" y="2985584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COMPARE </a:t>
            </a:r>
            <a:r>
              <a:rPr lang="en-US" b="1" i="1" dirty="0"/>
              <a:t>OBSERVED</a:t>
            </a:r>
            <a:r>
              <a:rPr lang="en-US" b="1" dirty="0"/>
              <a:t> RADIANCES TO </a:t>
            </a:r>
            <a:r>
              <a:rPr lang="en-US" b="1" i="1" dirty="0"/>
              <a:t>COMPUTED</a:t>
            </a:r>
            <a:r>
              <a:rPr lang="en-US" b="1" dirty="0"/>
              <a:t> RADIANCES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38856-183E-5C32-DF45-20C2CBB42814}"/>
              </a:ext>
            </a:extLst>
          </p:cNvPr>
          <p:cNvSpPr txBox="1"/>
          <p:nvPr/>
        </p:nvSpPr>
        <p:spPr>
          <a:xfrm>
            <a:off x="233357" y="1665893"/>
            <a:ext cx="3450369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Black-Body Temperature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B4BF2-B757-6047-050F-B3CE3C0A89E7}"/>
              </a:ext>
            </a:extLst>
          </p:cNvPr>
          <p:cNvSpPr txBox="1"/>
          <p:nvPr/>
        </p:nvSpPr>
        <p:spPr>
          <a:xfrm>
            <a:off x="5698646" y="1217582"/>
            <a:ext cx="538625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This is where the observed radiances from the satellite sounder come into the process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55285751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450369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PHYSICAL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CFE2AA9-69FA-C78E-1C38-3E60F6DE6BDD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CD20F03-E439-C917-7684-CB6201338361}"/>
              </a:ext>
            </a:extLst>
          </p:cNvPr>
          <p:cNvSpPr/>
          <p:nvPr/>
        </p:nvSpPr>
        <p:spPr>
          <a:xfrm>
            <a:off x="5085736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A613F16-C1AC-5395-7447-314613DF81C2}"/>
              </a:ext>
            </a:extLst>
          </p:cNvPr>
          <p:cNvSpPr/>
          <p:nvPr/>
        </p:nvSpPr>
        <p:spPr>
          <a:xfrm>
            <a:off x="7902871" y="3292155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5B51529-4A14-3F9B-23C8-69563FCBECAD}"/>
              </a:ext>
            </a:extLst>
          </p:cNvPr>
          <p:cNvSpPr/>
          <p:nvPr/>
        </p:nvSpPr>
        <p:spPr>
          <a:xfrm>
            <a:off x="5703971" y="274319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0A12D6-EA03-D151-EF47-3508EA1989F5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1FC5E-22EE-5214-845D-4187152F6122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11856E-2B3B-C78D-BE2D-70E30F5B3ADB}"/>
              </a:ext>
            </a:extLst>
          </p:cNvPr>
          <p:cNvSpPr/>
          <p:nvPr/>
        </p:nvSpPr>
        <p:spPr>
          <a:xfrm>
            <a:off x="8569235" y="3108956"/>
            <a:ext cx="1606731" cy="875211"/>
          </a:xfrm>
          <a:prstGeom prst="ellipse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6E7B8B-8832-0315-4F38-9536488F757F}"/>
              </a:ext>
            </a:extLst>
          </p:cNvPr>
          <p:cNvSpPr txBox="1"/>
          <p:nvPr/>
        </p:nvSpPr>
        <p:spPr>
          <a:xfrm>
            <a:off x="553790" y="2997441"/>
            <a:ext cx="187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CALCULATE FIRST-GUESS CURRENT TEMPERATURE PROFILE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48EDC6-CBD6-6E13-3B46-0EBE0E0B2B56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CALCULATE RADIANCES EXPECTED IN EACH CHANNEL FROM CURRENT PROFILE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215957-F6AD-8FDD-18BE-054BC96A68E6}"/>
              </a:ext>
            </a:extLst>
          </p:cNvPr>
          <p:cNvSpPr txBox="1"/>
          <p:nvPr/>
        </p:nvSpPr>
        <p:spPr>
          <a:xfrm>
            <a:off x="5698646" y="2985584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COMPARE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OBSERVED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RADIANCES TO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COMPUTED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RADIANCES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9D08EA-2323-D8C3-29DA-835DE6C9BE76}"/>
              </a:ext>
            </a:extLst>
          </p:cNvPr>
          <p:cNvSpPr txBox="1"/>
          <p:nvPr/>
        </p:nvSpPr>
        <p:spPr>
          <a:xfrm>
            <a:off x="8165906" y="3359957"/>
            <a:ext cx="241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WITHIN </a:t>
            </a:r>
            <a:r>
              <a:rPr lang="en-US" b="1" dirty="0">
                <a:latin typeface="Symbol" pitchFamily="2" charset="2"/>
              </a:rPr>
              <a:t>D</a:t>
            </a:r>
            <a:r>
              <a:rPr lang="en-US" b="1" dirty="0"/>
              <a:t>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38856-183E-5C32-DF45-20C2CBB42814}"/>
              </a:ext>
            </a:extLst>
          </p:cNvPr>
          <p:cNvSpPr txBox="1"/>
          <p:nvPr/>
        </p:nvSpPr>
        <p:spPr>
          <a:xfrm>
            <a:off x="233357" y="1665893"/>
            <a:ext cx="3450369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Black-Body Temperature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014D7F-FC78-543C-9130-242E97D79816}"/>
              </a:ext>
            </a:extLst>
          </p:cNvPr>
          <p:cNvSpPr txBox="1"/>
          <p:nvPr/>
        </p:nvSpPr>
        <p:spPr>
          <a:xfrm>
            <a:off x="5698646" y="1217582"/>
            <a:ext cx="538625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The amount of precision required determines the number of cycles through the loop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68478763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61408C-469B-0D37-2307-B6C589BCD228}"/>
              </a:ext>
            </a:extLst>
          </p:cNvPr>
          <p:cNvCxnSpPr>
            <a:cxnSpLocks/>
          </p:cNvCxnSpPr>
          <p:nvPr/>
        </p:nvCxnSpPr>
        <p:spPr>
          <a:xfrm>
            <a:off x="9437756" y="3559623"/>
            <a:ext cx="1247286" cy="757360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450369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PHYSICAL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CFE2AA9-69FA-C78E-1C38-3E60F6DE6BDD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CD20F03-E439-C917-7684-CB6201338361}"/>
              </a:ext>
            </a:extLst>
          </p:cNvPr>
          <p:cNvSpPr/>
          <p:nvPr/>
        </p:nvSpPr>
        <p:spPr>
          <a:xfrm>
            <a:off x="5085736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A613F16-C1AC-5395-7447-314613DF81C2}"/>
              </a:ext>
            </a:extLst>
          </p:cNvPr>
          <p:cNvSpPr/>
          <p:nvPr/>
        </p:nvSpPr>
        <p:spPr>
          <a:xfrm>
            <a:off x="7902871" y="3292155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164ABAF-FD97-9AFF-6BE6-A4C0FC805EAD}"/>
              </a:ext>
            </a:extLst>
          </p:cNvPr>
          <p:cNvSpPr/>
          <p:nvPr/>
        </p:nvSpPr>
        <p:spPr>
          <a:xfrm rot="16200000">
            <a:off x="3879996" y="4364176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5B51529-4A14-3F9B-23C8-69563FCBECAD}"/>
              </a:ext>
            </a:extLst>
          </p:cNvPr>
          <p:cNvSpPr/>
          <p:nvPr/>
        </p:nvSpPr>
        <p:spPr>
          <a:xfrm>
            <a:off x="5703971" y="274319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0A12D6-EA03-D151-EF47-3508EA1989F5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1FC5E-22EE-5214-845D-4187152F6122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11856E-2B3B-C78D-BE2D-70E30F5B3ADB}"/>
              </a:ext>
            </a:extLst>
          </p:cNvPr>
          <p:cNvSpPr/>
          <p:nvPr/>
        </p:nvSpPr>
        <p:spPr>
          <a:xfrm>
            <a:off x="8569235" y="3108956"/>
            <a:ext cx="1606731" cy="875211"/>
          </a:xfrm>
          <a:prstGeom prst="ellipse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ent Arrow 23">
            <a:extLst>
              <a:ext uri="{FF2B5EF4-FFF2-40B4-BE49-F238E27FC236}">
                <a16:creationId xmlns:a16="http://schemas.microsoft.com/office/drawing/2014/main" id="{5B76F08A-0185-E34E-7AFF-A90E85D3932B}"/>
              </a:ext>
            </a:extLst>
          </p:cNvPr>
          <p:cNvSpPr/>
          <p:nvPr/>
        </p:nvSpPr>
        <p:spPr>
          <a:xfrm rot="10800000">
            <a:off x="5244761" y="4427082"/>
            <a:ext cx="5517075" cy="1040229"/>
          </a:xfrm>
          <a:prstGeom prst="bentArrow">
            <a:avLst>
              <a:gd name="adj1" fmla="val 25000"/>
              <a:gd name="adj2" fmla="val 25629"/>
              <a:gd name="adj3" fmla="val 25000"/>
              <a:gd name="adj4" fmla="val 43750"/>
            </a:avLst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E2A2ABA-7AA8-7309-6423-ACD39BE5E13C}"/>
              </a:ext>
            </a:extLst>
          </p:cNvPr>
          <p:cNvSpPr/>
          <p:nvPr/>
        </p:nvSpPr>
        <p:spPr>
          <a:xfrm>
            <a:off x="2987005" y="4691291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48FA98D-BB99-6449-F389-9D0B57421244}"/>
              </a:ext>
            </a:extLst>
          </p:cNvPr>
          <p:cNvSpPr/>
          <p:nvPr/>
        </p:nvSpPr>
        <p:spPr>
          <a:xfrm>
            <a:off x="10184313" y="3984167"/>
            <a:ext cx="914400" cy="523220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6E7B8B-8832-0315-4F38-9536488F757F}"/>
              </a:ext>
            </a:extLst>
          </p:cNvPr>
          <p:cNvSpPr txBox="1"/>
          <p:nvPr/>
        </p:nvSpPr>
        <p:spPr>
          <a:xfrm>
            <a:off x="553790" y="2997441"/>
            <a:ext cx="187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CALCULATE FIRST-GUESS CURRENT TEMPERATURE PROFILE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48EDC6-CBD6-6E13-3B46-0EBE0E0B2B56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CALCULATE RADIANCES EXPECTED IN EACH CHANNEL FROM CURRENT PROFILE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215957-F6AD-8FDD-18BE-054BC96A68E6}"/>
              </a:ext>
            </a:extLst>
          </p:cNvPr>
          <p:cNvSpPr txBox="1"/>
          <p:nvPr/>
        </p:nvSpPr>
        <p:spPr>
          <a:xfrm>
            <a:off x="5698646" y="2985584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COMPARE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OBSERVED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RADIANCES TO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COMPUTED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RADIANCES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9D08EA-2323-D8C3-29DA-835DE6C9BE76}"/>
              </a:ext>
            </a:extLst>
          </p:cNvPr>
          <p:cNvSpPr txBox="1"/>
          <p:nvPr/>
        </p:nvSpPr>
        <p:spPr>
          <a:xfrm>
            <a:off x="8165906" y="3359957"/>
            <a:ext cx="241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WITHIN </a:t>
            </a:r>
            <a:r>
              <a:rPr lang="en-US" b="1" dirty="0">
                <a:latin typeface="Symbol" pitchFamily="2" charset="2"/>
              </a:rPr>
              <a:t>D</a:t>
            </a:r>
            <a:r>
              <a:rPr lang="en-US" b="1" dirty="0"/>
              <a:t>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4AAD7C-5BA5-B8A5-D496-6A18D9B4A592}"/>
              </a:ext>
            </a:extLst>
          </p:cNvPr>
          <p:cNvSpPr txBox="1"/>
          <p:nvPr/>
        </p:nvSpPr>
        <p:spPr>
          <a:xfrm>
            <a:off x="9912699" y="4081551"/>
            <a:ext cx="145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CB53DC-6C8A-6999-AEB2-5E195F1FC5CD}"/>
              </a:ext>
            </a:extLst>
          </p:cNvPr>
          <p:cNvSpPr txBox="1"/>
          <p:nvPr/>
        </p:nvSpPr>
        <p:spPr>
          <a:xfrm>
            <a:off x="2957596" y="5041998"/>
            <a:ext cx="2413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ADJUST CURRENT TEMPERATURE PROFILE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38856-183E-5C32-DF45-20C2CBB42814}"/>
              </a:ext>
            </a:extLst>
          </p:cNvPr>
          <p:cNvSpPr txBox="1"/>
          <p:nvPr/>
        </p:nvSpPr>
        <p:spPr>
          <a:xfrm>
            <a:off x="233357" y="1665893"/>
            <a:ext cx="3450369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Black-Body Temperature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3D801-84CE-541A-FA94-DBE78F2A4922}"/>
              </a:ext>
            </a:extLst>
          </p:cNvPr>
          <p:cNvSpPr txBox="1"/>
          <p:nvPr/>
        </p:nvSpPr>
        <p:spPr>
          <a:xfrm>
            <a:off x="5874994" y="5582010"/>
            <a:ext cx="488684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Cycle back if not within tolerance.</a:t>
            </a:r>
          </a:p>
          <a:p>
            <a:r>
              <a:rPr lang="en-US" sz="2400" b="1" i="1" dirty="0"/>
              <a:t>Repeat as many times as necessary.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93580928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8C3D1B-84E6-A5C0-7905-33EF282C1B10}"/>
              </a:ext>
            </a:extLst>
          </p:cNvPr>
          <p:cNvCxnSpPr/>
          <p:nvPr/>
        </p:nvCxnSpPr>
        <p:spPr>
          <a:xfrm flipV="1">
            <a:off x="9372600" y="2847346"/>
            <a:ext cx="1268912" cy="699215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450369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PHYSICAL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CFE2AA9-69FA-C78E-1C38-3E60F6DE6BDD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CD20F03-E439-C917-7684-CB6201338361}"/>
              </a:ext>
            </a:extLst>
          </p:cNvPr>
          <p:cNvSpPr/>
          <p:nvPr/>
        </p:nvSpPr>
        <p:spPr>
          <a:xfrm>
            <a:off x="5085736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A613F16-C1AC-5395-7447-314613DF81C2}"/>
              </a:ext>
            </a:extLst>
          </p:cNvPr>
          <p:cNvSpPr/>
          <p:nvPr/>
        </p:nvSpPr>
        <p:spPr>
          <a:xfrm>
            <a:off x="7902871" y="3292155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260F2DE-7464-D7AF-CEEF-C4C310697468}"/>
              </a:ext>
            </a:extLst>
          </p:cNvPr>
          <p:cNvSpPr/>
          <p:nvPr/>
        </p:nvSpPr>
        <p:spPr>
          <a:xfrm rot="16200000">
            <a:off x="10275752" y="206369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5B51529-4A14-3F9B-23C8-69563FCBECAD}"/>
              </a:ext>
            </a:extLst>
          </p:cNvPr>
          <p:cNvSpPr/>
          <p:nvPr/>
        </p:nvSpPr>
        <p:spPr>
          <a:xfrm>
            <a:off x="5703971" y="274319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0A12D6-EA03-D151-EF47-3508EA1989F5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1FC5E-22EE-5214-845D-4187152F6122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11856E-2B3B-C78D-BE2D-70E30F5B3ADB}"/>
              </a:ext>
            </a:extLst>
          </p:cNvPr>
          <p:cNvSpPr/>
          <p:nvPr/>
        </p:nvSpPr>
        <p:spPr>
          <a:xfrm>
            <a:off x="8569235" y="3108956"/>
            <a:ext cx="1606731" cy="875211"/>
          </a:xfrm>
          <a:prstGeom prst="ellipse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15E8DF-7AB2-0E5B-03AB-E599037F73B9}"/>
              </a:ext>
            </a:extLst>
          </p:cNvPr>
          <p:cNvSpPr/>
          <p:nvPr/>
        </p:nvSpPr>
        <p:spPr>
          <a:xfrm>
            <a:off x="9838147" y="1201713"/>
            <a:ext cx="1606731" cy="875211"/>
          </a:xfrm>
          <a:prstGeom prst="ellipse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C497C7-8767-13BE-2C46-09176FF7A1B3}"/>
              </a:ext>
            </a:extLst>
          </p:cNvPr>
          <p:cNvSpPr/>
          <p:nvPr/>
        </p:nvSpPr>
        <p:spPr>
          <a:xfrm>
            <a:off x="10184313" y="2585736"/>
            <a:ext cx="914400" cy="523220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6E7B8B-8832-0315-4F38-9536488F757F}"/>
              </a:ext>
            </a:extLst>
          </p:cNvPr>
          <p:cNvSpPr txBox="1"/>
          <p:nvPr/>
        </p:nvSpPr>
        <p:spPr>
          <a:xfrm>
            <a:off x="553790" y="2997441"/>
            <a:ext cx="187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CALCULATE FIRST-GUESS CURRENT TEMPERATURE PROFILE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48EDC6-CBD6-6E13-3B46-0EBE0E0B2B56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CALCULATE RADIANCES EXPECTED IN EACH CHANNEL FROM CURRENT PROFILE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215957-F6AD-8FDD-18BE-054BC96A68E6}"/>
              </a:ext>
            </a:extLst>
          </p:cNvPr>
          <p:cNvSpPr txBox="1"/>
          <p:nvPr/>
        </p:nvSpPr>
        <p:spPr>
          <a:xfrm>
            <a:off x="5698646" y="2985584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COMPARE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OBSERVED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RADIANCES TO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COMPUTED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RADIANCES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9D08EA-2323-D8C3-29DA-835DE6C9BE76}"/>
              </a:ext>
            </a:extLst>
          </p:cNvPr>
          <p:cNvSpPr txBox="1"/>
          <p:nvPr/>
        </p:nvSpPr>
        <p:spPr>
          <a:xfrm>
            <a:off x="8165906" y="3359957"/>
            <a:ext cx="241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WITHIN </a:t>
            </a:r>
            <a:r>
              <a:rPr lang="en-US" b="1" dirty="0">
                <a:latin typeface="Symbol" pitchFamily="2" charset="2"/>
              </a:rPr>
              <a:t>D</a:t>
            </a:r>
            <a:r>
              <a:rPr lang="en-US" b="1" dirty="0"/>
              <a:t>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4A9E77-D3BD-B13E-D26F-267BBC78170B}"/>
              </a:ext>
            </a:extLst>
          </p:cNvPr>
          <p:cNvSpPr txBox="1"/>
          <p:nvPr/>
        </p:nvSpPr>
        <p:spPr>
          <a:xfrm>
            <a:off x="9912700" y="2691059"/>
            <a:ext cx="145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9AF16A-5F01-6E1A-6D1C-E5408F4A61C6}"/>
              </a:ext>
            </a:extLst>
          </p:cNvPr>
          <p:cNvSpPr txBox="1"/>
          <p:nvPr/>
        </p:nvSpPr>
        <p:spPr>
          <a:xfrm>
            <a:off x="9825081" y="1325723"/>
            <a:ext cx="160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ACCEPT PROFILE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38856-183E-5C32-DF45-20C2CBB42814}"/>
              </a:ext>
            </a:extLst>
          </p:cNvPr>
          <p:cNvSpPr txBox="1"/>
          <p:nvPr/>
        </p:nvSpPr>
        <p:spPr>
          <a:xfrm>
            <a:off x="233357" y="1665893"/>
            <a:ext cx="3450369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Black-Body Temperature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3D801-84CE-541A-FA94-DBE78F2A4922}"/>
              </a:ext>
            </a:extLst>
          </p:cNvPr>
          <p:cNvSpPr txBox="1"/>
          <p:nvPr/>
        </p:nvSpPr>
        <p:spPr>
          <a:xfrm>
            <a:off x="5874994" y="5582010"/>
            <a:ext cx="458182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Stop when error is acceptable.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62288692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450369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PHYSICAL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5AE425-2C74-3345-57E9-CD5E88C75D55}"/>
              </a:ext>
            </a:extLst>
          </p:cNvPr>
          <p:cNvSpPr txBox="1"/>
          <p:nvPr/>
        </p:nvSpPr>
        <p:spPr>
          <a:xfrm>
            <a:off x="270040" y="1733682"/>
            <a:ext cx="8416760" cy="409342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Physical processes clearly evident at each stage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No large database of coincident radiosonde data is necessary</a:t>
            </a:r>
          </a:p>
          <a:p>
            <a:endParaRPr lang="en-US" sz="2400" b="1" dirty="0"/>
          </a:p>
          <a:p>
            <a:r>
              <a:rPr lang="en-US" sz="2400" b="1" dirty="0"/>
              <a:t>Disadvantages: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Computationally intensive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Requires knowledge of transmittance (</a:t>
            </a:r>
            <a:r>
              <a:rPr lang="en-US" sz="2400" b="1" dirty="0">
                <a:latin typeface="Symbol" pitchFamily="2" charset="2"/>
              </a:rPr>
              <a:t>t</a:t>
            </a:r>
            <a:r>
              <a:rPr lang="en-US" sz="24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Does not utilize known statistical properties of atmosphere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61085041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790003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STATISTICAL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912685-AF81-C633-E4FB-E6A32A46056D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39C18-A3F4-8EA8-CCDD-88016369D1B4}"/>
              </a:ext>
            </a:extLst>
          </p:cNvPr>
          <p:cNvSpPr txBox="1"/>
          <p:nvPr/>
        </p:nvSpPr>
        <p:spPr>
          <a:xfrm>
            <a:off x="328160" y="2831187"/>
            <a:ext cx="2320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ASSUME THAT SOUNDER CHANNELS CORRECTLY SAMPLE THE ATMOSPHERE AT DIFFERENT LEVELS</a:t>
            </a:r>
          </a:p>
        </p:txBody>
      </p:sp>
    </p:spTree>
    <p:extLst>
      <p:ext uri="{BB962C8B-B14F-4D97-AF65-F5344CB8AC3E}">
        <p14:creationId xmlns:p14="http://schemas.microsoft.com/office/powerpoint/2010/main" val="830987681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81979405-F06B-8B6A-0E35-DEACB3852EC0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790003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STATISTICAL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912685-AF81-C633-E4FB-E6A32A46056D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39C18-A3F4-8EA8-CCDD-88016369D1B4}"/>
              </a:ext>
            </a:extLst>
          </p:cNvPr>
          <p:cNvSpPr txBox="1"/>
          <p:nvPr/>
        </p:nvSpPr>
        <p:spPr>
          <a:xfrm>
            <a:off x="328160" y="2831187"/>
            <a:ext cx="2320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ASSUME THAT SOUNDER CHANNELS CORRECTLY SAMPLE THE ATMOSPHERE AT DIFFERENT LEVELS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89AF9AC-2ECA-DD85-7E1D-CF27C3DC3759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51DC5-CB5F-3A33-E447-0F37242FFED8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CORRELATE CHANNEL RADIANCES TO NEARBY SOUNDING IN TRAINING DATA 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DD2E9-337B-4D64-9147-6805D953D1E7}"/>
              </a:ext>
            </a:extLst>
          </p:cNvPr>
          <p:cNvSpPr txBox="1"/>
          <p:nvPr/>
        </p:nvSpPr>
        <p:spPr>
          <a:xfrm>
            <a:off x="6095996" y="500936"/>
            <a:ext cx="538625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Training Data Set consists of large number of observed temperature and moisture profiles.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47992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208">
            <a:extLst>
              <a:ext uri="{FF2B5EF4-FFF2-40B4-BE49-F238E27FC236}">
                <a16:creationId xmlns:a16="http://schemas.microsoft.com/office/drawing/2014/main" id="{FBA8E49E-AEB1-F2D4-F702-02CABC3B9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1" y="376237"/>
            <a:ext cx="77247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B15E1-A91E-0664-AF00-2F2074FEFBEA}"/>
              </a:ext>
            </a:extLst>
          </p:cNvPr>
          <p:cNvSpPr txBox="1"/>
          <p:nvPr/>
        </p:nvSpPr>
        <p:spPr>
          <a:xfrm>
            <a:off x="51426" y="2551836"/>
            <a:ext cx="3591887" cy="34163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Surface of the Sun is about 20 x hotter than the surface of Earth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Stefan-Boltzmann Law states than Sun emits about 160,000 as much energy per unit area as Earth.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2A803-C6A6-399B-1381-E1D7EEB2B8DA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SOLAR AND TERRESTRIAL SPECTRA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6349B-DB84-23C5-3BD5-55B232CB35D5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01155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81979405-F06B-8B6A-0E35-DEACB3852EC0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790003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STATISTICAL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912685-AF81-C633-E4FB-E6A32A46056D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39C18-A3F4-8EA8-CCDD-88016369D1B4}"/>
              </a:ext>
            </a:extLst>
          </p:cNvPr>
          <p:cNvSpPr txBox="1"/>
          <p:nvPr/>
        </p:nvSpPr>
        <p:spPr>
          <a:xfrm>
            <a:off x="328160" y="2831187"/>
            <a:ext cx="2320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ASSUME THAT SOUNDER CHANNELS CORRECTLY SAMPLE THE ATMOSPHERE AT DIFFERENT LEVELS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89AF9AC-2ECA-DD85-7E1D-CF27C3DC3759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51DC5-CB5F-3A33-E447-0F37242FFED8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CORRELATE CHANNEL RADIANCES TO NEARBY SOUNDING IN TRAINING DATA 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DD2E9-337B-4D64-9147-6805D953D1E7}"/>
              </a:ext>
            </a:extLst>
          </p:cNvPr>
          <p:cNvSpPr txBox="1"/>
          <p:nvPr/>
        </p:nvSpPr>
        <p:spPr>
          <a:xfrm>
            <a:off x="6095996" y="500936"/>
            <a:ext cx="538625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Training Data Set consists of large number of observed temperature and moisture profiles. 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35EA0-B36D-DF64-A134-83EFC569BA4A}"/>
              </a:ext>
            </a:extLst>
          </p:cNvPr>
          <p:cNvSpPr txBox="1"/>
          <p:nvPr/>
        </p:nvSpPr>
        <p:spPr>
          <a:xfrm>
            <a:off x="6095996" y="1849468"/>
            <a:ext cx="5386251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Must be large to assure mathematical stability, and should contain soundings over varied surface types and latitude zones.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04934994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81979405-F06B-8B6A-0E35-DEACB3852EC0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790003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STATISTICAL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912685-AF81-C633-E4FB-E6A32A46056D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39C18-A3F4-8EA8-CCDD-88016369D1B4}"/>
              </a:ext>
            </a:extLst>
          </p:cNvPr>
          <p:cNvSpPr txBox="1"/>
          <p:nvPr/>
        </p:nvSpPr>
        <p:spPr>
          <a:xfrm>
            <a:off x="328160" y="2831187"/>
            <a:ext cx="2320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ASSUME THAT SOUNDER CHANNELS CORRECTLY SAMPLE THE ATMOSPHERE AT DIFFERENT LEVELS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89AF9AC-2ECA-DD85-7E1D-CF27C3DC3759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51DC5-CB5F-3A33-E447-0F37242FFED8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CORRELATE CHANNEL RADIANCES TO NEARBY SOUNDING IN TRAINING DATA 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DD2E9-337B-4D64-9147-6805D953D1E7}"/>
              </a:ext>
            </a:extLst>
          </p:cNvPr>
          <p:cNvSpPr txBox="1"/>
          <p:nvPr/>
        </p:nvSpPr>
        <p:spPr>
          <a:xfrm>
            <a:off x="6095996" y="500936"/>
            <a:ext cx="538625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Training Data Set consists of large number of observed temperature and moisture profiles. 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35EA0-B36D-DF64-A134-83EFC569BA4A}"/>
              </a:ext>
            </a:extLst>
          </p:cNvPr>
          <p:cNvSpPr txBox="1"/>
          <p:nvPr/>
        </p:nvSpPr>
        <p:spPr>
          <a:xfrm>
            <a:off x="6095996" y="1849468"/>
            <a:ext cx="5386251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Must be large to assure mathematical stability, and should contain soundings over varied surface types and latitude zones.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D64C8-6DB3-5B9B-D5C5-CEA7CAED4A0C}"/>
              </a:ext>
            </a:extLst>
          </p:cNvPr>
          <p:cNvSpPr txBox="1"/>
          <p:nvPr/>
        </p:nvSpPr>
        <p:spPr>
          <a:xfrm>
            <a:off x="6095995" y="3567331"/>
            <a:ext cx="538625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Must be recent and updated frequently.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67589785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81979405-F06B-8B6A-0E35-DEACB3852EC0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790003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STATISTICAL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912685-AF81-C633-E4FB-E6A32A46056D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39C18-A3F4-8EA8-CCDD-88016369D1B4}"/>
              </a:ext>
            </a:extLst>
          </p:cNvPr>
          <p:cNvSpPr txBox="1"/>
          <p:nvPr/>
        </p:nvSpPr>
        <p:spPr>
          <a:xfrm>
            <a:off x="328160" y="2831187"/>
            <a:ext cx="2320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ASSUME THAT SOUNDER CHANNELS CORRECTLY SAMPLE THE ATMOSPHERE AT DIFFERENT LEVELS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89AF9AC-2ECA-DD85-7E1D-CF27C3DC3759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51DC5-CB5F-3A33-E447-0F37242FFED8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CORRELATE CHANNEL RADIANCES TO NEARBY SOUNDING IN TRAINING DATA 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DD2E9-337B-4D64-9147-6805D953D1E7}"/>
              </a:ext>
            </a:extLst>
          </p:cNvPr>
          <p:cNvSpPr txBox="1"/>
          <p:nvPr/>
        </p:nvSpPr>
        <p:spPr>
          <a:xfrm>
            <a:off x="6095996" y="500936"/>
            <a:ext cx="538625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Training Data Set consists of large number of observed temperature and moisture profiles. 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35EA0-B36D-DF64-A134-83EFC569BA4A}"/>
              </a:ext>
            </a:extLst>
          </p:cNvPr>
          <p:cNvSpPr txBox="1"/>
          <p:nvPr/>
        </p:nvSpPr>
        <p:spPr>
          <a:xfrm>
            <a:off x="6095996" y="1849468"/>
            <a:ext cx="5386251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Must be large to assure mathematical stability, and should contain soundings over varied surface types and latitude zones.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D64C8-6DB3-5B9B-D5C5-CEA7CAED4A0C}"/>
              </a:ext>
            </a:extLst>
          </p:cNvPr>
          <p:cNvSpPr txBox="1"/>
          <p:nvPr/>
        </p:nvSpPr>
        <p:spPr>
          <a:xfrm>
            <a:off x="6095995" y="3567331"/>
            <a:ext cx="538625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Must be recent and updated frequently.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2C9878-3B92-806F-1D58-DA495F7752E7}"/>
              </a:ext>
            </a:extLst>
          </p:cNvPr>
          <p:cNvSpPr txBox="1"/>
          <p:nvPr/>
        </p:nvSpPr>
        <p:spPr>
          <a:xfrm>
            <a:off x="6095994" y="4186159"/>
            <a:ext cx="538625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Correlations must be done separately for each satellite to account for small differences in instrument calibration.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67893025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81979405-F06B-8B6A-0E35-DEACB3852EC0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790003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STATISTICAL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912685-AF81-C633-E4FB-E6A32A46056D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39C18-A3F4-8EA8-CCDD-88016369D1B4}"/>
              </a:ext>
            </a:extLst>
          </p:cNvPr>
          <p:cNvSpPr txBox="1"/>
          <p:nvPr/>
        </p:nvSpPr>
        <p:spPr>
          <a:xfrm>
            <a:off x="328160" y="2831187"/>
            <a:ext cx="2320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ASSUME THAT SOUNDER CHANNELS CORRECTLY SAMPLE THE ATMOSPHERE AT DIFFERENT LEVELS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89AF9AC-2ECA-DD85-7E1D-CF27C3DC3759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51DC5-CB5F-3A33-E447-0F37242FFED8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CORRELATE CHANNEL RADIANCES TO NEARBY SOUNDING IN TRAINING DATA 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DD2E9-337B-4D64-9147-6805D953D1E7}"/>
              </a:ext>
            </a:extLst>
          </p:cNvPr>
          <p:cNvSpPr txBox="1"/>
          <p:nvPr/>
        </p:nvSpPr>
        <p:spPr>
          <a:xfrm>
            <a:off x="6095996" y="500936"/>
            <a:ext cx="538625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Training Data Set consists of large number of observed temperature and moisture profiles. 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76BBC-FD15-3F83-3CC5-F5B8DE4C67AA}"/>
              </a:ext>
            </a:extLst>
          </p:cNvPr>
          <p:cNvSpPr txBox="1"/>
          <p:nvPr/>
        </p:nvSpPr>
        <p:spPr>
          <a:xfrm>
            <a:off x="6095994" y="5536677"/>
            <a:ext cx="5386251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RTF is not used.  Does not require knowledge of transmittance (</a:t>
            </a:r>
            <a:r>
              <a:rPr lang="en-US" sz="2400" b="1" dirty="0">
                <a:latin typeface="Symbol" pitchFamily="2" charset="2"/>
              </a:rPr>
              <a:t>t</a:t>
            </a:r>
            <a:r>
              <a:rPr lang="en-US" sz="2400" b="1" dirty="0"/>
              <a:t>)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35EA0-B36D-DF64-A134-83EFC569BA4A}"/>
              </a:ext>
            </a:extLst>
          </p:cNvPr>
          <p:cNvSpPr txBox="1"/>
          <p:nvPr/>
        </p:nvSpPr>
        <p:spPr>
          <a:xfrm>
            <a:off x="6095996" y="1849468"/>
            <a:ext cx="5386251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Must be large to assure mathematical stability, and should contain soundings over varied surface types and latitude zones.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D64C8-6DB3-5B9B-D5C5-CEA7CAED4A0C}"/>
              </a:ext>
            </a:extLst>
          </p:cNvPr>
          <p:cNvSpPr txBox="1"/>
          <p:nvPr/>
        </p:nvSpPr>
        <p:spPr>
          <a:xfrm>
            <a:off x="6095995" y="3567331"/>
            <a:ext cx="538625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Must be recent and updated frequently.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2C9878-3B92-806F-1D58-DA495F7752E7}"/>
              </a:ext>
            </a:extLst>
          </p:cNvPr>
          <p:cNvSpPr txBox="1"/>
          <p:nvPr/>
        </p:nvSpPr>
        <p:spPr>
          <a:xfrm>
            <a:off x="6095994" y="4186159"/>
            <a:ext cx="538625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Correlations must be done separately for each satellite to account for small differences in instrument calibration.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97015892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>
            <a:extLst>
              <a:ext uri="{FF2B5EF4-FFF2-40B4-BE49-F238E27FC236}">
                <a16:creationId xmlns:a16="http://schemas.microsoft.com/office/drawing/2014/main" id="{C7AAEED8-34CD-25C3-3FC5-53B4B2829856}"/>
              </a:ext>
            </a:extLst>
          </p:cNvPr>
          <p:cNvSpPr/>
          <p:nvPr/>
        </p:nvSpPr>
        <p:spPr>
          <a:xfrm>
            <a:off x="5085736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1979405-F06B-8B6A-0E35-DEACB3852EC0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7" y="940103"/>
            <a:ext cx="3790003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STATISTICAL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912685-AF81-C633-E4FB-E6A32A46056D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39C18-A3F4-8EA8-CCDD-88016369D1B4}"/>
              </a:ext>
            </a:extLst>
          </p:cNvPr>
          <p:cNvSpPr txBox="1"/>
          <p:nvPr/>
        </p:nvSpPr>
        <p:spPr>
          <a:xfrm>
            <a:off x="328160" y="2831187"/>
            <a:ext cx="2320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ASSUME THAT SOUNDER CHANNELS CORRECTLY SAMPLE THE ATMOSPHERE AT DIFFERENT LEVELS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89AF9AC-2ECA-DD85-7E1D-CF27C3DC3759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51DC5-CB5F-3A33-E447-0F37242FFED8}"/>
              </a:ext>
            </a:extLst>
          </p:cNvPr>
          <p:cNvSpPr txBox="1"/>
          <p:nvPr/>
        </p:nvSpPr>
        <p:spPr>
          <a:xfrm>
            <a:off x="2990245" y="2971316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CORRELATE CHANNEL RADIANCES TO NEARBY SOUNDING IN TRAINING DATA SET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4CB1963-F93F-F541-E1C0-2825D91221D4}"/>
              </a:ext>
            </a:extLst>
          </p:cNvPr>
          <p:cNvSpPr/>
          <p:nvPr/>
        </p:nvSpPr>
        <p:spPr>
          <a:xfrm>
            <a:off x="5703971" y="274319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B9D94E-C5B0-FDE9-A48D-F3DE499BBCE0}"/>
              </a:ext>
            </a:extLst>
          </p:cNvPr>
          <p:cNvSpPr txBox="1"/>
          <p:nvPr/>
        </p:nvSpPr>
        <p:spPr>
          <a:xfrm>
            <a:off x="5698646" y="2985584"/>
            <a:ext cx="241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APPLY STATISTICAL RELATIONSHIP TO LOCATIONS WITHOUT </a:t>
            </a:r>
            <a:r>
              <a:rPr lang="en-US" b="1" i="1" dirty="0"/>
              <a:t>IN SITU </a:t>
            </a:r>
            <a:r>
              <a:rPr lang="en-US" b="1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826684477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5AE425-2C74-3345-57E9-CD5E88C75D55}"/>
              </a:ext>
            </a:extLst>
          </p:cNvPr>
          <p:cNvSpPr txBox="1"/>
          <p:nvPr/>
        </p:nvSpPr>
        <p:spPr>
          <a:xfrm>
            <a:off x="270039" y="1733682"/>
            <a:ext cx="9918990" cy="415498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Advantages: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Much less computationally intensive than physical retrievals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Does not require knowledge of transmittance or use of the RTF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Extensively utilizes known statistical properties of the atmosphere</a:t>
            </a:r>
          </a:p>
          <a:p>
            <a:endParaRPr lang="en-US" sz="2400" b="1" dirty="0"/>
          </a:p>
          <a:p>
            <a:r>
              <a:rPr lang="en-US" sz="2400" b="1" dirty="0"/>
              <a:t>Disadvantages: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Training Data Set should include radiosonde profiles from mountain tops and the ocean (rare)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Radiosondes launched at 00Z and 12Z; hard to obtain “recent” soundings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63E15-8CA5-E633-1956-C4C0CD628428}"/>
              </a:ext>
            </a:extLst>
          </p:cNvPr>
          <p:cNvSpPr txBox="1"/>
          <p:nvPr/>
        </p:nvSpPr>
        <p:spPr>
          <a:xfrm>
            <a:off x="233357" y="940103"/>
            <a:ext cx="3790003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STATISTICAL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07597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8" y="940103"/>
            <a:ext cx="3136860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HYBRID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190CE-DC8D-BCAA-A1D4-16D92F5A67E8}"/>
              </a:ext>
            </a:extLst>
          </p:cNvPr>
          <p:cNvSpPr txBox="1"/>
          <p:nvPr/>
        </p:nvSpPr>
        <p:spPr>
          <a:xfrm>
            <a:off x="270039" y="1733682"/>
            <a:ext cx="9918990" cy="26776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Mathematically similar to statistical retrievals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Uses Weighting Functions (as in physical retrievals) but does not involve numerical integration of the RTF</a:t>
            </a:r>
          </a:p>
          <a:p>
            <a:endParaRPr lang="en-US" sz="2400" b="1" dirty="0"/>
          </a:p>
          <a:p>
            <a:r>
              <a:rPr lang="en-US" sz="2400" b="1" dirty="0"/>
              <a:t>Main advantage:  Easier to put into operation that either of the other two</a:t>
            </a:r>
          </a:p>
          <a:p>
            <a:endParaRPr lang="en-US" sz="2400" b="1" dirty="0"/>
          </a:p>
          <a:p>
            <a:r>
              <a:rPr lang="en-US" sz="2400" b="1" dirty="0"/>
              <a:t>Main disadvantage:  Requires knowledge of transmittance</a:t>
            </a:r>
          </a:p>
        </p:txBody>
      </p:sp>
    </p:spTree>
    <p:extLst>
      <p:ext uri="{BB962C8B-B14F-4D97-AF65-F5344CB8AC3E}">
        <p14:creationId xmlns:p14="http://schemas.microsoft.com/office/powerpoint/2010/main" val="2135740693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CBEA9-1606-2D00-D8B8-2DF17689E4F8}"/>
              </a:ext>
            </a:extLst>
          </p:cNvPr>
          <p:cNvSpPr txBox="1"/>
          <p:nvPr/>
        </p:nvSpPr>
        <p:spPr>
          <a:xfrm>
            <a:off x="233358" y="940103"/>
            <a:ext cx="3136860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HYBRID RETRIEVALS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190CE-DC8D-BCAA-A1D4-16D92F5A67E8}"/>
              </a:ext>
            </a:extLst>
          </p:cNvPr>
          <p:cNvSpPr txBox="1"/>
          <p:nvPr/>
        </p:nvSpPr>
        <p:spPr>
          <a:xfrm>
            <a:off x="270039" y="1733682"/>
            <a:ext cx="9918990" cy="26776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Mathematically similar to statistical retrievals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Uses Weighting Functions (as in physical retrievals) but does not involve numerical integration of the RTF</a:t>
            </a:r>
          </a:p>
          <a:p>
            <a:endParaRPr lang="en-US" sz="2400" b="1" dirty="0"/>
          </a:p>
          <a:p>
            <a:r>
              <a:rPr lang="en-US" sz="2400" b="1" dirty="0"/>
              <a:t>Main advantage:  Easier to put into operation that either of the other two</a:t>
            </a:r>
          </a:p>
          <a:p>
            <a:endParaRPr lang="en-US" sz="2400" b="1" dirty="0"/>
          </a:p>
          <a:p>
            <a:r>
              <a:rPr lang="en-US" sz="2400" b="1" dirty="0"/>
              <a:t>Main disadvantage:  Requires knowledge of transmittance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D4B77-A105-4D45-75DC-98BB52786680}"/>
              </a:ext>
            </a:extLst>
          </p:cNvPr>
          <p:cNvSpPr txBox="1"/>
          <p:nvPr/>
        </p:nvSpPr>
        <p:spPr>
          <a:xfrm>
            <a:off x="270039" y="4681697"/>
            <a:ext cx="9955672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</a:rPr>
              <a:t>This is the way it’s </a:t>
            </a:r>
            <a:r>
              <a:rPr lang="en-US" sz="2800" b="1" i="1">
                <a:solidFill>
                  <a:schemeClr val="bg1"/>
                </a:solidFill>
              </a:rPr>
              <a:t>done operationally.</a:t>
            </a:r>
            <a:endParaRPr lang="en-US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61808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OPERATIONAL 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4CBB44-63FC-66FE-015A-0B09E638CCB7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A9FA4-D467-6959-183C-26B8CAC00497}"/>
              </a:ext>
            </a:extLst>
          </p:cNvPr>
          <p:cNvSpPr txBox="1"/>
          <p:nvPr/>
        </p:nvSpPr>
        <p:spPr>
          <a:xfrm>
            <a:off x="553790" y="3356255"/>
            <a:ext cx="187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PREPROCESSOR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7C341-EB12-DCC0-DDF8-2BA5C348ABEB}"/>
              </a:ext>
            </a:extLst>
          </p:cNvPr>
          <p:cNvSpPr txBox="1"/>
          <p:nvPr/>
        </p:nvSpPr>
        <p:spPr>
          <a:xfrm>
            <a:off x="3402870" y="1703871"/>
            <a:ext cx="8519089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Receives infra-red and microwave sounder(s) binary from Satellite Operations Control Center (SOCC), Office of Satellite and Product Operations (OSPO); Performs initial QA/QC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9AAE15-CCDE-2DB7-FC65-43A2E45C6062}"/>
              </a:ext>
            </a:extLst>
          </p:cNvPr>
          <p:cNvSpPr txBox="1"/>
          <p:nvPr/>
        </p:nvSpPr>
        <p:spPr>
          <a:xfrm>
            <a:off x="3402870" y="3224022"/>
            <a:ext cx="8519089" cy="304698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Earth-locate each scan spot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Convert binary data points to radiances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Correct radiances for water vapor absorption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Make initial guess for surface albedo and skin temperature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Apply albedo corrections to daytime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Apply limb corrections (make all data equivalent to nadir)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Correct data from microwave sounders for side lobes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Interpolate data from different sensors onto a common grid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9CC8F-F10E-D9C1-13D2-AAF994F64F40}"/>
              </a:ext>
            </a:extLst>
          </p:cNvPr>
          <p:cNvSpPr txBox="1"/>
          <p:nvPr/>
        </p:nvSpPr>
        <p:spPr>
          <a:xfrm>
            <a:off x="233357" y="940103"/>
            <a:ext cx="10893822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ADVANCED TIROS OPERATIONAL VERTICAL SOUNDER (ATOVS)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79019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06CB521-3110-D4FC-9B1C-D767AE1869E8}"/>
              </a:ext>
            </a:extLst>
          </p:cNvPr>
          <p:cNvSpPr txBox="1"/>
          <p:nvPr/>
        </p:nvSpPr>
        <p:spPr>
          <a:xfrm>
            <a:off x="233357" y="940103"/>
            <a:ext cx="10893822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ADVANCED TIROS OPERATIONAL VERTICAL SOUNDER (ATOVS)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023A4F3-19A6-70C1-3693-C09DB8911062}"/>
              </a:ext>
            </a:extLst>
          </p:cNvPr>
          <p:cNvSpPr/>
          <p:nvPr/>
        </p:nvSpPr>
        <p:spPr>
          <a:xfrm rot="14414273">
            <a:off x="7139623" y="2715059"/>
            <a:ext cx="2598547" cy="3064952"/>
          </a:xfrm>
          <a:prstGeom prst="parallelogram">
            <a:avLst/>
          </a:prstGeom>
          <a:solidFill>
            <a:schemeClr val="bg1">
              <a:lumMod val="75000"/>
              <a:alpha val="0"/>
            </a:scheme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OPERATIONAL 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AE3ED7A-AE78-5FDC-B21E-B6D48A1F276E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4B3F66-CBF6-4D6C-4426-485A9FB1733D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4CBB44-63FC-66FE-015A-0B09E638CCB7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A9FA4-D467-6959-183C-26B8CAC00497}"/>
              </a:ext>
            </a:extLst>
          </p:cNvPr>
          <p:cNvSpPr txBox="1"/>
          <p:nvPr/>
        </p:nvSpPr>
        <p:spPr>
          <a:xfrm>
            <a:off x="553790" y="3356255"/>
            <a:ext cx="187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PREPROCESSOR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9A4687-1EC1-8D0F-EB42-20481FA6B0A6}"/>
              </a:ext>
            </a:extLst>
          </p:cNvPr>
          <p:cNvSpPr txBox="1"/>
          <p:nvPr/>
        </p:nvSpPr>
        <p:spPr>
          <a:xfrm>
            <a:off x="2990245" y="3237535"/>
            <a:ext cx="241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ATMOSPHERIC RADIANCE MODULE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F6387-A818-A2A0-FEC5-F80AF48B4872}"/>
              </a:ext>
            </a:extLst>
          </p:cNvPr>
          <p:cNvSpPr txBox="1"/>
          <p:nvPr/>
        </p:nvSpPr>
        <p:spPr>
          <a:xfrm>
            <a:off x="5771407" y="831273"/>
            <a:ext cx="6150551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Delivers spatially-averaged clear-column radiances to retrieval module; outputs a single set of radiances from an ensemble of scan spots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4B5D45-2F98-19EF-8D4B-6EDC104CA0D0}"/>
              </a:ext>
            </a:extLst>
          </p:cNvPr>
          <p:cNvSpPr txBox="1"/>
          <p:nvPr/>
        </p:nvSpPr>
        <p:spPr>
          <a:xfrm rot="20517837">
            <a:off x="3641349" y="5299843"/>
            <a:ext cx="12954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SGT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20EE1E-44F2-DBD9-74D9-57010F729601}"/>
              </a:ext>
            </a:extLst>
          </p:cNvPr>
          <p:cNvCxnSpPr>
            <a:cxnSpLocks/>
          </p:cNvCxnSpPr>
          <p:nvPr/>
        </p:nvCxnSpPr>
        <p:spPr>
          <a:xfrm flipV="1">
            <a:off x="6567581" y="3118869"/>
            <a:ext cx="2998449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536AB6-8B01-3C68-46CA-B2715EC54D4D}"/>
              </a:ext>
            </a:extLst>
          </p:cNvPr>
          <p:cNvCxnSpPr>
            <a:cxnSpLocks/>
          </p:cNvCxnSpPr>
          <p:nvPr/>
        </p:nvCxnSpPr>
        <p:spPr>
          <a:xfrm flipV="1">
            <a:off x="6669643" y="3313879"/>
            <a:ext cx="3005991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4A5595-7E36-7EC2-C0F6-601825D05866}"/>
              </a:ext>
            </a:extLst>
          </p:cNvPr>
          <p:cNvCxnSpPr>
            <a:cxnSpLocks/>
          </p:cNvCxnSpPr>
          <p:nvPr/>
        </p:nvCxnSpPr>
        <p:spPr>
          <a:xfrm flipV="1">
            <a:off x="7045041" y="3919210"/>
            <a:ext cx="2968172" cy="96108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79FAB8-768D-21F1-5F2F-CCD15B07B75F}"/>
              </a:ext>
            </a:extLst>
          </p:cNvPr>
          <p:cNvCxnSpPr>
            <a:cxnSpLocks/>
          </p:cNvCxnSpPr>
          <p:nvPr/>
        </p:nvCxnSpPr>
        <p:spPr>
          <a:xfrm flipV="1">
            <a:off x="7327168" y="4397280"/>
            <a:ext cx="2952347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A222CB4-2696-3C9F-4EE8-0F146E98E666}"/>
              </a:ext>
            </a:extLst>
          </p:cNvPr>
          <p:cNvCxnSpPr>
            <a:cxnSpLocks/>
            <a:stCxn id="6" idx="5"/>
            <a:endCxn id="6" idx="2"/>
          </p:cNvCxnSpPr>
          <p:nvPr/>
        </p:nvCxnSpPr>
        <p:spPr>
          <a:xfrm flipH="1" flipV="1">
            <a:off x="7955177" y="3401616"/>
            <a:ext cx="967439" cy="169183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7341207-E4E4-6A61-583D-6B428955560A}"/>
              </a:ext>
            </a:extLst>
          </p:cNvPr>
          <p:cNvCxnSpPr>
            <a:cxnSpLocks/>
          </p:cNvCxnSpPr>
          <p:nvPr/>
        </p:nvCxnSpPr>
        <p:spPr>
          <a:xfrm flipV="1">
            <a:off x="6799841" y="3514759"/>
            <a:ext cx="3005991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5C02904-C877-E7E7-1740-9BFADCA01D26}"/>
              </a:ext>
            </a:extLst>
          </p:cNvPr>
          <p:cNvCxnSpPr>
            <a:cxnSpLocks/>
          </p:cNvCxnSpPr>
          <p:nvPr/>
        </p:nvCxnSpPr>
        <p:spPr>
          <a:xfrm flipV="1">
            <a:off x="7171486" y="4149562"/>
            <a:ext cx="2968172" cy="96108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59A20D8-180D-1792-2982-195106871457}"/>
              </a:ext>
            </a:extLst>
          </p:cNvPr>
          <p:cNvCxnSpPr>
            <a:cxnSpLocks/>
          </p:cNvCxnSpPr>
          <p:nvPr/>
        </p:nvCxnSpPr>
        <p:spPr>
          <a:xfrm flipH="1" flipV="1">
            <a:off x="6957739" y="3711741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A7AFD90-5886-A516-0F3D-D75FFF81174D}"/>
              </a:ext>
            </a:extLst>
          </p:cNvPr>
          <p:cNvCxnSpPr>
            <a:cxnSpLocks/>
          </p:cNvCxnSpPr>
          <p:nvPr/>
        </p:nvCxnSpPr>
        <p:spPr>
          <a:xfrm flipH="1" flipV="1">
            <a:off x="7448034" y="3547313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E0DB49-C57F-6058-F9B2-DC4B4D2E10A5}"/>
              </a:ext>
            </a:extLst>
          </p:cNvPr>
          <p:cNvCxnSpPr>
            <a:cxnSpLocks/>
          </p:cNvCxnSpPr>
          <p:nvPr/>
        </p:nvCxnSpPr>
        <p:spPr>
          <a:xfrm flipH="1" flipV="1">
            <a:off x="8453579" y="3235382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0FA2EA-C5CE-31BA-55C2-E729405B86AD}"/>
              </a:ext>
            </a:extLst>
          </p:cNvPr>
          <p:cNvCxnSpPr>
            <a:cxnSpLocks/>
          </p:cNvCxnSpPr>
          <p:nvPr/>
        </p:nvCxnSpPr>
        <p:spPr>
          <a:xfrm flipH="1" flipV="1">
            <a:off x="8963555" y="3079561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0E2F97-9E00-6344-C57C-C2622BA53EE9}"/>
              </a:ext>
            </a:extLst>
          </p:cNvPr>
          <p:cNvCxnSpPr>
            <a:cxnSpLocks/>
          </p:cNvCxnSpPr>
          <p:nvPr/>
        </p:nvCxnSpPr>
        <p:spPr>
          <a:xfrm flipH="1">
            <a:off x="4952010" y="3356255"/>
            <a:ext cx="6150551" cy="1940140"/>
          </a:xfrm>
          <a:prstGeom prst="straightConnector1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Brace 3">
            <a:extLst>
              <a:ext uri="{FF2B5EF4-FFF2-40B4-BE49-F238E27FC236}">
                <a16:creationId xmlns:a16="http://schemas.microsoft.com/office/drawing/2014/main" id="{2A142AF4-DA92-3846-198E-715588D38C9C}"/>
              </a:ext>
            </a:extLst>
          </p:cNvPr>
          <p:cNvSpPr/>
          <p:nvPr/>
        </p:nvSpPr>
        <p:spPr>
          <a:xfrm rot="15150745">
            <a:off x="7757848" y="1665200"/>
            <a:ext cx="248194" cy="3140504"/>
          </a:xfrm>
          <a:prstGeom prst="rightBrac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8D4F86F-3487-6420-957B-F650816F90B4}"/>
              </a:ext>
            </a:extLst>
          </p:cNvPr>
          <p:cNvSpPr/>
          <p:nvPr/>
        </p:nvSpPr>
        <p:spPr>
          <a:xfrm rot="19831415">
            <a:off x="10007100" y="2692383"/>
            <a:ext cx="245366" cy="1970390"/>
          </a:xfrm>
          <a:prstGeom prst="rightBrace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780D88-6786-5A3C-4BC7-EFC33E7AC19E}"/>
              </a:ext>
            </a:extLst>
          </p:cNvPr>
          <p:cNvSpPr txBox="1"/>
          <p:nvPr/>
        </p:nvSpPr>
        <p:spPr>
          <a:xfrm rot="20553983">
            <a:off x="6662824" y="2679123"/>
            <a:ext cx="2122347" cy="400110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7 along-track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527ED-40A5-1F38-600B-A0878FD43C6B}"/>
              </a:ext>
            </a:extLst>
          </p:cNvPr>
          <p:cNvSpPr txBox="1"/>
          <p:nvPr/>
        </p:nvSpPr>
        <p:spPr>
          <a:xfrm rot="3705248">
            <a:off x="9340486" y="3340865"/>
            <a:ext cx="2118340" cy="400110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9 cross-track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2572DE-F7A5-5198-F7E5-9D31509C9C16}"/>
              </a:ext>
            </a:extLst>
          </p:cNvPr>
          <p:cNvSpPr txBox="1"/>
          <p:nvPr/>
        </p:nvSpPr>
        <p:spPr>
          <a:xfrm rot="20541536">
            <a:off x="7435646" y="3796596"/>
            <a:ext cx="2122347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TOTAL:  63 Scan Spots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6272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0208">
            <a:extLst>
              <a:ext uri="{FF2B5EF4-FFF2-40B4-BE49-F238E27FC236}">
                <a16:creationId xmlns:a16="http://schemas.microsoft.com/office/drawing/2014/main" id="{FBA8E49E-AEB1-F2D4-F702-02CABC3B9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1" y="376237"/>
            <a:ext cx="772477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B15E1-A91E-0664-AF00-2F2074FEFBEA}"/>
              </a:ext>
            </a:extLst>
          </p:cNvPr>
          <p:cNvSpPr txBox="1"/>
          <p:nvPr/>
        </p:nvSpPr>
        <p:spPr>
          <a:xfrm>
            <a:off x="51426" y="2551836"/>
            <a:ext cx="3591887" cy="156966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Sun:  About 63,164,000 W/m^2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Earth:  About 390 W/m^2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3150B7-D8B3-AA04-D6EF-90E9483BADF6}"/>
              </a:ext>
            </a:extLst>
          </p:cNvPr>
          <p:cNvSpPr txBox="1"/>
          <p:nvPr/>
        </p:nvSpPr>
        <p:spPr>
          <a:xfrm>
            <a:off x="233358" y="214313"/>
            <a:ext cx="715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SOLAR AND TERRESTRIAL SPECTRA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D9FBF-5F54-54F1-D115-D61A628CC838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10406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F35490-4BF3-6EA7-611B-003ABEA6B20B}"/>
              </a:ext>
            </a:extLst>
          </p:cNvPr>
          <p:cNvSpPr txBox="1"/>
          <p:nvPr/>
        </p:nvSpPr>
        <p:spPr>
          <a:xfrm>
            <a:off x="233357" y="940103"/>
            <a:ext cx="10893822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ADVANCED TIROS OPERATIONAL VERTICAL SOUNDER (ATOVS)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023A4F3-19A6-70C1-3693-C09DB8911062}"/>
              </a:ext>
            </a:extLst>
          </p:cNvPr>
          <p:cNvSpPr/>
          <p:nvPr/>
        </p:nvSpPr>
        <p:spPr>
          <a:xfrm rot="14414273">
            <a:off x="7139623" y="2715059"/>
            <a:ext cx="2598547" cy="3064952"/>
          </a:xfrm>
          <a:prstGeom prst="parallelogram">
            <a:avLst/>
          </a:prstGeom>
          <a:solidFill>
            <a:schemeClr val="bg1">
              <a:lumMod val="75000"/>
              <a:alpha val="0"/>
            </a:scheme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OPERATIONAL 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AE3ED7A-AE78-5FDC-B21E-B6D48A1F276E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4B3F66-CBF6-4D6C-4426-485A9FB1733D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4CBB44-63FC-66FE-015A-0B09E638CCB7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A9FA4-D467-6959-183C-26B8CAC00497}"/>
              </a:ext>
            </a:extLst>
          </p:cNvPr>
          <p:cNvSpPr txBox="1"/>
          <p:nvPr/>
        </p:nvSpPr>
        <p:spPr>
          <a:xfrm>
            <a:off x="553790" y="3356255"/>
            <a:ext cx="187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PREPROCESSOR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9A4687-1EC1-8D0F-EB42-20481FA6B0A6}"/>
              </a:ext>
            </a:extLst>
          </p:cNvPr>
          <p:cNvSpPr txBox="1"/>
          <p:nvPr/>
        </p:nvSpPr>
        <p:spPr>
          <a:xfrm>
            <a:off x="2990245" y="3237535"/>
            <a:ext cx="241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ATMOSPHERIC RADIANCE MODULE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F6387-A818-A2A0-FEC5-F80AF48B4872}"/>
              </a:ext>
            </a:extLst>
          </p:cNvPr>
          <p:cNvSpPr txBox="1"/>
          <p:nvPr/>
        </p:nvSpPr>
        <p:spPr>
          <a:xfrm>
            <a:off x="5771407" y="831273"/>
            <a:ext cx="6150551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Delivers spatially-averaged clear-column radiances to retrieval module; outputs a single set of radiances from an ensemble of scan spots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20EE1E-44F2-DBD9-74D9-57010F729601}"/>
              </a:ext>
            </a:extLst>
          </p:cNvPr>
          <p:cNvCxnSpPr>
            <a:cxnSpLocks/>
          </p:cNvCxnSpPr>
          <p:nvPr/>
        </p:nvCxnSpPr>
        <p:spPr>
          <a:xfrm flipV="1">
            <a:off x="6567581" y="3118869"/>
            <a:ext cx="2998449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536AB6-8B01-3C68-46CA-B2715EC54D4D}"/>
              </a:ext>
            </a:extLst>
          </p:cNvPr>
          <p:cNvCxnSpPr>
            <a:cxnSpLocks/>
          </p:cNvCxnSpPr>
          <p:nvPr/>
        </p:nvCxnSpPr>
        <p:spPr>
          <a:xfrm flipV="1">
            <a:off x="6669643" y="3313879"/>
            <a:ext cx="3005991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4A5595-7E36-7EC2-C0F6-601825D05866}"/>
              </a:ext>
            </a:extLst>
          </p:cNvPr>
          <p:cNvCxnSpPr>
            <a:cxnSpLocks/>
          </p:cNvCxnSpPr>
          <p:nvPr/>
        </p:nvCxnSpPr>
        <p:spPr>
          <a:xfrm flipV="1">
            <a:off x="7045041" y="3919210"/>
            <a:ext cx="2968172" cy="96108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79FAB8-768D-21F1-5F2F-CCD15B07B75F}"/>
              </a:ext>
            </a:extLst>
          </p:cNvPr>
          <p:cNvCxnSpPr>
            <a:cxnSpLocks/>
          </p:cNvCxnSpPr>
          <p:nvPr/>
        </p:nvCxnSpPr>
        <p:spPr>
          <a:xfrm flipV="1">
            <a:off x="7327168" y="4397280"/>
            <a:ext cx="2952347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A222CB4-2696-3C9F-4EE8-0F146E98E666}"/>
              </a:ext>
            </a:extLst>
          </p:cNvPr>
          <p:cNvCxnSpPr>
            <a:cxnSpLocks/>
            <a:stCxn id="6" idx="5"/>
            <a:endCxn id="6" idx="2"/>
          </p:cNvCxnSpPr>
          <p:nvPr/>
        </p:nvCxnSpPr>
        <p:spPr>
          <a:xfrm flipH="1" flipV="1">
            <a:off x="7955177" y="3401616"/>
            <a:ext cx="967439" cy="169183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7341207-E4E4-6A61-583D-6B428955560A}"/>
              </a:ext>
            </a:extLst>
          </p:cNvPr>
          <p:cNvCxnSpPr>
            <a:cxnSpLocks/>
          </p:cNvCxnSpPr>
          <p:nvPr/>
        </p:nvCxnSpPr>
        <p:spPr>
          <a:xfrm flipV="1">
            <a:off x="6799841" y="3514759"/>
            <a:ext cx="3005991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5C02904-C877-E7E7-1740-9BFADCA01D26}"/>
              </a:ext>
            </a:extLst>
          </p:cNvPr>
          <p:cNvCxnSpPr>
            <a:cxnSpLocks/>
          </p:cNvCxnSpPr>
          <p:nvPr/>
        </p:nvCxnSpPr>
        <p:spPr>
          <a:xfrm flipV="1">
            <a:off x="7171486" y="4149562"/>
            <a:ext cx="2968172" cy="96108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59A20D8-180D-1792-2982-195106871457}"/>
              </a:ext>
            </a:extLst>
          </p:cNvPr>
          <p:cNvCxnSpPr>
            <a:cxnSpLocks/>
          </p:cNvCxnSpPr>
          <p:nvPr/>
        </p:nvCxnSpPr>
        <p:spPr>
          <a:xfrm flipH="1" flipV="1">
            <a:off x="6957739" y="3711741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A7AFD90-5886-A516-0F3D-D75FFF81174D}"/>
              </a:ext>
            </a:extLst>
          </p:cNvPr>
          <p:cNvCxnSpPr>
            <a:cxnSpLocks/>
          </p:cNvCxnSpPr>
          <p:nvPr/>
        </p:nvCxnSpPr>
        <p:spPr>
          <a:xfrm flipH="1" flipV="1">
            <a:off x="7448034" y="3547313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E0DB49-C57F-6058-F9B2-DC4B4D2E10A5}"/>
              </a:ext>
            </a:extLst>
          </p:cNvPr>
          <p:cNvCxnSpPr>
            <a:cxnSpLocks/>
          </p:cNvCxnSpPr>
          <p:nvPr/>
        </p:nvCxnSpPr>
        <p:spPr>
          <a:xfrm flipH="1" flipV="1">
            <a:off x="8453579" y="3235382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0FA2EA-C5CE-31BA-55C2-E729405B86AD}"/>
              </a:ext>
            </a:extLst>
          </p:cNvPr>
          <p:cNvCxnSpPr>
            <a:cxnSpLocks/>
          </p:cNvCxnSpPr>
          <p:nvPr/>
        </p:nvCxnSpPr>
        <p:spPr>
          <a:xfrm flipH="1" flipV="1">
            <a:off x="8963555" y="3079561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0E2F97-9E00-6344-C57C-C2622BA53EE9}"/>
              </a:ext>
            </a:extLst>
          </p:cNvPr>
          <p:cNvCxnSpPr>
            <a:cxnSpLocks/>
          </p:cNvCxnSpPr>
          <p:nvPr/>
        </p:nvCxnSpPr>
        <p:spPr>
          <a:xfrm flipH="1">
            <a:off x="4952010" y="3356255"/>
            <a:ext cx="6150551" cy="1940140"/>
          </a:xfrm>
          <a:prstGeom prst="straightConnector1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FAF08BE-13B8-E499-F972-B3FE09FF65A7}"/>
              </a:ext>
            </a:extLst>
          </p:cNvPr>
          <p:cNvSpPr/>
          <p:nvPr/>
        </p:nvSpPr>
        <p:spPr>
          <a:xfrm rot="20493762">
            <a:off x="6323259" y="3819253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47FFBF-B4AB-5A27-C175-691C078AFEB1}"/>
              </a:ext>
            </a:extLst>
          </p:cNvPr>
          <p:cNvSpPr/>
          <p:nvPr/>
        </p:nvSpPr>
        <p:spPr>
          <a:xfrm rot="20493762">
            <a:off x="6440087" y="4029130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C1688E-914A-6748-0C30-916530B44335}"/>
              </a:ext>
            </a:extLst>
          </p:cNvPr>
          <p:cNvSpPr/>
          <p:nvPr/>
        </p:nvSpPr>
        <p:spPr>
          <a:xfrm rot="20493762">
            <a:off x="6656384" y="441972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6303CA-7511-B93B-5A0D-0E4274668789}"/>
              </a:ext>
            </a:extLst>
          </p:cNvPr>
          <p:cNvSpPr/>
          <p:nvPr/>
        </p:nvSpPr>
        <p:spPr>
          <a:xfrm rot="20493762">
            <a:off x="6766594" y="4620442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A134B0-5188-C9A3-DF79-F5045FA438CC}"/>
              </a:ext>
            </a:extLst>
          </p:cNvPr>
          <p:cNvSpPr/>
          <p:nvPr/>
        </p:nvSpPr>
        <p:spPr>
          <a:xfrm rot="20493762">
            <a:off x="6886054" y="4815830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0FC63C7-8B0F-CC0B-BA39-23DEC80C09F1}"/>
              </a:ext>
            </a:extLst>
          </p:cNvPr>
          <p:cNvSpPr/>
          <p:nvPr/>
        </p:nvSpPr>
        <p:spPr>
          <a:xfrm rot="20493762">
            <a:off x="7008311" y="504584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AF6E2B-C282-215D-2CC1-04EA8F97CE09}"/>
              </a:ext>
            </a:extLst>
          </p:cNvPr>
          <p:cNvSpPr/>
          <p:nvPr/>
        </p:nvSpPr>
        <p:spPr>
          <a:xfrm rot="20493762">
            <a:off x="7145104" y="5283343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65A4820-DDCD-A29F-785D-F3D4275F8998}"/>
              </a:ext>
            </a:extLst>
          </p:cNvPr>
          <p:cNvSpPr/>
          <p:nvPr/>
        </p:nvSpPr>
        <p:spPr>
          <a:xfrm rot="20493762">
            <a:off x="7278048" y="5511554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5C15F5B-0393-29D5-8E60-C010A2A827E6}"/>
              </a:ext>
            </a:extLst>
          </p:cNvPr>
          <p:cNvSpPr/>
          <p:nvPr/>
        </p:nvSpPr>
        <p:spPr>
          <a:xfrm rot="20493762">
            <a:off x="6545433" y="4224787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492AE2-E089-C754-FC24-B8C909719FC4}"/>
              </a:ext>
            </a:extLst>
          </p:cNvPr>
          <p:cNvSpPr/>
          <p:nvPr/>
        </p:nvSpPr>
        <p:spPr>
          <a:xfrm rot="20493762">
            <a:off x="6848452" y="3648094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E474069-5481-35CE-7C56-BB5A64CEC487}"/>
              </a:ext>
            </a:extLst>
          </p:cNvPr>
          <p:cNvSpPr/>
          <p:nvPr/>
        </p:nvSpPr>
        <p:spPr>
          <a:xfrm rot="20493762">
            <a:off x="6965280" y="3857971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8C74DA4-29E2-5510-0E19-3FF98B93BBF2}"/>
              </a:ext>
            </a:extLst>
          </p:cNvPr>
          <p:cNvSpPr/>
          <p:nvPr/>
        </p:nvSpPr>
        <p:spPr>
          <a:xfrm rot="20493762">
            <a:off x="7181577" y="4248569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5179144-0D15-4801-A499-482872AC6D18}"/>
              </a:ext>
            </a:extLst>
          </p:cNvPr>
          <p:cNvSpPr/>
          <p:nvPr/>
        </p:nvSpPr>
        <p:spPr>
          <a:xfrm rot="20493762">
            <a:off x="7291787" y="4449283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73C5AFA-F0BA-5FBB-C96A-0FA441BE51D2}"/>
              </a:ext>
            </a:extLst>
          </p:cNvPr>
          <p:cNvSpPr/>
          <p:nvPr/>
        </p:nvSpPr>
        <p:spPr>
          <a:xfrm rot="20493762">
            <a:off x="7411247" y="4644671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AB8A4A2-68A4-1FA0-7144-1AB5BE195619}"/>
              </a:ext>
            </a:extLst>
          </p:cNvPr>
          <p:cNvSpPr/>
          <p:nvPr/>
        </p:nvSpPr>
        <p:spPr>
          <a:xfrm rot="20493762">
            <a:off x="7533504" y="4874689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46D5AD6-D9B6-2E30-F191-168CDF277502}"/>
              </a:ext>
            </a:extLst>
          </p:cNvPr>
          <p:cNvSpPr/>
          <p:nvPr/>
        </p:nvSpPr>
        <p:spPr>
          <a:xfrm rot="20493762">
            <a:off x="7670297" y="5112184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9BCFCE1-F51B-D0FA-4E63-D2C91FBB2AF8}"/>
              </a:ext>
            </a:extLst>
          </p:cNvPr>
          <p:cNvSpPr/>
          <p:nvPr/>
        </p:nvSpPr>
        <p:spPr>
          <a:xfrm rot="20493762">
            <a:off x="7803241" y="5340395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700A9E3-1D0D-EBC6-C234-FE2B8A5F8A13}"/>
              </a:ext>
            </a:extLst>
          </p:cNvPr>
          <p:cNvSpPr/>
          <p:nvPr/>
        </p:nvSpPr>
        <p:spPr>
          <a:xfrm rot="20493762">
            <a:off x="7070626" y="405362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246FE6C-73F6-A0D6-0D7B-DB56287FEB4A}"/>
              </a:ext>
            </a:extLst>
          </p:cNvPr>
          <p:cNvSpPr/>
          <p:nvPr/>
        </p:nvSpPr>
        <p:spPr>
          <a:xfrm rot="20493762">
            <a:off x="7338474" y="3483971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2947AD-548A-8B76-4780-4A488E8DBF37}"/>
              </a:ext>
            </a:extLst>
          </p:cNvPr>
          <p:cNvSpPr/>
          <p:nvPr/>
        </p:nvSpPr>
        <p:spPr>
          <a:xfrm rot="20493762">
            <a:off x="7455302" y="369384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608D44F-AAA9-9A8F-12B7-C76122F0C71A}"/>
              </a:ext>
            </a:extLst>
          </p:cNvPr>
          <p:cNvSpPr/>
          <p:nvPr/>
        </p:nvSpPr>
        <p:spPr>
          <a:xfrm rot="20493762">
            <a:off x="7671599" y="4084446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CD6095B-DE20-B8FF-2CE1-1763BF343E79}"/>
              </a:ext>
            </a:extLst>
          </p:cNvPr>
          <p:cNvSpPr/>
          <p:nvPr/>
        </p:nvSpPr>
        <p:spPr>
          <a:xfrm rot="20493762">
            <a:off x="7781809" y="4285160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CB68DDC-3082-5940-C793-7BEE032ECEDF}"/>
              </a:ext>
            </a:extLst>
          </p:cNvPr>
          <p:cNvSpPr/>
          <p:nvPr/>
        </p:nvSpPr>
        <p:spPr>
          <a:xfrm rot="20493762">
            <a:off x="7901269" y="448054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D25B5A8-1D7F-9B2F-BEC8-14FD862CCA81}"/>
              </a:ext>
            </a:extLst>
          </p:cNvPr>
          <p:cNvSpPr/>
          <p:nvPr/>
        </p:nvSpPr>
        <p:spPr>
          <a:xfrm rot="20493762">
            <a:off x="8023526" y="4710566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B3372A3-3591-370C-93C8-6CD175DE5F11}"/>
              </a:ext>
            </a:extLst>
          </p:cNvPr>
          <p:cNvSpPr/>
          <p:nvPr/>
        </p:nvSpPr>
        <p:spPr>
          <a:xfrm rot="20493762">
            <a:off x="8160319" y="4948061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BF4EC78-1CE3-9D92-B6D1-1F75FD6ECD78}"/>
              </a:ext>
            </a:extLst>
          </p:cNvPr>
          <p:cNvSpPr/>
          <p:nvPr/>
        </p:nvSpPr>
        <p:spPr>
          <a:xfrm rot="20493762">
            <a:off x="8293263" y="5176272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BBD0AFF-6931-1A00-5D96-661C4E5C7C45}"/>
              </a:ext>
            </a:extLst>
          </p:cNvPr>
          <p:cNvSpPr/>
          <p:nvPr/>
        </p:nvSpPr>
        <p:spPr>
          <a:xfrm rot="20493762">
            <a:off x="7560648" y="3889505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F7A719-9CF5-3131-8FDB-B831CF894A42}"/>
              </a:ext>
            </a:extLst>
          </p:cNvPr>
          <p:cNvSpPr/>
          <p:nvPr/>
        </p:nvSpPr>
        <p:spPr>
          <a:xfrm rot="20493762">
            <a:off x="7814430" y="3326882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86F7A7B-2B0C-8C8B-E458-AE0DA5EF29DE}"/>
              </a:ext>
            </a:extLst>
          </p:cNvPr>
          <p:cNvSpPr/>
          <p:nvPr/>
        </p:nvSpPr>
        <p:spPr>
          <a:xfrm rot="20493762">
            <a:off x="7931258" y="3536759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46390B-9F50-51AF-7245-2E28B5AC358F}"/>
              </a:ext>
            </a:extLst>
          </p:cNvPr>
          <p:cNvSpPr/>
          <p:nvPr/>
        </p:nvSpPr>
        <p:spPr>
          <a:xfrm rot="20493762">
            <a:off x="8147555" y="3927357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40D5C5D-0BA1-FA7D-10AD-29CFBDDFFC8D}"/>
              </a:ext>
            </a:extLst>
          </p:cNvPr>
          <p:cNvSpPr/>
          <p:nvPr/>
        </p:nvSpPr>
        <p:spPr>
          <a:xfrm rot="20493762">
            <a:off x="8257765" y="4128071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ACA2E55-23BF-4046-7FEA-27C42D90FAF7}"/>
              </a:ext>
            </a:extLst>
          </p:cNvPr>
          <p:cNvSpPr/>
          <p:nvPr/>
        </p:nvSpPr>
        <p:spPr>
          <a:xfrm rot="20493762">
            <a:off x="8377225" y="4323459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4470E5A-74F7-9160-F4EC-8B5E08E53E2D}"/>
              </a:ext>
            </a:extLst>
          </p:cNvPr>
          <p:cNvSpPr/>
          <p:nvPr/>
        </p:nvSpPr>
        <p:spPr>
          <a:xfrm rot="20493762">
            <a:off x="8499482" y="4553477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DFAB7A6-FB8C-2B24-87BB-DD88A7AAFED6}"/>
              </a:ext>
            </a:extLst>
          </p:cNvPr>
          <p:cNvSpPr/>
          <p:nvPr/>
        </p:nvSpPr>
        <p:spPr>
          <a:xfrm rot="20493762">
            <a:off x="8636275" y="4790972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4BD57ED-1A27-F3AD-4C3A-114481E8E998}"/>
              </a:ext>
            </a:extLst>
          </p:cNvPr>
          <p:cNvSpPr/>
          <p:nvPr/>
        </p:nvSpPr>
        <p:spPr>
          <a:xfrm rot="20493762">
            <a:off x="8769219" y="5019183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11F4CAD-E011-B5B3-9A9A-8C553AB3E57B}"/>
              </a:ext>
            </a:extLst>
          </p:cNvPr>
          <p:cNvSpPr/>
          <p:nvPr/>
        </p:nvSpPr>
        <p:spPr>
          <a:xfrm rot="20493762">
            <a:off x="8036604" y="3732416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263A86C-FAEB-2436-A1F0-36B3068FB522}"/>
              </a:ext>
            </a:extLst>
          </p:cNvPr>
          <p:cNvSpPr/>
          <p:nvPr/>
        </p:nvSpPr>
        <p:spPr>
          <a:xfrm rot="20493762">
            <a:off x="8318522" y="3169793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8C0D463-854A-9F72-3360-0160709D61F5}"/>
              </a:ext>
            </a:extLst>
          </p:cNvPr>
          <p:cNvSpPr/>
          <p:nvPr/>
        </p:nvSpPr>
        <p:spPr>
          <a:xfrm rot="20493762">
            <a:off x="8435350" y="3379670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67B612B-1E13-851E-63C4-29CE65279609}"/>
              </a:ext>
            </a:extLst>
          </p:cNvPr>
          <p:cNvSpPr/>
          <p:nvPr/>
        </p:nvSpPr>
        <p:spPr>
          <a:xfrm rot="20493762">
            <a:off x="8651647" y="377026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07D551A-8009-DA41-F3A2-23687F94F78B}"/>
              </a:ext>
            </a:extLst>
          </p:cNvPr>
          <p:cNvSpPr/>
          <p:nvPr/>
        </p:nvSpPr>
        <p:spPr>
          <a:xfrm rot="20493762">
            <a:off x="8761857" y="3970982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18B0567-D1A5-7181-F078-590FF85594D8}"/>
              </a:ext>
            </a:extLst>
          </p:cNvPr>
          <p:cNvSpPr/>
          <p:nvPr/>
        </p:nvSpPr>
        <p:spPr>
          <a:xfrm rot="20493762">
            <a:off x="8881317" y="4166370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3DBA6D2-B603-FAF8-2624-D52380C1AE86}"/>
              </a:ext>
            </a:extLst>
          </p:cNvPr>
          <p:cNvSpPr/>
          <p:nvPr/>
        </p:nvSpPr>
        <p:spPr>
          <a:xfrm rot="20493762">
            <a:off x="9003574" y="439638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1140A3E-8227-6A2F-697B-E162F40182CE}"/>
              </a:ext>
            </a:extLst>
          </p:cNvPr>
          <p:cNvSpPr/>
          <p:nvPr/>
        </p:nvSpPr>
        <p:spPr>
          <a:xfrm rot="20493762">
            <a:off x="9140367" y="4633883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FA1AC47-2AA1-25F3-4C2B-4A2CF62D452D}"/>
              </a:ext>
            </a:extLst>
          </p:cNvPr>
          <p:cNvSpPr/>
          <p:nvPr/>
        </p:nvSpPr>
        <p:spPr>
          <a:xfrm rot="20493762">
            <a:off x="9273311" y="4862094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2A9647F-D4A6-17D8-5988-0D0BAFDB630A}"/>
              </a:ext>
            </a:extLst>
          </p:cNvPr>
          <p:cNvSpPr/>
          <p:nvPr/>
        </p:nvSpPr>
        <p:spPr>
          <a:xfrm rot="20493762">
            <a:off x="8540696" y="3575327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422E142-3C89-5191-4965-2C346D501026}"/>
              </a:ext>
            </a:extLst>
          </p:cNvPr>
          <p:cNvSpPr/>
          <p:nvPr/>
        </p:nvSpPr>
        <p:spPr>
          <a:xfrm rot="20493762">
            <a:off x="8822614" y="3012702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88A0150-6954-EFD6-1A86-317EFA23ABE3}"/>
              </a:ext>
            </a:extLst>
          </p:cNvPr>
          <p:cNvSpPr/>
          <p:nvPr/>
        </p:nvSpPr>
        <p:spPr>
          <a:xfrm rot="20493762">
            <a:off x="8939442" y="3222579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4063AAB-8966-845C-028A-6CD81C9C9FB6}"/>
              </a:ext>
            </a:extLst>
          </p:cNvPr>
          <p:cNvSpPr/>
          <p:nvPr/>
        </p:nvSpPr>
        <p:spPr>
          <a:xfrm rot="20493762">
            <a:off x="9155739" y="3613177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17C4D01-0B78-3BFC-4FBE-A09DA63D99AC}"/>
              </a:ext>
            </a:extLst>
          </p:cNvPr>
          <p:cNvSpPr/>
          <p:nvPr/>
        </p:nvSpPr>
        <p:spPr>
          <a:xfrm rot="20493762">
            <a:off x="9265949" y="3813891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16C41CD-1482-84DF-1AC8-3BD6AD61E293}"/>
              </a:ext>
            </a:extLst>
          </p:cNvPr>
          <p:cNvSpPr/>
          <p:nvPr/>
        </p:nvSpPr>
        <p:spPr>
          <a:xfrm rot="20493762">
            <a:off x="9385409" y="4009279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753EE26-9EAF-8862-5872-E2A73A413371}"/>
              </a:ext>
            </a:extLst>
          </p:cNvPr>
          <p:cNvSpPr/>
          <p:nvPr/>
        </p:nvSpPr>
        <p:spPr>
          <a:xfrm rot="20493762">
            <a:off x="9507666" y="4239297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72FBBBF-9F22-20BC-D997-BA54C80CEED0}"/>
              </a:ext>
            </a:extLst>
          </p:cNvPr>
          <p:cNvSpPr/>
          <p:nvPr/>
        </p:nvSpPr>
        <p:spPr>
          <a:xfrm rot="20493762">
            <a:off x="9644459" y="4476792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AFCDB2F-37CC-5FFD-7B9A-1D13B15F4742}"/>
              </a:ext>
            </a:extLst>
          </p:cNvPr>
          <p:cNvSpPr/>
          <p:nvPr/>
        </p:nvSpPr>
        <p:spPr>
          <a:xfrm rot="20493762">
            <a:off x="9777403" y="4705003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57EC651-F040-6C44-4B63-40B180462DDD}"/>
              </a:ext>
            </a:extLst>
          </p:cNvPr>
          <p:cNvSpPr/>
          <p:nvPr/>
        </p:nvSpPr>
        <p:spPr>
          <a:xfrm rot="20493762">
            <a:off x="9044788" y="3418236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D2F6F13-A1DF-7AEC-64E5-82A076F38589}"/>
              </a:ext>
            </a:extLst>
          </p:cNvPr>
          <p:cNvSpPr/>
          <p:nvPr/>
        </p:nvSpPr>
        <p:spPr>
          <a:xfrm rot="20493762">
            <a:off x="9312639" y="2855611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DE0DFF1-D2AF-3A51-8963-2F5430F501EA}"/>
              </a:ext>
            </a:extLst>
          </p:cNvPr>
          <p:cNvSpPr/>
          <p:nvPr/>
        </p:nvSpPr>
        <p:spPr>
          <a:xfrm rot="20493762">
            <a:off x="9429467" y="306548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5CCEA41-9FF9-C923-0D7E-820A08D2445B}"/>
              </a:ext>
            </a:extLst>
          </p:cNvPr>
          <p:cNvSpPr/>
          <p:nvPr/>
        </p:nvSpPr>
        <p:spPr>
          <a:xfrm rot="20493762">
            <a:off x="9645764" y="3456086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5B68BED-002D-BB8C-3F6E-96E8570A8E0A}"/>
              </a:ext>
            </a:extLst>
          </p:cNvPr>
          <p:cNvSpPr/>
          <p:nvPr/>
        </p:nvSpPr>
        <p:spPr>
          <a:xfrm rot="20493762">
            <a:off x="9755974" y="3656800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C990F90-CFA8-E360-D835-8A5ABE98EA1F}"/>
              </a:ext>
            </a:extLst>
          </p:cNvPr>
          <p:cNvSpPr/>
          <p:nvPr/>
        </p:nvSpPr>
        <p:spPr>
          <a:xfrm rot="20493762">
            <a:off x="9875434" y="385218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2632B436-892E-AD79-4490-7D941ACB0BB8}"/>
              </a:ext>
            </a:extLst>
          </p:cNvPr>
          <p:cNvSpPr/>
          <p:nvPr/>
        </p:nvSpPr>
        <p:spPr>
          <a:xfrm rot="20493762">
            <a:off x="9997691" y="4082206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8BE721E-69A8-0331-BD95-9095E513AA26}"/>
              </a:ext>
            </a:extLst>
          </p:cNvPr>
          <p:cNvSpPr/>
          <p:nvPr/>
        </p:nvSpPr>
        <p:spPr>
          <a:xfrm rot="20493762">
            <a:off x="10134484" y="4319701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7E978FC-1E39-4F29-4C45-DB453AC4E919}"/>
              </a:ext>
            </a:extLst>
          </p:cNvPr>
          <p:cNvSpPr/>
          <p:nvPr/>
        </p:nvSpPr>
        <p:spPr>
          <a:xfrm rot="20493762">
            <a:off x="10267428" y="4547912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A6CF1FE-2348-F206-E68C-F05C9FC589A7}"/>
              </a:ext>
            </a:extLst>
          </p:cNvPr>
          <p:cNvSpPr/>
          <p:nvPr/>
        </p:nvSpPr>
        <p:spPr>
          <a:xfrm rot="20493762">
            <a:off x="9534813" y="3261145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13743E-1684-DB41-2DC1-41000E6B5627}"/>
              </a:ext>
            </a:extLst>
          </p:cNvPr>
          <p:cNvSpPr txBox="1"/>
          <p:nvPr/>
        </p:nvSpPr>
        <p:spPr>
          <a:xfrm>
            <a:off x="236045" y="1383221"/>
            <a:ext cx="4665756" cy="452431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All 63 scan spots tested for cloud contamination using IR sounder’s visible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If at least 4 are uncontaminated, uses weighted average of radiances from the IR sounder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If 1 – 3 are uncontaminated, uses combination of IR and microwave sounder radiances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If none are uncontaminated, uses microwave sounder radiances only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7260962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6A84023-8335-17CE-5912-FF243EAEB121}"/>
              </a:ext>
            </a:extLst>
          </p:cNvPr>
          <p:cNvSpPr txBox="1"/>
          <p:nvPr/>
        </p:nvSpPr>
        <p:spPr>
          <a:xfrm>
            <a:off x="233357" y="940103"/>
            <a:ext cx="10893822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ADVANCED TIROS OPERATIONAL VERTICAL SOUNDER (ATOVS)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023A4F3-19A6-70C1-3693-C09DB8911062}"/>
              </a:ext>
            </a:extLst>
          </p:cNvPr>
          <p:cNvSpPr/>
          <p:nvPr/>
        </p:nvSpPr>
        <p:spPr>
          <a:xfrm rot="14414273">
            <a:off x="7139623" y="2715059"/>
            <a:ext cx="2598547" cy="3064952"/>
          </a:xfrm>
          <a:prstGeom prst="parallelogram">
            <a:avLst/>
          </a:prstGeom>
          <a:solidFill>
            <a:schemeClr val="bg1">
              <a:lumMod val="75000"/>
              <a:alpha val="0"/>
            </a:schemeClr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OPERATIONAL 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AE3ED7A-AE78-5FDC-B21E-B6D48A1F276E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4B3F66-CBF6-4D6C-4426-485A9FB1733D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4CBB44-63FC-66FE-015A-0B09E638CCB7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A9FA4-D467-6959-183C-26B8CAC00497}"/>
              </a:ext>
            </a:extLst>
          </p:cNvPr>
          <p:cNvSpPr txBox="1"/>
          <p:nvPr/>
        </p:nvSpPr>
        <p:spPr>
          <a:xfrm>
            <a:off x="553790" y="3356255"/>
            <a:ext cx="187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PREPROCESSOR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9A4687-1EC1-8D0F-EB42-20481FA6B0A6}"/>
              </a:ext>
            </a:extLst>
          </p:cNvPr>
          <p:cNvSpPr txBox="1"/>
          <p:nvPr/>
        </p:nvSpPr>
        <p:spPr>
          <a:xfrm>
            <a:off x="2990245" y="3237535"/>
            <a:ext cx="241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ATMOSPHERIC RADIANCE MODULE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F6387-A818-A2A0-FEC5-F80AF48B4872}"/>
              </a:ext>
            </a:extLst>
          </p:cNvPr>
          <p:cNvSpPr txBox="1"/>
          <p:nvPr/>
        </p:nvSpPr>
        <p:spPr>
          <a:xfrm>
            <a:off x="5771407" y="831273"/>
            <a:ext cx="6150551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Delivers spatially-averaged clear-column radiances to retrieval module; outputs a single set of radiances from an ensemble of scan spots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20EE1E-44F2-DBD9-74D9-57010F729601}"/>
              </a:ext>
            </a:extLst>
          </p:cNvPr>
          <p:cNvCxnSpPr>
            <a:cxnSpLocks/>
          </p:cNvCxnSpPr>
          <p:nvPr/>
        </p:nvCxnSpPr>
        <p:spPr>
          <a:xfrm flipV="1">
            <a:off x="6567581" y="3118869"/>
            <a:ext cx="2998449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536AB6-8B01-3C68-46CA-B2715EC54D4D}"/>
              </a:ext>
            </a:extLst>
          </p:cNvPr>
          <p:cNvCxnSpPr>
            <a:cxnSpLocks/>
          </p:cNvCxnSpPr>
          <p:nvPr/>
        </p:nvCxnSpPr>
        <p:spPr>
          <a:xfrm flipV="1">
            <a:off x="6669643" y="3313879"/>
            <a:ext cx="3005991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4A5595-7E36-7EC2-C0F6-601825D05866}"/>
              </a:ext>
            </a:extLst>
          </p:cNvPr>
          <p:cNvCxnSpPr>
            <a:cxnSpLocks/>
          </p:cNvCxnSpPr>
          <p:nvPr/>
        </p:nvCxnSpPr>
        <p:spPr>
          <a:xfrm flipV="1">
            <a:off x="7045041" y="3919210"/>
            <a:ext cx="2968172" cy="96108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79FAB8-768D-21F1-5F2F-CCD15B07B75F}"/>
              </a:ext>
            </a:extLst>
          </p:cNvPr>
          <p:cNvCxnSpPr>
            <a:cxnSpLocks/>
          </p:cNvCxnSpPr>
          <p:nvPr/>
        </p:nvCxnSpPr>
        <p:spPr>
          <a:xfrm flipV="1">
            <a:off x="7327168" y="4397280"/>
            <a:ext cx="2952347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A222CB4-2696-3C9F-4EE8-0F146E98E666}"/>
              </a:ext>
            </a:extLst>
          </p:cNvPr>
          <p:cNvCxnSpPr>
            <a:cxnSpLocks/>
            <a:stCxn id="6" idx="5"/>
            <a:endCxn id="6" idx="2"/>
          </p:cNvCxnSpPr>
          <p:nvPr/>
        </p:nvCxnSpPr>
        <p:spPr>
          <a:xfrm flipH="1" flipV="1">
            <a:off x="7955177" y="3401616"/>
            <a:ext cx="967439" cy="169183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7341207-E4E4-6A61-583D-6B428955560A}"/>
              </a:ext>
            </a:extLst>
          </p:cNvPr>
          <p:cNvCxnSpPr>
            <a:cxnSpLocks/>
          </p:cNvCxnSpPr>
          <p:nvPr/>
        </p:nvCxnSpPr>
        <p:spPr>
          <a:xfrm flipV="1">
            <a:off x="6799841" y="3514759"/>
            <a:ext cx="3005991" cy="96012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5C02904-C877-E7E7-1740-9BFADCA01D26}"/>
              </a:ext>
            </a:extLst>
          </p:cNvPr>
          <p:cNvCxnSpPr>
            <a:cxnSpLocks/>
          </p:cNvCxnSpPr>
          <p:nvPr/>
        </p:nvCxnSpPr>
        <p:spPr>
          <a:xfrm flipV="1">
            <a:off x="7171486" y="4149562"/>
            <a:ext cx="2968172" cy="96108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59A20D8-180D-1792-2982-195106871457}"/>
              </a:ext>
            </a:extLst>
          </p:cNvPr>
          <p:cNvCxnSpPr>
            <a:cxnSpLocks/>
          </p:cNvCxnSpPr>
          <p:nvPr/>
        </p:nvCxnSpPr>
        <p:spPr>
          <a:xfrm flipH="1" flipV="1">
            <a:off x="6957739" y="3711741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A7AFD90-5886-A516-0F3D-D75FFF81174D}"/>
              </a:ext>
            </a:extLst>
          </p:cNvPr>
          <p:cNvCxnSpPr>
            <a:cxnSpLocks/>
          </p:cNvCxnSpPr>
          <p:nvPr/>
        </p:nvCxnSpPr>
        <p:spPr>
          <a:xfrm flipH="1" flipV="1">
            <a:off x="7448034" y="3547313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E0DB49-C57F-6058-F9B2-DC4B4D2E10A5}"/>
              </a:ext>
            </a:extLst>
          </p:cNvPr>
          <p:cNvCxnSpPr>
            <a:cxnSpLocks/>
          </p:cNvCxnSpPr>
          <p:nvPr/>
        </p:nvCxnSpPr>
        <p:spPr>
          <a:xfrm flipH="1" flipV="1">
            <a:off x="8453579" y="3235382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0FA2EA-C5CE-31BA-55C2-E729405B86AD}"/>
              </a:ext>
            </a:extLst>
          </p:cNvPr>
          <p:cNvCxnSpPr>
            <a:cxnSpLocks/>
          </p:cNvCxnSpPr>
          <p:nvPr/>
        </p:nvCxnSpPr>
        <p:spPr>
          <a:xfrm flipH="1" flipV="1">
            <a:off x="8963555" y="3079561"/>
            <a:ext cx="956499" cy="16980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0E2F97-9E00-6344-C57C-C2622BA53EE9}"/>
              </a:ext>
            </a:extLst>
          </p:cNvPr>
          <p:cNvCxnSpPr>
            <a:cxnSpLocks/>
          </p:cNvCxnSpPr>
          <p:nvPr/>
        </p:nvCxnSpPr>
        <p:spPr>
          <a:xfrm flipH="1">
            <a:off x="4952010" y="3356255"/>
            <a:ext cx="6150551" cy="1940140"/>
          </a:xfrm>
          <a:prstGeom prst="straightConnector1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FAF08BE-13B8-E499-F972-B3FE09FF65A7}"/>
              </a:ext>
            </a:extLst>
          </p:cNvPr>
          <p:cNvSpPr/>
          <p:nvPr/>
        </p:nvSpPr>
        <p:spPr>
          <a:xfrm rot="20493762">
            <a:off x="6323259" y="3819253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47FFBF-B4AB-5A27-C175-691C078AFEB1}"/>
              </a:ext>
            </a:extLst>
          </p:cNvPr>
          <p:cNvSpPr/>
          <p:nvPr/>
        </p:nvSpPr>
        <p:spPr>
          <a:xfrm rot="20493762">
            <a:off x="6440087" y="4029130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C1688E-914A-6748-0C30-916530B44335}"/>
              </a:ext>
            </a:extLst>
          </p:cNvPr>
          <p:cNvSpPr/>
          <p:nvPr/>
        </p:nvSpPr>
        <p:spPr>
          <a:xfrm rot="20493762">
            <a:off x="6656384" y="4419728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6303CA-7511-B93B-5A0D-0E4274668789}"/>
              </a:ext>
            </a:extLst>
          </p:cNvPr>
          <p:cNvSpPr/>
          <p:nvPr/>
        </p:nvSpPr>
        <p:spPr>
          <a:xfrm rot="20493762">
            <a:off x="6766594" y="4620442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A134B0-5188-C9A3-DF79-F5045FA438CC}"/>
              </a:ext>
            </a:extLst>
          </p:cNvPr>
          <p:cNvSpPr/>
          <p:nvPr/>
        </p:nvSpPr>
        <p:spPr>
          <a:xfrm rot="20493762">
            <a:off x="6886054" y="4815830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0FC63C7-8B0F-CC0B-BA39-23DEC80C09F1}"/>
              </a:ext>
            </a:extLst>
          </p:cNvPr>
          <p:cNvSpPr/>
          <p:nvPr/>
        </p:nvSpPr>
        <p:spPr>
          <a:xfrm rot="20493762">
            <a:off x="7008311" y="5045848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AF6E2B-C282-215D-2CC1-04EA8F97CE09}"/>
              </a:ext>
            </a:extLst>
          </p:cNvPr>
          <p:cNvSpPr/>
          <p:nvPr/>
        </p:nvSpPr>
        <p:spPr>
          <a:xfrm rot="20493762">
            <a:off x="7145104" y="5283343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65A4820-DDCD-A29F-785D-F3D4275F8998}"/>
              </a:ext>
            </a:extLst>
          </p:cNvPr>
          <p:cNvSpPr/>
          <p:nvPr/>
        </p:nvSpPr>
        <p:spPr>
          <a:xfrm rot="20493762">
            <a:off x="7278048" y="5511554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5C15F5B-0393-29D5-8E60-C010A2A827E6}"/>
              </a:ext>
            </a:extLst>
          </p:cNvPr>
          <p:cNvSpPr/>
          <p:nvPr/>
        </p:nvSpPr>
        <p:spPr>
          <a:xfrm rot="20493762">
            <a:off x="6545433" y="4224787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492AE2-E089-C754-FC24-B8C909719FC4}"/>
              </a:ext>
            </a:extLst>
          </p:cNvPr>
          <p:cNvSpPr/>
          <p:nvPr/>
        </p:nvSpPr>
        <p:spPr>
          <a:xfrm rot="20493762">
            <a:off x="6848452" y="3648094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E474069-5481-35CE-7C56-BB5A64CEC487}"/>
              </a:ext>
            </a:extLst>
          </p:cNvPr>
          <p:cNvSpPr/>
          <p:nvPr/>
        </p:nvSpPr>
        <p:spPr>
          <a:xfrm rot="20493762">
            <a:off x="6965280" y="3857971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8C74DA4-29E2-5510-0E19-3FF98B93BBF2}"/>
              </a:ext>
            </a:extLst>
          </p:cNvPr>
          <p:cNvSpPr/>
          <p:nvPr/>
        </p:nvSpPr>
        <p:spPr>
          <a:xfrm rot="20493762">
            <a:off x="7181577" y="4248569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5179144-0D15-4801-A499-482872AC6D18}"/>
              </a:ext>
            </a:extLst>
          </p:cNvPr>
          <p:cNvSpPr/>
          <p:nvPr/>
        </p:nvSpPr>
        <p:spPr>
          <a:xfrm rot="20493762">
            <a:off x="7291787" y="4449283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73C5AFA-F0BA-5FBB-C96A-0FA441BE51D2}"/>
              </a:ext>
            </a:extLst>
          </p:cNvPr>
          <p:cNvSpPr/>
          <p:nvPr/>
        </p:nvSpPr>
        <p:spPr>
          <a:xfrm rot="20493762">
            <a:off x="7411247" y="4644671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AB8A4A2-68A4-1FA0-7144-1AB5BE195619}"/>
              </a:ext>
            </a:extLst>
          </p:cNvPr>
          <p:cNvSpPr/>
          <p:nvPr/>
        </p:nvSpPr>
        <p:spPr>
          <a:xfrm rot="20493762">
            <a:off x="7533504" y="4874689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46D5AD6-D9B6-2E30-F191-168CDF277502}"/>
              </a:ext>
            </a:extLst>
          </p:cNvPr>
          <p:cNvSpPr/>
          <p:nvPr/>
        </p:nvSpPr>
        <p:spPr>
          <a:xfrm rot="20493762">
            <a:off x="7670297" y="5112184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9BCFCE1-F51B-D0FA-4E63-D2C91FBB2AF8}"/>
              </a:ext>
            </a:extLst>
          </p:cNvPr>
          <p:cNvSpPr/>
          <p:nvPr/>
        </p:nvSpPr>
        <p:spPr>
          <a:xfrm rot="20493762">
            <a:off x="7803241" y="5340395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700A9E3-1D0D-EBC6-C234-FE2B8A5F8A13}"/>
              </a:ext>
            </a:extLst>
          </p:cNvPr>
          <p:cNvSpPr/>
          <p:nvPr/>
        </p:nvSpPr>
        <p:spPr>
          <a:xfrm rot="20493762">
            <a:off x="7070626" y="4053628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246FE6C-73F6-A0D6-0D7B-DB56287FEB4A}"/>
              </a:ext>
            </a:extLst>
          </p:cNvPr>
          <p:cNvSpPr/>
          <p:nvPr/>
        </p:nvSpPr>
        <p:spPr>
          <a:xfrm rot="20493762">
            <a:off x="7338474" y="3483971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2947AD-548A-8B76-4780-4A488E8DBF37}"/>
              </a:ext>
            </a:extLst>
          </p:cNvPr>
          <p:cNvSpPr/>
          <p:nvPr/>
        </p:nvSpPr>
        <p:spPr>
          <a:xfrm rot="20493762">
            <a:off x="7455302" y="3693848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608D44F-AAA9-9A8F-12B7-C76122F0C71A}"/>
              </a:ext>
            </a:extLst>
          </p:cNvPr>
          <p:cNvSpPr/>
          <p:nvPr/>
        </p:nvSpPr>
        <p:spPr>
          <a:xfrm rot="20493762">
            <a:off x="7671599" y="4084446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CD6095B-DE20-B8FF-2CE1-1763BF343E79}"/>
              </a:ext>
            </a:extLst>
          </p:cNvPr>
          <p:cNvSpPr/>
          <p:nvPr/>
        </p:nvSpPr>
        <p:spPr>
          <a:xfrm rot="20493762">
            <a:off x="7781809" y="4285160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CB68DDC-3082-5940-C793-7BEE032ECEDF}"/>
              </a:ext>
            </a:extLst>
          </p:cNvPr>
          <p:cNvSpPr/>
          <p:nvPr/>
        </p:nvSpPr>
        <p:spPr>
          <a:xfrm rot="20493762">
            <a:off x="7901269" y="448054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D25B5A8-1D7F-9B2F-BEC8-14FD862CCA81}"/>
              </a:ext>
            </a:extLst>
          </p:cNvPr>
          <p:cNvSpPr/>
          <p:nvPr/>
        </p:nvSpPr>
        <p:spPr>
          <a:xfrm rot="20493762">
            <a:off x="8023526" y="4710566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B3372A3-3591-370C-93C8-6CD175DE5F11}"/>
              </a:ext>
            </a:extLst>
          </p:cNvPr>
          <p:cNvSpPr/>
          <p:nvPr/>
        </p:nvSpPr>
        <p:spPr>
          <a:xfrm rot="20493762">
            <a:off x="8160319" y="4948061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BF4EC78-1CE3-9D92-B6D1-1F75FD6ECD78}"/>
              </a:ext>
            </a:extLst>
          </p:cNvPr>
          <p:cNvSpPr/>
          <p:nvPr/>
        </p:nvSpPr>
        <p:spPr>
          <a:xfrm rot="20493762">
            <a:off x="8293263" y="5176272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BBD0AFF-6931-1A00-5D96-661C4E5C7C45}"/>
              </a:ext>
            </a:extLst>
          </p:cNvPr>
          <p:cNvSpPr/>
          <p:nvPr/>
        </p:nvSpPr>
        <p:spPr>
          <a:xfrm rot="20493762">
            <a:off x="7560648" y="3889505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F7A719-9CF5-3131-8FDB-B831CF894A42}"/>
              </a:ext>
            </a:extLst>
          </p:cNvPr>
          <p:cNvSpPr/>
          <p:nvPr/>
        </p:nvSpPr>
        <p:spPr>
          <a:xfrm rot="20493762">
            <a:off x="7814430" y="3326882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86F7A7B-2B0C-8C8B-E458-AE0DA5EF29DE}"/>
              </a:ext>
            </a:extLst>
          </p:cNvPr>
          <p:cNvSpPr/>
          <p:nvPr/>
        </p:nvSpPr>
        <p:spPr>
          <a:xfrm rot="20493762">
            <a:off x="7931258" y="3536759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E46390B-9F50-51AF-7245-2E28B5AC358F}"/>
              </a:ext>
            </a:extLst>
          </p:cNvPr>
          <p:cNvSpPr/>
          <p:nvPr/>
        </p:nvSpPr>
        <p:spPr>
          <a:xfrm rot="20493762">
            <a:off x="8147555" y="3927357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40D5C5D-0BA1-FA7D-10AD-29CFBDDFFC8D}"/>
              </a:ext>
            </a:extLst>
          </p:cNvPr>
          <p:cNvSpPr/>
          <p:nvPr/>
        </p:nvSpPr>
        <p:spPr>
          <a:xfrm rot="20493762">
            <a:off x="8257765" y="4128071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ACA2E55-23BF-4046-7FEA-27C42D90FAF7}"/>
              </a:ext>
            </a:extLst>
          </p:cNvPr>
          <p:cNvSpPr/>
          <p:nvPr/>
        </p:nvSpPr>
        <p:spPr>
          <a:xfrm rot="20493762">
            <a:off x="8377225" y="4323459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4470E5A-74F7-9160-F4EC-8B5E08E53E2D}"/>
              </a:ext>
            </a:extLst>
          </p:cNvPr>
          <p:cNvSpPr/>
          <p:nvPr/>
        </p:nvSpPr>
        <p:spPr>
          <a:xfrm rot="20493762">
            <a:off x="8499482" y="4553477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DFAB7A6-FB8C-2B24-87BB-DD88A7AAFED6}"/>
              </a:ext>
            </a:extLst>
          </p:cNvPr>
          <p:cNvSpPr/>
          <p:nvPr/>
        </p:nvSpPr>
        <p:spPr>
          <a:xfrm rot="20493762">
            <a:off x="8636275" y="4790972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4BD57ED-1A27-F3AD-4C3A-114481E8E998}"/>
              </a:ext>
            </a:extLst>
          </p:cNvPr>
          <p:cNvSpPr/>
          <p:nvPr/>
        </p:nvSpPr>
        <p:spPr>
          <a:xfrm rot="20493762">
            <a:off x="8769219" y="5019183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11F4CAD-E011-B5B3-9A9A-8C553AB3E57B}"/>
              </a:ext>
            </a:extLst>
          </p:cNvPr>
          <p:cNvSpPr/>
          <p:nvPr/>
        </p:nvSpPr>
        <p:spPr>
          <a:xfrm rot="20493762">
            <a:off x="8036604" y="3732416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263A86C-FAEB-2436-A1F0-36B3068FB522}"/>
              </a:ext>
            </a:extLst>
          </p:cNvPr>
          <p:cNvSpPr/>
          <p:nvPr/>
        </p:nvSpPr>
        <p:spPr>
          <a:xfrm rot="20493762">
            <a:off x="8318522" y="3169793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8C0D463-854A-9F72-3360-0160709D61F5}"/>
              </a:ext>
            </a:extLst>
          </p:cNvPr>
          <p:cNvSpPr/>
          <p:nvPr/>
        </p:nvSpPr>
        <p:spPr>
          <a:xfrm rot="20493762">
            <a:off x="8435350" y="3379670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67B612B-1E13-851E-63C4-29CE65279609}"/>
              </a:ext>
            </a:extLst>
          </p:cNvPr>
          <p:cNvSpPr/>
          <p:nvPr/>
        </p:nvSpPr>
        <p:spPr>
          <a:xfrm rot="20493762">
            <a:off x="8651647" y="3770268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07D551A-8009-DA41-F3A2-23687F94F78B}"/>
              </a:ext>
            </a:extLst>
          </p:cNvPr>
          <p:cNvSpPr/>
          <p:nvPr/>
        </p:nvSpPr>
        <p:spPr>
          <a:xfrm rot="20493762">
            <a:off x="8761857" y="3970982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18B0567-D1A5-7181-F078-590FF85594D8}"/>
              </a:ext>
            </a:extLst>
          </p:cNvPr>
          <p:cNvSpPr/>
          <p:nvPr/>
        </p:nvSpPr>
        <p:spPr>
          <a:xfrm rot="20493762">
            <a:off x="8881317" y="4166370"/>
            <a:ext cx="311834" cy="143668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3DBA6D2-B603-FAF8-2624-D52380C1AE86}"/>
              </a:ext>
            </a:extLst>
          </p:cNvPr>
          <p:cNvSpPr/>
          <p:nvPr/>
        </p:nvSpPr>
        <p:spPr>
          <a:xfrm rot="20493762">
            <a:off x="9003574" y="4396388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1140A3E-8227-6A2F-697B-E162F40182CE}"/>
              </a:ext>
            </a:extLst>
          </p:cNvPr>
          <p:cNvSpPr/>
          <p:nvPr/>
        </p:nvSpPr>
        <p:spPr>
          <a:xfrm rot="20493762">
            <a:off x="9140367" y="4633883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FA1AC47-2AA1-25F3-4C2B-4A2CF62D452D}"/>
              </a:ext>
            </a:extLst>
          </p:cNvPr>
          <p:cNvSpPr/>
          <p:nvPr/>
        </p:nvSpPr>
        <p:spPr>
          <a:xfrm rot="20493762">
            <a:off x="9273311" y="4862094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2A9647F-D4A6-17D8-5988-0D0BAFDB630A}"/>
              </a:ext>
            </a:extLst>
          </p:cNvPr>
          <p:cNvSpPr/>
          <p:nvPr/>
        </p:nvSpPr>
        <p:spPr>
          <a:xfrm rot="20493762">
            <a:off x="8540696" y="3575327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422E142-3C89-5191-4965-2C346D501026}"/>
              </a:ext>
            </a:extLst>
          </p:cNvPr>
          <p:cNvSpPr/>
          <p:nvPr/>
        </p:nvSpPr>
        <p:spPr>
          <a:xfrm rot="20493762">
            <a:off x="8822614" y="3012702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88A0150-6954-EFD6-1A86-317EFA23ABE3}"/>
              </a:ext>
            </a:extLst>
          </p:cNvPr>
          <p:cNvSpPr/>
          <p:nvPr/>
        </p:nvSpPr>
        <p:spPr>
          <a:xfrm rot="20493762">
            <a:off x="8939442" y="3222579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4063AAB-8966-845C-028A-6CD81C9C9FB6}"/>
              </a:ext>
            </a:extLst>
          </p:cNvPr>
          <p:cNvSpPr/>
          <p:nvPr/>
        </p:nvSpPr>
        <p:spPr>
          <a:xfrm rot="20493762">
            <a:off x="9155739" y="3613177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17C4D01-0B78-3BFC-4FBE-A09DA63D99AC}"/>
              </a:ext>
            </a:extLst>
          </p:cNvPr>
          <p:cNvSpPr/>
          <p:nvPr/>
        </p:nvSpPr>
        <p:spPr>
          <a:xfrm rot="20493762">
            <a:off x="9265949" y="3813891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16C41CD-1482-84DF-1AC8-3BD6AD61E293}"/>
              </a:ext>
            </a:extLst>
          </p:cNvPr>
          <p:cNvSpPr/>
          <p:nvPr/>
        </p:nvSpPr>
        <p:spPr>
          <a:xfrm rot="20493762">
            <a:off x="9385409" y="4009279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753EE26-9EAF-8862-5872-E2A73A413371}"/>
              </a:ext>
            </a:extLst>
          </p:cNvPr>
          <p:cNvSpPr/>
          <p:nvPr/>
        </p:nvSpPr>
        <p:spPr>
          <a:xfrm rot="20493762">
            <a:off x="9507666" y="4239297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72FBBBF-9F22-20BC-D997-BA54C80CEED0}"/>
              </a:ext>
            </a:extLst>
          </p:cNvPr>
          <p:cNvSpPr/>
          <p:nvPr/>
        </p:nvSpPr>
        <p:spPr>
          <a:xfrm rot="20493762">
            <a:off x="9644459" y="4476792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AFCDB2F-37CC-5FFD-7B9A-1D13B15F4742}"/>
              </a:ext>
            </a:extLst>
          </p:cNvPr>
          <p:cNvSpPr/>
          <p:nvPr/>
        </p:nvSpPr>
        <p:spPr>
          <a:xfrm rot="20493762">
            <a:off x="9777403" y="4705003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57EC651-F040-6C44-4B63-40B180462DDD}"/>
              </a:ext>
            </a:extLst>
          </p:cNvPr>
          <p:cNvSpPr/>
          <p:nvPr/>
        </p:nvSpPr>
        <p:spPr>
          <a:xfrm rot="20493762">
            <a:off x="9044788" y="3418236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D2F6F13-A1DF-7AEC-64E5-82A076F38589}"/>
              </a:ext>
            </a:extLst>
          </p:cNvPr>
          <p:cNvSpPr/>
          <p:nvPr/>
        </p:nvSpPr>
        <p:spPr>
          <a:xfrm rot="20493762">
            <a:off x="9312639" y="2855611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DE0DFF1-D2AF-3A51-8963-2F5430F501EA}"/>
              </a:ext>
            </a:extLst>
          </p:cNvPr>
          <p:cNvSpPr/>
          <p:nvPr/>
        </p:nvSpPr>
        <p:spPr>
          <a:xfrm rot="20493762">
            <a:off x="9429467" y="3065488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5CCEA41-9FF9-C923-0D7E-820A08D2445B}"/>
              </a:ext>
            </a:extLst>
          </p:cNvPr>
          <p:cNvSpPr/>
          <p:nvPr/>
        </p:nvSpPr>
        <p:spPr>
          <a:xfrm rot="20493762">
            <a:off x="9645764" y="3456086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5B68BED-002D-BB8C-3F6E-96E8570A8E0A}"/>
              </a:ext>
            </a:extLst>
          </p:cNvPr>
          <p:cNvSpPr/>
          <p:nvPr/>
        </p:nvSpPr>
        <p:spPr>
          <a:xfrm rot="20493762">
            <a:off x="9755974" y="3656800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C990F90-CFA8-E360-D835-8A5ABE98EA1F}"/>
              </a:ext>
            </a:extLst>
          </p:cNvPr>
          <p:cNvSpPr/>
          <p:nvPr/>
        </p:nvSpPr>
        <p:spPr>
          <a:xfrm rot="20493762">
            <a:off x="9875434" y="3852188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2632B436-892E-AD79-4490-7D941ACB0BB8}"/>
              </a:ext>
            </a:extLst>
          </p:cNvPr>
          <p:cNvSpPr/>
          <p:nvPr/>
        </p:nvSpPr>
        <p:spPr>
          <a:xfrm rot="20493762">
            <a:off x="9997691" y="4082206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8BE721E-69A8-0331-BD95-9095E513AA26}"/>
              </a:ext>
            </a:extLst>
          </p:cNvPr>
          <p:cNvSpPr/>
          <p:nvPr/>
        </p:nvSpPr>
        <p:spPr>
          <a:xfrm rot="20493762">
            <a:off x="10134484" y="4319701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7E978FC-1E39-4F29-4C45-DB453AC4E919}"/>
              </a:ext>
            </a:extLst>
          </p:cNvPr>
          <p:cNvSpPr/>
          <p:nvPr/>
        </p:nvSpPr>
        <p:spPr>
          <a:xfrm rot="20493762">
            <a:off x="10267428" y="4547912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A6CF1FE-2348-F206-E68C-F05C9FC589A7}"/>
              </a:ext>
            </a:extLst>
          </p:cNvPr>
          <p:cNvSpPr/>
          <p:nvPr/>
        </p:nvSpPr>
        <p:spPr>
          <a:xfrm rot="20493762">
            <a:off x="9534813" y="3261145"/>
            <a:ext cx="311834" cy="143668"/>
          </a:xfrm>
          <a:prstGeom prst="ellipse">
            <a:avLst/>
          </a:prstGeom>
          <a:solidFill>
            <a:srgbClr val="FFFF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13743E-1684-DB41-2DC1-41000E6B5627}"/>
              </a:ext>
            </a:extLst>
          </p:cNvPr>
          <p:cNvSpPr txBox="1"/>
          <p:nvPr/>
        </p:nvSpPr>
        <p:spPr>
          <a:xfrm>
            <a:off x="265017" y="3099260"/>
            <a:ext cx="543857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Some applications are using 3 x 3 (9 spot) ensemble for higher resolution output</a:t>
            </a:r>
            <a:endParaRPr lang="en-US" sz="2000" b="1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DCB987B3-6866-F438-1EFB-DDBABEB85211}"/>
              </a:ext>
            </a:extLst>
          </p:cNvPr>
          <p:cNvSpPr/>
          <p:nvPr/>
        </p:nvSpPr>
        <p:spPr>
          <a:xfrm rot="3661379">
            <a:off x="7879111" y="3479570"/>
            <a:ext cx="1130736" cy="1471864"/>
          </a:xfrm>
          <a:prstGeom prst="parallelogram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91460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F94BF2C-E215-0906-5172-5864C0552701}"/>
              </a:ext>
            </a:extLst>
          </p:cNvPr>
          <p:cNvSpPr txBox="1"/>
          <p:nvPr/>
        </p:nvSpPr>
        <p:spPr>
          <a:xfrm>
            <a:off x="233357" y="940103"/>
            <a:ext cx="10893822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ADVANCED TIROS OPERATIONAL VERTICAL SOUNDER (ATOVS)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45F1C-78D3-AADB-0791-DD8A0B990F0D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OPERATIONAL SOUNDING RETRIEVALS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AE3ED7A-AE78-5FDC-B21E-B6D48A1F276E}"/>
              </a:ext>
            </a:extLst>
          </p:cNvPr>
          <p:cNvSpPr/>
          <p:nvPr/>
        </p:nvSpPr>
        <p:spPr>
          <a:xfrm>
            <a:off x="2386168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A000C92-B6F2-710A-0B4B-7ADF1D0C6621}"/>
              </a:ext>
            </a:extLst>
          </p:cNvPr>
          <p:cNvSpPr/>
          <p:nvPr/>
        </p:nvSpPr>
        <p:spPr>
          <a:xfrm>
            <a:off x="5085736" y="3305217"/>
            <a:ext cx="731520" cy="508812"/>
          </a:xfrm>
          <a:prstGeom prst="rightArrow">
            <a:avLst/>
          </a:prstGeom>
          <a:solidFill>
            <a:srgbClr val="FF00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6E1249-AB1D-4F75-5995-E5FA3A995FC1}"/>
              </a:ext>
            </a:extLst>
          </p:cNvPr>
          <p:cNvSpPr/>
          <p:nvPr/>
        </p:nvSpPr>
        <p:spPr>
          <a:xfrm>
            <a:off x="5703971" y="274319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4B3F66-CBF6-4D6C-4426-485A9FB1733D}"/>
              </a:ext>
            </a:extLst>
          </p:cNvPr>
          <p:cNvSpPr/>
          <p:nvPr/>
        </p:nvSpPr>
        <p:spPr>
          <a:xfrm>
            <a:off x="2987006" y="2730134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4CBB44-63FC-66FE-015A-0B09E638CCB7}"/>
              </a:ext>
            </a:extLst>
          </p:cNvPr>
          <p:cNvSpPr/>
          <p:nvPr/>
        </p:nvSpPr>
        <p:spPr>
          <a:xfrm>
            <a:off x="270041" y="2730135"/>
            <a:ext cx="2429691" cy="1632857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A9FA4-D467-6959-183C-26B8CAC00497}"/>
              </a:ext>
            </a:extLst>
          </p:cNvPr>
          <p:cNvSpPr txBox="1"/>
          <p:nvPr/>
        </p:nvSpPr>
        <p:spPr>
          <a:xfrm>
            <a:off x="553790" y="3356255"/>
            <a:ext cx="187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PREPROCESSOR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9A4687-1EC1-8D0F-EB42-20481FA6B0A6}"/>
              </a:ext>
            </a:extLst>
          </p:cNvPr>
          <p:cNvSpPr txBox="1"/>
          <p:nvPr/>
        </p:nvSpPr>
        <p:spPr>
          <a:xfrm>
            <a:off x="2990245" y="3237535"/>
            <a:ext cx="241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ATMOSPHERIC RADIANCE MODULE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9F97B-8548-9DD3-C340-D7530446B783}"/>
              </a:ext>
            </a:extLst>
          </p:cNvPr>
          <p:cNvSpPr txBox="1"/>
          <p:nvPr/>
        </p:nvSpPr>
        <p:spPr>
          <a:xfrm>
            <a:off x="5698646" y="3367548"/>
            <a:ext cx="241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RETRIEVAL MODULE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390A06-B6B8-00B8-0D79-113869F52AAC}"/>
              </a:ext>
            </a:extLst>
          </p:cNvPr>
          <p:cNvSpPr txBox="1"/>
          <p:nvPr/>
        </p:nvSpPr>
        <p:spPr>
          <a:xfrm>
            <a:off x="5771407" y="831273"/>
            <a:ext cx="6150551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Performs sounding retrieval using ensemble averaged clear-column radiances.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</a:rPr>
              <a:t>Uses hybrid retrieval method.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028FE-C1B6-CF28-37FC-3CB72195BF17}"/>
              </a:ext>
            </a:extLst>
          </p:cNvPr>
          <p:cNvSpPr txBox="1"/>
          <p:nvPr/>
        </p:nvSpPr>
        <p:spPr>
          <a:xfrm>
            <a:off x="5817256" y="4603363"/>
            <a:ext cx="6143461" cy="212365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Data are archived by National Environmental Satellite Data and Information Service (NESDIS)</a:t>
            </a:r>
            <a:r>
              <a:rPr lang="en-US" sz="2000" b="1" dirty="0"/>
              <a:t>:</a:t>
            </a:r>
          </a:p>
          <a:p>
            <a:r>
              <a:rPr lang="en-US" sz="2000" b="1" dirty="0"/>
              <a:t>Temperature and dew point, virtual temperature, Integrated Precipitable Water (IPW), tropopause height and pressure, total ozone, others.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13552254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943C62-0951-9038-F70D-88DA733F5B9F}"/>
              </a:ext>
            </a:extLst>
          </p:cNvPr>
          <p:cNvSpPr txBox="1"/>
          <p:nvPr/>
        </p:nvSpPr>
        <p:spPr>
          <a:xfrm>
            <a:off x="233355" y="1173254"/>
            <a:ext cx="10026926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Overlapping weights means radiance from a given height is used in more than one channel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572CE5-4293-14BA-2993-73CCCF7A92C6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5802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943C62-0951-9038-F70D-88DA733F5B9F}"/>
              </a:ext>
            </a:extLst>
          </p:cNvPr>
          <p:cNvSpPr txBox="1"/>
          <p:nvPr/>
        </p:nvSpPr>
        <p:spPr>
          <a:xfrm>
            <a:off x="233355" y="1173254"/>
            <a:ext cx="10026926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Overlapping weights means radiance from a given height is used in more than one channel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1DE8A-1C49-3F98-6984-8868AC238DD9}"/>
              </a:ext>
            </a:extLst>
          </p:cNvPr>
          <p:cNvSpPr txBox="1"/>
          <p:nvPr/>
        </p:nvSpPr>
        <p:spPr>
          <a:xfrm>
            <a:off x="241377" y="2272138"/>
            <a:ext cx="10026926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Acts like a low-pass filter:  Fine details are smoothed out (lost)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D9439-C4D6-B3DC-FD7F-010348D36D4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49520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E7A395EC-C806-6C84-FE43-1B675D9D9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38" y="676406"/>
            <a:ext cx="6831832" cy="6181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63DA4-F23E-77E3-54FC-40FBA3625C42}"/>
              </a:ext>
            </a:extLst>
          </p:cNvPr>
          <p:cNvSpPr txBox="1"/>
          <p:nvPr/>
        </p:nvSpPr>
        <p:spPr>
          <a:xfrm>
            <a:off x="233354" y="1500565"/>
            <a:ext cx="4287845" cy="4154984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Comparison of GOES VAS-derived vertical profiles to profiles obtained using radiosondes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VAS = Visible and Infrared Spin Scan Radiometer (VISSR) Atmospheric Sounder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TOVS = TIROS Operational Vertical Sounder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710AF-8D49-D00E-49F5-D7892060246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8F40B-E2B3-6FC0-4E88-8150CB3FA127}"/>
              </a:ext>
            </a:extLst>
          </p:cNvPr>
          <p:cNvSpPr txBox="1"/>
          <p:nvPr/>
        </p:nvSpPr>
        <p:spPr>
          <a:xfrm>
            <a:off x="3034393" y="6550223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215567575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213A55C-43B7-4F00-EFD7-023FCA21A9FD}"/>
              </a:ext>
            </a:extLst>
          </p:cNvPr>
          <p:cNvSpPr txBox="1"/>
          <p:nvPr/>
        </p:nvSpPr>
        <p:spPr>
          <a:xfrm>
            <a:off x="233354" y="1500565"/>
            <a:ext cx="4287845" cy="4154984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Comparison of GOES VAS-derived vertical profiles to profiles obtained using radiosondes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VAS = Visible and Infrared Spin Scan Radiometer (VISSR) Atmospheric Sounder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TOVS = TIROS Operational Vertical Sounder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E7A395EC-C806-6C84-FE43-1B675D9D9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38" y="676406"/>
            <a:ext cx="6831832" cy="6181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ACDE8-2396-1F6A-2D83-0EABBF16816D}"/>
              </a:ext>
            </a:extLst>
          </p:cNvPr>
          <p:cNvSpPr txBox="1"/>
          <p:nvPr/>
        </p:nvSpPr>
        <p:spPr>
          <a:xfrm>
            <a:off x="233354" y="4926384"/>
            <a:ext cx="3817276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Weights associated with each channel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512B8E-E749-C543-F089-3F4D5D57A4D6}"/>
              </a:ext>
            </a:extLst>
          </p:cNvPr>
          <p:cNvSpPr/>
          <p:nvPr/>
        </p:nvSpPr>
        <p:spPr>
          <a:xfrm>
            <a:off x="4652211" y="3946358"/>
            <a:ext cx="7306435" cy="291164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B00F00-8FD3-BBD8-215B-0FD794310023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5AD292-D10E-A0C2-1819-2A62D9607218}"/>
              </a:ext>
            </a:extLst>
          </p:cNvPr>
          <p:cNvSpPr txBox="1"/>
          <p:nvPr/>
        </p:nvSpPr>
        <p:spPr>
          <a:xfrm>
            <a:off x="3034393" y="6550223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402919548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E7A395EC-C806-6C84-FE43-1B675D9D9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38" y="676406"/>
            <a:ext cx="6831832" cy="6181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ACDE8-2396-1F6A-2D83-0EABBF16816D}"/>
              </a:ext>
            </a:extLst>
          </p:cNvPr>
          <p:cNvSpPr txBox="1"/>
          <p:nvPr/>
        </p:nvSpPr>
        <p:spPr>
          <a:xfrm>
            <a:off x="4652208" y="4132054"/>
            <a:ext cx="7306435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VAS misses fine details near surface and tropopause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Dew point profile is worse than temperature profile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590DA-3FE0-52BC-0851-19EA5780AB1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512B8E-E749-C543-F089-3F4D5D57A4D6}"/>
              </a:ext>
            </a:extLst>
          </p:cNvPr>
          <p:cNvSpPr/>
          <p:nvPr/>
        </p:nvSpPr>
        <p:spPr>
          <a:xfrm>
            <a:off x="4652208" y="676406"/>
            <a:ext cx="7306435" cy="291164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84121-48A1-D872-7669-218C0EBBBA23}"/>
              </a:ext>
            </a:extLst>
          </p:cNvPr>
          <p:cNvSpPr txBox="1"/>
          <p:nvPr/>
        </p:nvSpPr>
        <p:spPr>
          <a:xfrm>
            <a:off x="3034393" y="6550223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0ED83B-F5C0-9513-316F-9AAA5B88E0D7}"/>
              </a:ext>
            </a:extLst>
          </p:cNvPr>
          <p:cNvSpPr txBox="1"/>
          <p:nvPr/>
        </p:nvSpPr>
        <p:spPr>
          <a:xfrm>
            <a:off x="233354" y="1500565"/>
            <a:ext cx="4287845" cy="4154984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Comparison of GOES VAS-derived vertical profiles to profiles obtained using radiosondes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VAS = Visible and Infrared Spin Scan Radiometer (VISSR) Atmospheric Sounder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TOVS = TIROS Operational Vertical Sounder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33388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590DA-3FE0-52BC-0851-19EA5780AB1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60B72F-7E10-6221-052C-0AFD691733AF}"/>
              </a:ext>
            </a:extLst>
          </p:cNvPr>
          <p:cNvSpPr txBox="1">
            <a:spLocks/>
          </p:cNvSpPr>
          <p:nvPr/>
        </p:nvSpPr>
        <p:spPr>
          <a:xfrm>
            <a:off x="2697480" y="931162"/>
            <a:ext cx="8595360" cy="385314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Radiosonde profiles – Nationwide Eclipse Ballooning Project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9962F5-1CB7-2ABB-22AA-0A5BDD616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9"/>
          <a:stretch/>
        </p:blipFill>
        <p:spPr>
          <a:xfrm>
            <a:off x="3228845" y="1390542"/>
            <a:ext cx="7512959" cy="53150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5D2F5D-C0DD-D968-5E3F-516B050CB40F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Picciano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34655A-5A63-E4CB-5C30-B3B0027BD96C}"/>
              </a:ext>
            </a:extLst>
          </p:cNvPr>
          <p:cNvSpPr txBox="1"/>
          <p:nvPr/>
        </p:nvSpPr>
        <p:spPr>
          <a:xfrm>
            <a:off x="233354" y="1500565"/>
            <a:ext cx="4287845" cy="452431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Objective of project:  Evaluate changes to atmosphere during a total solar eclipse.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Nationwide project funded by NASA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Involved 17 atmospheric sites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err="1">
                <a:solidFill>
                  <a:schemeClr val="bg1"/>
                </a:solidFill>
              </a:rPr>
              <a:t>Picciano</a:t>
            </a:r>
            <a:r>
              <a:rPr lang="en-US" sz="2400" b="1" dirty="0">
                <a:solidFill>
                  <a:schemeClr val="bg1"/>
                </a:solidFill>
              </a:rPr>
              <a:t> (2024) compared ABI legacy temperature profiles to radiosonde data</a:t>
            </a:r>
          </a:p>
        </p:txBody>
      </p:sp>
    </p:spTree>
    <p:extLst>
      <p:ext uri="{BB962C8B-B14F-4D97-AF65-F5344CB8AC3E}">
        <p14:creationId xmlns:p14="http://schemas.microsoft.com/office/powerpoint/2010/main" val="1541885773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590DA-3FE0-52BC-0851-19EA5780AB1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60B72F-7E10-6221-052C-0AFD691733AF}"/>
              </a:ext>
            </a:extLst>
          </p:cNvPr>
          <p:cNvSpPr txBox="1">
            <a:spLocks/>
          </p:cNvSpPr>
          <p:nvPr/>
        </p:nvSpPr>
        <p:spPr>
          <a:xfrm>
            <a:off x="2697480" y="931162"/>
            <a:ext cx="8595360" cy="385314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Radiosonde profiles – Nationwide Eclipse Ballooning Project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9962F5-1CB7-2ABB-22AA-0A5BDD616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9"/>
          <a:stretch/>
        </p:blipFill>
        <p:spPr>
          <a:xfrm>
            <a:off x="3228845" y="1390542"/>
            <a:ext cx="7512959" cy="53150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5D2F5D-C0DD-D968-5E3F-516B050CB40F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Picciano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1D1E5D-DDCA-8123-EF81-93D4733F586F}"/>
              </a:ext>
            </a:extLst>
          </p:cNvPr>
          <p:cNvSpPr/>
          <p:nvPr/>
        </p:nvSpPr>
        <p:spPr>
          <a:xfrm>
            <a:off x="5260769" y="4512623"/>
            <a:ext cx="712519" cy="688769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CAD541-88EC-DD6C-B600-A4DAA211BA32}"/>
              </a:ext>
            </a:extLst>
          </p:cNvPr>
          <p:cNvSpPr/>
          <p:nvPr/>
        </p:nvSpPr>
        <p:spPr>
          <a:xfrm>
            <a:off x="6446322" y="3464625"/>
            <a:ext cx="712519" cy="688769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1DB7C4-EE2F-A323-A2CC-9089018265A1}"/>
              </a:ext>
            </a:extLst>
          </p:cNvPr>
          <p:cNvSpPr/>
          <p:nvPr/>
        </p:nvSpPr>
        <p:spPr>
          <a:xfrm>
            <a:off x="9401298" y="1952134"/>
            <a:ext cx="712519" cy="688769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67BBCC-EB94-538D-873F-C1819D484AE6}"/>
              </a:ext>
            </a:extLst>
          </p:cNvPr>
          <p:cNvSpPr txBox="1"/>
          <p:nvPr/>
        </p:nvSpPr>
        <p:spPr>
          <a:xfrm>
            <a:off x="233354" y="1500565"/>
            <a:ext cx="4287845" cy="452431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Objective of project:  Evaluate changes to atmosphere during a total solar eclipse.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Nationwide project funded by NASA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Involved 17 atmospheric sites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err="1">
                <a:solidFill>
                  <a:schemeClr val="bg1"/>
                </a:solidFill>
              </a:rPr>
              <a:t>Picciano</a:t>
            </a:r>
            <a:r>
              <a:rPr lang="en-US" sz="2400" b="1" dirty="0">
                <a:solidFill>
                  <a:schemeClr val="bg1"/>
                </a:solidFill>
              </a:rPr>
              <a:t> (2024) compared ABI legacy temperature profiles to radiosonde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3936C6-D6D4-B559-37A7-3FE4EBF2129C}"/>
              </a:ext>
            </a:extLst>
          </p:cNvPr>
          <p:cNvSpPr txBox="1"/>
          <p:nvPr/>
        </p:nvSpPr>
        <p:spPr>
          <a:xfrm>
            <a:off x="6446322" y="5052455"/>
            <a:ext cx="5276074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THREE COMPARISON SITES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0130BE-1475-656A-BD00-CB43F09E5F75}"/>
              </a:ext>
            </a:extLst>
          </p:cNvPr>
          <p:cNvCxnSpPr>
            <a:cxnSpLocks/>
          </p:cNvCxnSpPr>
          <p:nvPr/>
        </p:nvCxnSpPr>
        <p:spPr>
          <a:xfrm flipV="1">
            <a:off x="9757557" y="2795252"/>
            <a:ext cx="0" cy="213037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7A676D-8D75-072B-2B17-43777A172332}"/>
              </a:ext>
            </a:extLst>
          </p:cNvPr>
          <p:cNvCxnSpPr>
            <a:cxnSpLocks/>
          </p:cNvCxnSpPr>
          <p:nvPr/>
        </p:nvCxnSpPr>
        <p:spPr>
          <a:xfrm flipH="1" flipV="1">
            <a:off x="7144176" y="4064383"/>
            <a:ext cx="1308265" cy="80893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91133E-5017-C537-8246-14BE7378921D}"/>
              </a:ext>
            </a:extLst>
          </p:cNvPr>
          <p:cNvCxnSpPr>
            <a:cxnSpLocks/>
          </p:cNvCxnSpPr>
          <p:nvPr/>
        </p:nvCxnSpPr>
        <p:spPr>
          <a:xfrm flipH="1" flipV="1">
            <a:off x="6058725" y="4873320"/>
            <a:ext cx="1457965" cy="10461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780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AF678-D1D1-4B28-FE5F-88A4EEEB122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NON-BLACK BODIES:  ALL REAL OBJECTS ARE “GRAY”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B19400B5-9BF7-7EC3-89F8-8E3CCEF50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485"/>
            <a:ext cx="9880270" cy="588798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AD467F2-E8E5-16D0-B844-223566B538EB}"/>
              </a:ext>
            </a:extLst>
          </p:cNvPr>
          <p:cNvSpPr/>
          <p:nvPr/>
        </p:nvSpPr>
        <p:spPr>
          <a:xfrm>
            <a:off x="233357" y="1877389"/>
            <a:ext cx="7960617" cy="34693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05502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590DA-3FE0-52BC-0851-19EA5780AB1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60B72F-7E10-6221-052C-0AFD691733AF}"/>
              </a:ext>
            </a:extLst>
          </p:cNvPr>
          <p:cNvSpPr txBox="1">
            <a:spLocks/>
          </p:cNvSpPr>
          <p:nvPr/>
        </p:nvSpPr>
        <p:spPr>
          <a:xfrm>
            <a:off x="2697480" y="931162"/>
            <a:ext cx="8595360" cy="385314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Radiosonde profiles – Nationwide Eclipse Ballooning Project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9962F5-1CB7-2ABB-22AA-0A5BDD616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9"/>
          <a:stretch/>
        </p:blipFill>
        <p:spPr>
          <a:xfrm>
            <a:off x="3228845" y="1390542"/>
            <a:ext cx="7512959" cy="53150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5D2F5D-C0DD-D968-5E3F-516B050CB40F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Picciano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8291F-0DBE-53C1-5978-F87C242C8C51}"/>
              </a:ext>
            </a:extLst>
          </p:cNvPr>
          <p:cNvSpPr txBox="1"/>
          <p:nvPr/>
        </p:nvSpPr>
        <p:spPr>
          <a:xfrm>
            <a:off x="233354" y="1500565"/>
            <a:ext cx="4287845" cy="341632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ATOVS = </a:t>
            </a:r>
            <a:r>
              <a:rPr lang="en-US" sz="2400" b="1" i="1" dirty="0">
                <a:solidFill>
                  <a:srgbClr val="FFFFFF"/>
                </a:solidFill>
              </a:rPr>
              <a:t>Advanced</a:t>
            </a:r>
            <a:r>
              <a:rPr lang="en-US" sz="2400" b="1" dirty="0">
                <a:solidFill>
                  <a:srgbClr val="FFFFFF"/>
                </a:solidFill>
              </a:rPr>
              <a:t> TIROS Operational Vertical Sounder</a:t>
            </a:r>
          </a:p>
          <a:p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>
                <a:solidFill>
                  <a:srgbClr val="FFFFFF"/>
                </a:solidFill>
              </a:rPr>
              <a:t>Converts radiances from ABI channels into vertical profiles of T and Td</a:t>
            </a:r>
          </a:p>
          <a:p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>
                <a:solidFill>
                  <a:srgbClr val="FFFFFF"/>
                </a:solidFill>
              </a:rPr>
              <a:t>Note:  No microwave channels in ABI; </a:t>
            </a:r>
            <a:r>
              <a:rPr lang="en-US" sz="2400" b="1" u="sng" dirty="0">
                <a:solidFill>
                  <a:srgbClr val="FFFFFF"/>
                </a:solidFill>
              </a:rPr>
              <a:t>infrared only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7F36AC-FD3F-FF5C-4213-BE9BBB30A540}"/>
              </a:ext>
            </a:extLst>
          </p:cNvPr>
          <p:cNvSpPr/>
          <p:nvPr/>
        </p:nvSpPr>
        <p:spPr>
          <a:xfrm>
            <a:off x="5260769" y="4512623"/>
            <a:ext cx="712519" cy="688769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B8A1A8-7185-BF42-B7DE-2839421A6573}"/>
              </a:ext>
            </a:extLst>
          </p:cNvPr>
          <p:cNvSpPr/>
          <p:nvPr/>
        </p:nvSpPr>
        <p:spPr>
          <a:xfrm>
            <a:off x="6446322" y="3464625"/>
            <a:ext cx="712519" cy="688769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747122-1056-A628-776F-DCF77AB9AE8F}"/>
              </a:ext>
            </a:extLst>
          </p:cNvPr>
          <p:cNvSpPr/>
          <p:nvPr/>
        </p:nvSpPr>
        <p:spPr>
          <a:xfrm>
            <a:off x="9401298" y="1952134"/>
            <a:ext cx="712519" cy="688769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93F3C-0ABC-29F6-558E-4A6754BCA19F}"/>
              </a:ext>
            </a:extLst>
          </p:cNvPr>
          <p:cNvSpPr txBox="1"/>
          <p:nvPr/>
        </p:nvSpPr>
        <p:spPr>
          <a:xfrm>
            <a:off x="6446322" y="5052455"/>
            <a:ext cx="5276074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THREE COMPARISON SITES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388078-024A-7278-6575-41EB41CFCC76}"/>
              </a:ext>
            </a:extLst>
          </p:cNvPr>
          <p:cNvCxnSpPr>
            <a:cxnSpLocks/>
          </p:cNvCxnSpPr>
          <p:nvPr/>
        </p:nvCxnSpPr>
        <p:spPr>
          <a:xfrm flipV="1">
            <a:off x="9757557" y="2795252"/>
            <a:ext cx="0" cy="213037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1A8546-91DB-7F7F-6772-C4274DA02E17}"/>
              </a:ext>
            </a:extLst>
          </p:cNvPr>
          <p:cNvCxnSpPr>
            <a:cxnSpLocks/>
          </p:cNvCxnSpPr>
          <p:nvPr/>
        </p:nvCxnSpPr>
        <p:spPr>
          <a:xfrm flipH="1" flipV="1">
            <a:off x="7144176" y="4064383"/>
            <a:ext cx="1308265" cy="80893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FB529B-AD07-9ADA-3723-170374E05564}"/>
              </a:ext>
            </a:extLst>
          </p:cNvPr>
          <p:cNvCxnSpPr>
            <a:cxnSpLocks/>
          </p:cNvCxnSpPr>
          <p:nvPr/>
        </p:nvCxnSpPr>
        <p:spPr>
          <a:xfrm flipH="1" flipV="1">
            <a:off x="6058725" y="4873320"/>
            <a:ext cx="1457965" cy="10461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536590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temperature&#10;&#10;Description automatically generated">
            <a:extLst>
              <a:ext uri="{FF2B5EF4-FFF2-40B4-BE49-F238E27FC236}">
                <a16:creationId xmlns:a16="http://schemas.microsoft.com/office/drawing/2014/main" id="{F1A4A27D-A200-469E-AD0D-2CACED403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359" y="705078"/>
            <a:ext cx="7226300" cy="589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590DA-3FE0-52BC-0851-19EA5780AB1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D2F5D-C0DD-D968-5E3F-516B050CB40F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Picciano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24FF86-E57D-ABC2-4A48-670368077B20}"/>
              </a:ext>
            </a:extLst>
          </p:cNvPr>
          <p:cNvSpPr txBox="1"/>
          <p:nvPr/>
        </p:nvSpPr>
        <p:spPr>
          <a:xfrm>
            <a:off x="233354" y="1500565"/>
            <a:ext cx="4287845" cy="156966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Comparison of GOES-E ABI Legacy Vertical Temperature Profiles from ATOVS to radiosonde data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A4E095-093B-7E97-02CE-A9545E9E5629}"/>
              </a:ext>
            </a:extLst>
          </p:cNvPr>
          <p:cNvSpPr/>
          <p:nvPr/>
        </p:nvSpPr>
        <p:spPr>
          <a:xfrm>
            <a:off x="4963886" y="672420"/>
            <a:ext cx="1555667" cy="339951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02889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temperature&#10;&#10;Description automatically generated with medium confidence">
            <a:extLst>
              <a:ext uri="{FF2B5EF4-FFF2-40B4-BE49-F238E27FC236}">
                <a16:creationId xmlns:a16="http://schemas.microsoft.com/office/drawing/2014/main" id="{34840F9F-80C1-0D9A-5BFE-C9DC8AE94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239" y="714772"/>
            <a:ext cx="7226300" cy="589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8291F-0DBE-53C1-5978-F87C242C8C51}"/>
              </a:ext>
            </a:extLst>
          </p:cNvPr>
          <p:cNvSpPr txBox="1"/>
          <p:nvPr/>
        </p:nvSpPr>
        <p:spPr>
          <a:xfrm>
            <a:off x="233354" y="1500565"/>
            <a:ext cx="4287845" cy="156966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Comparison of GOES-E ABI Legacy Vertical Temperature Profiles from ATOVS to radiosonde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590DA-3FE0-52BC-0851-19EA5780AB1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D2F5D-C0DD-D968-5E3F-516B050CB40F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Picciano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A099A6A-2E88-8B8D-134E-DEE16D78ED69}"/>
              </a:ext>
            </a:extLst>
          </p:cNvPr>
          <p:cNvSpPr/>
          <p:nvPr/>
        </p:nvSpPr>
        <p:spPr>
          <a:xfrm>
            <a:off x="4963886" y="672420"/>
            <a:ext cx="1555667" cy="339951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90636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temperature&#10;&#10;Description automatically generated">
            <a:extLst>
              <a:ext uri="{FF2B5EF4-FFF2-40B4-BE49-F238E27FC236}">
                <a16:creationId xmlns:a16="http://schemas.microsoft.com/office/drawing/2014/main" id="{095FA3FA-D0A5-B7A1-449D-E21917AB6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359" y="705078"/>
            <a:ext cx="7226300" cy="589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590DA-3FE0-52BC-0851-19EA5780AB1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D2F5D-C0DD-D968-5E3F-516B050CB40F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Picciano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5B3DE-B3ED-4DD4-6DBE-4C2F70384CC6}"/>
              </a:ext>
            </a:extLst>
          </p:cNvPr>
          <p:cNvSpPr txBox="1"/>
          <p:nvPr/>
        </p:nvSpPr>
        <p:spPr>
          <a:xfrm>
            <a:off x="233354" y="1500565"/>
            <a:ext cx="4287845" cy="156966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Comparison of GOES-E ABI Legacy Vertical Temperature Profiles from ATOVS to radiosonde data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2868A6F-9605-64A4-4D51-6E7E5AE59FE3}"/>
              </a:ext>
            </a:extLst>
          </p:cNvPr>
          <p:cNvSpPr/>
          <p:nvPr/>
        </p:nvSpPr>
        <p:spPr>
          <a:xfrm>
            <a:off x="4963886" y="672420"/>
            <a:ext cx="1555667" cy="339951"/>
          </a:xfrm>
          <a:prstGeom prst="round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21947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590DA-3FE0-52BC-0851-19EA5780AB1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D2F5D-C0DD-D968-5E3F-516B050CB40F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Picciano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C6394-B60E-FB09-84C5-0E9A2B8E462E}"/>
              </a:ext>
            </a:extLst>
          </p:cNvPr>
          <p:cNvSpPr txBox="1"/>
          <p:nvPr/>
        </p:nvSpPr>
        <p:spPr>
          <a:xfrm>
            <a:off x="233354" y="1500565"/>
            <a:ext cx="4287845" cy="156966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Comparison of GOES-E ABI Legacy Vertical Temperature Profiles from ATOVS to radiosonde data</a:t>
            </a:r>
          </a:p>
        </p:txBody>
      </p:sp>
      <p:pic>
        <p:nvPicPr>
          <p:cNvPr id="12" name="Picture 11" descr="A black grid with white text&#10;&#10;Description automatically generated">
            <a:extLst>
              <a:ext uri="{FF2B5EF4-FFF2-40B4-BE49-F238E27FC236}">
                <a16:creationId xmlns:a16="http://schemas.microsoft.com/office/drawing/2014/main" id="{3C34901C-951E-324B-96AD-CC41CFB0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15" y="1386651"/>
            <a:ext cx="5274376" cy="4749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22D030-1EA2-8679-7E28-171F03DA4A02}"/>
              </a:ext>
            </a:extLst>
          </p:cNvPr>
          <p:cNvSpPr txBox="1"/>
          <p:nvPr/>
        </p:nvSpPr>
        <p:spPr>
          <a:xfrm>
            <a:off x="233353" y="3196758"/>
            <a:ext cx="4287845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(Values shown in Kelvins)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8690FF-CEAB-1DB3-E328-771FAF18F538}"/>
              </a:ext>
            </a:extLst>
          </p:cNvPr>
          <p:cNvSpPr txBox="1"/>
          <p:nvPr/>
        </p:nvSpPr>
        <p:spPr>
          <a:xfrm>
            <a:off x="233352" y="3761432"/>
            <a:ext cx="4287845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 = 19</a:t>
            </a:r>
          </a:p>
        </p:txBody>
      </p:sp>
    </p:spTree>
    <p:extLst>
      <p:ext uri="{BB962C8B-B14F-4D97-AF65-F5344CB8AC3E}">
        <p14:creationId xmlns:p14="http://schemas.microsoft.com/office/powerpoint/2010/main" val="2307082939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590DA-3FE0-52BC-0851-19EA5780AB1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D2F5D-C0DD-D968-5E3F-516B050CB40F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Picciano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C6394-B60E-FB09-84C5-0E9A2B8E462E}"/>
              </a:ext>
            </a:extLst>
          </p:cNvPr>
          <p:cNvSpPr txBox="1"/>
          <p:nvPr/>
        </p:nvSpPr>
        <p:spPr>
          <a:xfrm>
            <a:off x="233354" y="1500565"/>
            <a:ext cx="4287845" cy="156966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Comparison of GOES-E ABI Legacy Vertical Temperature Profiles from ATOVS to radiosonde data</a:t>
            </a:r>
          </a:p>
        </p:txBody>
      </p:sp>
      <p:pic>
        <p:nvPicPr>
          <p:cNvPr id="12" name="Picture 11" descr="A black grid with white text&#10;&#10;Description automatically generated">
            <a:extLst>
              <a:ext uri="{FF2B5EF4-FFF2-40B4-BE49-F238E27FC236}">
                <a16:creationId xmlns:a16="http://schemas.microsoft.com/office/drawing/2014/main" id="{3C34901C-951E-324B-96AD-CC41CFB0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15" y="1386651"/>
            <a:ext cx="5274376" cy="4749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22D030-1EA2-8679-7E28-171F03DA4A02}"/>
              </a:ext>
            </a:extLst>
          </p:cNvPr>
          <p:cNvSpPr txBox="1"/>
          <p:nvPr/>
        </p:nvSpPr>
        <p:spPr>
          <a:xfrm>
            <a:off x="233353" y="3196758"/>
            <a:ext cx="4287845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(Values shown in Kelvins)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8690FF-CEAB-1DB3-E328-771FAF18F538}"/>
              </a:ext>
            </a:extLst>
          </p:cNvPr>
          <p:cNvSpPr txBox="1"/>
          <p:nvPr/>
        </p:nvSpPr>
        <p:spPr>
          <a:xfrm>
            <a:off x="233352" y="3761432"/>
            <a:ext cx="4287845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 = 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59F9F-CC57-A0D2-BF84-2AD5B8C458B4}"/>
              </a:ext>
            </a:extLst>
          </p:cNvPr>
          <p:cNvSpPr txBox="1"/>
          <p:nvPr/>
        </p:nvSpPr>
        <p:spPr>
          <a:xfrm>
            <a:off x="232218" y="4410550"/>
            <a:ext cx="4287845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WORST RESULTS NEAR SFC AND TROPOPAUSE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CBC1B87-9BBB-05B5-E424-5A82C2A95021}"/>
              </a:ext>
            </a:extLst>
          </p:cNvPr>
          <p:cNvSpPr/>
          <p:nvPr/>
        </p:nvSpPr>
        <p:spPr>
          <a:xfrm>
            <a:off x="4849586" y="2106386"/>
            <a:ext cx="5632884" cy="587828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1A862DC-8D9A-759F-2F77-576B4533938A}"/>
              </a:ext>
            </a:extLst>
          </p:cNvPr>
          <p:cNvSpPr/>
          <p:nvPr/>
        </p:nvSpPr>
        <p:spPr>
          <a:xfrm>
            <a:off x="4849586" y="3251187"/>
            <a:ext cx="5632884" cy="587828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9F34388-720C-C91A-C1FF-2AFEA2758938}"/>
              </a:ext>
            </a:extLst>
          </p:cNvPr>
          <p:cNvSpPr/>
          <p:nvPr/>
        </p:nvSpPr>
        <p:spPr>
          <a:xfrm>
            <a:off x="4849586" y="4463568"/>
            <a:ext cx="5632884" cy="587828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362DB06-E93D-7BCA-F3A2-EE0606F1E65D}"/>
              </a:ext>
            </a:extLst>
          </p:cNvPr>
          <p:cNvSpPr/>
          <p:nvPr/>
        </p:nvSpPr>
        <p:spPr>
          <a:xfrm>
            <a:off x="4849586" y="5598557"/>
            <a:ext cx="5632884" cy="587828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38834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590DA-3FE0-52BC-0851-19EA5780AB1C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D2F5D-C0DD-D968-5E3F-516B050CB40F}"/>
              </a:ext>
            </a:extLst>
          </p:cNvPr>
          <p:cNvSpPr txBox="1"/>
          <p:nvPr/>
        </p:nvSpPr>
        <p:spPr>
          <a:xfrm>
            <a:off x="9928282" y="6367045"/>
            <a:ext cx="199367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Picciano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Book Antiqua" panose="02040602050305030304" pitchFamily="18" charset="0"/>
              </a:rPr>
              <a:t>2024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C6394-B60E-FB09-84C5-0E9A2B8E462E}"/>
              </a:ext>
            </a:extLst>
          </p:cNvPr>
          <p:cNvSpPr txBox="1"/>
          <p:nvPr/>
        </p:nvSpPr>
        <p:spPr>
          <a:xfrm>
            <a:off x="233354" y="1500565"/>
            <a:ext cx="4287845" cy="156966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Comparison of GOES-E ABI Legacy Vertical Temperature Profiles from ATOVS to radiosonde data</a:t>
            </a:r>
          </a:p>
        </p:txBody>
      </p:sp>
      <p:pic>
        <p:nvPicPr>
          <p:cNvPr id="12" name="Picture 11" descr="A black grid with white text&#10;&#10;Description automatically generated">
            <a:extLst>
              <a:ext uri="{FF2B5EF4-FFF2-40B4-BE49-F238E27FC236}">
                <a16:creationId xmlns:a16="http://schemas.microsoft.com/office/drawing/2014/main" id="{3C34901C-951E-324B-96AD-CC41CFB0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15" y="1386651"/>
            <a:ext cx="5274376" cy="4749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22D030-1EA2-8679-7E28-171F03DA4A02}"/>
              </a:ext>
            </a:extLst>
          </p:cNvPr>
          <p:cNvSpPr txBox="1"/>
          <p:nvPr/>
        </p:nvSpPr>
        <p:spPr>
          <a:xfrm>
            <a:off x="233353" y="3196758"/>
            <a:ext cx="4287845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(Values shown in Kelvins)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8690FF-CEAB-1DB3-E328-771FAF18F538}"/>
              </a:ext>
            </a:extLst>
          </p:cNvPr>
          <p:cNvSpPr txBox="1"/>
          <p:nvPr/>
        </p:nvSpPr>
        <p:spPr>
          <a:xfrm>
            <a:off x="233352" y="3761432"/>
            <a:ext cx="4287845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 = 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59F9F-CC57-A0D2-BF84-2AD5B8C458B4}"/>
              </a:ext>
            </a:extLst>
          </p:cNvPr>
          <p:cNvSpPr txBox="1"/>
          <p:nvPr/>
        </p:nvSpPr>
        <p:spPr>
          <a:xfrm>
            <a:off x="232218" y="4410550"/>
            <a:ext cx="4287845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BEST RESULTS IN MIDDLE TROPOSPHERE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CBC1B87-9BBB-05B5-E424-5A82C2A95021}"/>
              </a:ext>
            </a:extLst>
          </p:cNvPr>
          <p:cNvSpPr/>
          <p:nvPr/>
        </p:nvSpPr>
        <p:spPr>
          <a:xfrm>
            <a:off x="4849586" y="2527434"/>
            <a:ext cx="5632884" cy="90156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71C907C-7736-4C7C-9ECB-053C766F7A4E}"/>
              </a:ext>
            </a:extLst>
          </p:cNvPr>
          <p:cNvSpPr/>
          <p:nvPr/>
        </p:nvSpPr>
        <p:spPr>
          <a:xfrm>
            <a:off x="4849586" y="4856080"/>
            <a:ext cx="5632884" cy="90156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99973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7B156-A740-795F-3847-584B1B8E811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EVALUATION OF QUALITY OF SOUNDER DATA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SOUNDERS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8291F-0DBE-53C1-5978-F87C242C8C51}"/>
              </a:ext>
            </a:extLst>
          </p:cNvPr>
          <p:cNvSpPr txBox="1"/>
          <p:nvPr/>
        </p:nvSpPr>
        <p:spPr>
          <a:xfrm>
            <a:off x="233354" y="1500565"/>
            <a:ext cx="11328993" cy="452431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Work by Gruber and Watkins (1982) found: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RMS difference between satellite and radiosonde temperature profiles is smaller than natural variability in mid-latitudes.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RMS differences are greatest near surface and tropopause, where temperature and water vapor mixing ratio lapse rates vary sharply with height.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Bias (satellite – radiosonde) small for clear soundings (IR sounder); larger for cloudy soundings (microwave sounder)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Temperatures in troughs too warm; in ridges too cool.</a:t>
            </a:r>
          </a:p>
        </p:txBody>
      </p:sp>
    </p:spTree>
    <p:extLst>
      <p:ext uri="{BB962C8B-B14F-4D97-AF65-F5344CB8AC3E}">
        <p14:creationId xmlns:p14="http://schemas.microsoft.com/office/powerpoint/2010/main" val="3931482491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025DAD-0616-DC88-01FE-0A0B885EF1B1}"/>
              </a:ext>
            </a:extLst>
          </p:cNvPr>
          <p:cNvSpPr txBox="1"/>
          <p:nvPr/>
        </p:nvSpPr>
        <p:spPr>
          <a:xfrm>
            <a:off x="884903" y="2890391"/>
            <a:ext cx="10058400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15856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7B156-A740-795F-3847-584B1B8E8117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9DB81-CD00-7C5B-719B-ABCC96E465B8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5A0F1-138D-BF89-E008-E426C3E1652E}"/>
              </a:ext>
            </a:extLst>
          </p:cNvPr>
          <p:cNvSpPr txBox="1"/>
          <p:nvPr/>
        </p:nvSpPr>
        <p:spPr>
          <a:xfrm>
            <a:off x="233357" y="1258785"/>
            <a:ext cx="87286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Emit either pulses or continuous wave of EMR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Usually operate in microwave region of spectrum (radar)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EMR interacts with target and is scattered back to radiometer</a:t>
            </a:r>
          </a:p>
        </p:txBody>
      </p:sp>
    </p:spTree>
    <p:extLst>
      <p:ext uri="{BB962C8B-B14F-4D97-AF65-F5344CB8AC3E}">
        <p14:creationId xmlns:p14="http://schemas.microsoft.com/office/powerpoint/2010/main" val="4026931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AF678-D1D1-4B28-FE5F-88A4EEEB122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NON-BLACK BODIES:  ALL REAL OBJECTS ARE “GRAY”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B19400B5-9BF7-7EC3-89F8-8E3CCEF50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485"/>
            <a:ext cx="9880270" cy="588798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7B8BAE-5B85-863C-0ACE-698866D9F43D}"/>
              </a:ext>
            </a:extLst>
          </p:cNvPr>
          <p:cNvSpPr/>
          <p:nvPr/>
        </p:nvSpPr>
        <p:spPr>
          <a:xfrm>
            <a:off x="233357" y="5341604"/>
            <a:ext cx="8084326" cy="1302083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BDEB3D-8B72-715E-D4F6-02DF58220EEB}"/>
              </a:ext>
            </a:extLst>
          </p:cNvPr>
          <p:cNvSpPr/>
          <p:nvPr/>
        </p:nvSpPr>
        <p:spPr>
          <a:xfrm>
            <a:off x="233357" y="2042815"/>
            <a:ext cx="7960617" cy="6499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79772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A2620-9126-33E0-EE85-F5B10B86FE74}"/>
              </a:ext>
            </a:extLst>
          </p:cNvPr>
          <p:cNvSpPr txBox="1"/>
          <p:nvPr/>
        </p:nvSpPr>
        <p:spPr>
          <a:xfrm>
            <a:off x="3693226" y="5801843"/>
            <a:ext cx="822873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Poseidon 3B Radar Altimeter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[TOPEX/Poseidon and Jason Polar Orbiters]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9BF805-8791-2A15-1281-710885DA7DB0}"/>
              </a:ext>
            </a:extLst>
          </p:cNvPr>
          <p:cNvSpPr txBox="1"/>
          <p:nvPr/>
        </p:nvSpPr>
        <p:spPr>
          <a:xfrm>
            <a:off x="233358" y="1258785"/>
            <a:ext cx="1096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9F9D20B-4AEF-EA4D-986B-F5F2F61BF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20" y="214313"/>
            <a:ext cx="4873743" cy="538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46604D-4831-B9D3-C4E0-927B9599FF66}"/>
              </a:ext>
            </a:extLst>
          </p:cNvPr>
          <p:cNvSpPr txBox="1"/>
          <p:nvPr/>
        </p:nvSpPr>
        <p:spPr>
          <a:xfrm>
            <a:off x="270041" y="1897413"/>
            <a:ext cx="2393646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Purpose:  Sea-surface elevation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6B1998F-CBD6-6D67-F551-CFBC4CDABB6F}"/>
              </a:ext>
            </a:extLst>
          </p:cNvPr>
          <p:cNvSpPr/>
          <p:nvPr/>
        </p:nvSpPr>
        <p:spPr>
          <a:xfrm>
            <a:off x="5632174" y="2241702"/>
            <a:ext cx="4982817" cy="1786959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5249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9BF805-8791-2A15-1281-710885DA7DB0}"/>
              </a:ext>
            </a:extLst>
          </p:cNvPr>
          <p:cNvSpPr txBox="1"/>
          <p:nvPr/>
        </p:nvSpPr>
        <p:spPr>
          <a:xfrm>
            <a:off x="233358" y="1258785"/>
            <a:ext cx="1096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9F9D20B-4AEF-EA4D-986B-F5F2F61BF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20" y="214313"/>
            <a:ext cx="4873743" cy="538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621250-3BDF-0419-E95D-EC80E74295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2" r="8150" b="3793"/>
          <a:stretch/>
        </p:blipFill>
        <p:spPr>
          <a:xfrm>
            <a:off x="216174" y="747085"/>
            <a:ext cx="8995061" cy="595178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A2620-9126-33E0-EE85-F5B10B86FE74}"/>
              </a:ext>
            </a:extLst>
          </p:cNvPr>
          <p:cNvSpPr txBox="1"/>
          <p:nvPr/>
        </p:nvSpPr>
        <p:spPr>
          <a:xfrm>
            <a:off x="3693226" y="5801843"/>
            <a:ext cx="822873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Poseidon 3B Radar Altimeter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[TOPEX/Poseidon and Jason Polar Orbiters]</a:t>
            </a:r>
          </a:p>
        </p:txBody>
      </p:sp>
    </p:spTree>
    <p:extLst>
      <p:ext uri="{BB962C8B-B14F-4D97-AF65-F5344CB8AC3E}">
        <p14:creationId xmlns:p14="http://schemas.microsoft.com/office/powerpoint/2010/main" val="3733097913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A2620-9126-33E0-EE85-F5B10B86FE74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</a:t>
            </a:r>
            <a:r>
              <a:rPr lang="en-US" sz="2400" b="1" dirty="0" err="1"/>
              <a:t>Scatterometer</a:t>
            </a:r>
            <a:r>
              <a:rPr lang="en-US" sz="2400" b="1" dirty="0"/>
              <a:t> (ASCAT)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[METOP ESA Polar Orbiter]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F1D8A03-9E8E-F33A-B7B1-B0F53338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827998"/>
            <a:ext cx="3789363" cy="477121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AA0F7-9B8E-BA3B-9BDC-BFD2CFC8F430}"/>
              </a:ext>
            </a:extLst>
          </p:cNvPr>
          <p:cNvSpPr txBox="1"/>
          <p:nvPr/>
        </p:nvSpPr>
        <p:spPr>
          <a:xfrm>
            <a:off x="233358" y="1258785"/>
            <a:ext cx="1096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A873147-036A-1C41-2C09-622E35C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878798"/>
            <a:ext cx="5848220" cy="46711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0FD4C-F798-3F1F-8B6C-924B63545B70}"/>
              </a:ext>
            </a:extLst>
          </p:cNvPr>
          <p:cNvSpPr txBox="1"/>
          <p:nvPr/>
        </p:nvSpPr>
        <p:spPr>
          <a:xfrm>
            <a:off x="270041" y="1897413"/>
            <a:ext cx="2225670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Purpose:  Sea-surface winds</a:t>
            </a:r>
          </a:p>
        </p:txBody>
      </p:sp>
    </p:spTree>
    <p:extLst>
      <p:ext uri="{BB962C8B-B14F-4D97-AF65-F5344CB8AC3E}">
        <p14:creationId xmlns:p14="http://schemas.microsoft.com/office/powerpoint/2010/main" val="2102339392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F1D8A03-9E8E-F33A-B7B1-B0F53338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827998"/>
            <a:ext cx="3789363" cy="477121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AA0F7-9B8E-BA3B-9BDC-BFD2CFC8F430}"/>
              </a:ext>
            </a:extLst>
          </p:cNvPr>
          <p:cNvSpPr txBox="1"/>
          <p:nvPr/>
        </p:nvSpPr>
        <p:spPr>
          <a:xfrm>
            <a:off x="233358" y="1258785"/>
            <a:ext cx="1096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A873147-036A-1C41-2C09-622E35C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878798"/>
            <a:ext cx="5848220" cy="46711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etOp (Meteorological Operational Satellite Program of Europe)">
            <a:extLst>
              <a:ext uri="{FF2B5EF4-FFF2-40B4-BE49-F238E27FC236}">
                <a16:creationId xmlns:a16="http://schemas.microsoft.com/office/drawing/2014/main" id="{ED78632A-295C-95E2-3D82-34E96E457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4" y="780458"/>
            <a:ext cx="7535192" cy="593149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A2620-9126-33E0-EE85-F5B10B86FE74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</a:t>
            </a:r>
            <a:r>
              <a:rPr lang="en-US" sz="2400" b="1" dirty="0" err="1"/>
              <a:t>Scatterometer</a:t>
            </a:r>
            <a:r>
              <a:rPr lang="en-US" sz="2400" b="1" dirty="0"/>
              <a:t> (ASCAT)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[METOP ESA Polar Orbiter]</a:t>
            </a:r>
          </a:p>
        </p:txBody>
      </p:sp>
    </p:spTree>
    <p:extLst>
      <p:ext uri="{BB962C8B-B14F-4D97-AF65-F5344CB8AC3E}">
        <p14:creationId xmlns:p14="http://schemas.microsoft.com/office/powerpoint/2010/main" val="3094064994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F1D8A03-9E8E-F33A-B7B1-B0F53338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827998"/>
            <a:ext cx="3789363" cy="477121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AA0F7-9B8E-BA3B-9BDC-BFD2CFC8F430}"/>
              </a:ext>
            </a:extLst>
          </p:cNvPr>
          <p:cNvSpPr txBox="1"/>
          <p:nvPr/>
        </p:nvSpPr>
        <p:spPr>
          <a:xfrm>
            <a:off x="233358" y="1258785"/>
            <a:ext cx="1096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A873147-036A-1C41-2C09-622E35C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878798"/>
            <a:ext cx="5848220" cy="46711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A2620-9126-33E0-EE85-F5B10B86FE74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</a:t>
            </a:r>
            <a:r>
              <a:rPr lang="en-US" sz="2400" b="1" dirty="0" err="1"/>
              <a:t>Scatterometer</a:t>
            </a:r>
            <a:r>
              <a:rPr lang="en-US" sz="2400" b="1" dirty="0"/>
              <a:t> (ASCAT)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[METOP ESA Polar Orbiter]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A2A218-6340-D23A-4871-6D4F1290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7" y="940161"/>
            <a:ext cx="11590226" cy="424065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618B99-7476-533B-80CF-FCF7D8176D72}"/>
              </a:ext>
            </a:extLst>
          </p:cNvPr>
          <p:cNvSpPr txBox="1"/>
          <p:nvPr/>
        </p:nvSpPr>
        <p:spPr>
          <a:xfrm>
            <a:off x="184952" y="4869532"/>
            <a:ext cx="4154041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Sea surface wind </a:t>
            </a:r>
            <a:r>
              <a:rPr lang="en-US" sz="2400" b="1" u="sng" dirty="0">
                <a:solidFill>
                  <a:schemeClr val="bg1"/>
                </a:solidFill>
              </a:rPr>
              <a:t>speeds</a:t>
            </a:r>
            <a:r>
              <a:rPr lang="en-US" sz="2400" b="1" dirty="0">
                <a:solidFill>
                  <a:schemeClr val="bg1"/>
                </a:solidFill>
              </a:rPr>
              <a:t> from a research paper (Kumar </a:t>
            </a:r>
            <a:r>
              <a:rPr lang="en-US" sz="2400" b="1" i="1" dirty="0">
                <a:solidFill>
                  <a:schemeClr val="bg1"/>
                </a:solidFill>
              </a:rPr>
              <a:t>et al. </a:t>
            </a:r>
            <a:r>
              <a:rPr lang="en-US" sz="2400" b="1" dirty="0">
                <a:solidFill>
                  <a:schemeClr val="bg1"/>
                </a:solidFill>
              </a:rPr>
              <a:t>2021)</a:t>
            </a:r>
          </a:p>
        </p:txBody>
      </p:sp>
    </p:spTree>
    <p:extLst>
      <p:ext uri="{BB962C8B-B14F-4D97-AF65-F5344CB8AC3E}">
        <p14:creationId xmlns:p14="http://schemas.microsoft.com/office/powerpoint/2010/main" val="2051546144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F1D8A03-9E8E-F33A-B7B1-B0F53338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827998"/>
            <a:ext cx="3789363" cy="477121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AA0F7-9B8E-BA3B-9BDC-BFD2CFC8F430}"/>
              </a:ext>
            </a:extLst>
          </p:cNvPr>
          <p:cNvSpPr txBox="1"/>
          <p:nvPr/>
        </p:nvSpPr>
        <p:spPr>
          <a:xfrm>
            <a:off x="233358" y="1258785"/>
            <a:ext cx="1096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A873147-036A-1C41-2C09-622E35C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878798"/>
            <a:ext cx="5848220" cy="46711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E93C2F-F0D9-0D04-64D2-E21613EB1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03" y="121011"/>
            <a:ext cx="7549642" cy="664368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A2620-9126-33E0-EE85-F5B10B86FE74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</a:t>
            </a:r>
            <a:r>
              <a:rPr lang="en-US" sz="2400" b="1" dirty="0" err="1"/>
              <a:t>Scatterometer</a:t>
            </a:r>
            <a:r>
              <a:rPr lang="en-US" sz="2400" b="1" dirty="0"/>
              <a:t> (ASCAT)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[METOP ESA Polar Orbiter]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3730B-A672-1F90-DB74-110714DB493F}"/>
              </a:ext>
            </a:extLst>
          </p:cNvPr>
          <p:cNvSpPr txBox="1"/>
          <p:nvPr/>
        </p:nvSpPr>
        <p:spPr>
          <a:xfrm>
            <a:off x="184952" y="4869532"/>
            <a:ext cx="4154041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Sea surface wind </a:t>
            </a:r>
            <a:r>
              <a:rPr lang="en-US" sz="2400" b="1" u="sng" dirty="0">
                <a:solidFill>
                  <a:schemeClr val="bg1"/>
                </a:solidFill>
              </a:rPr>
              <a:t>vectors</a:t>
            </a:r>
            <a:r>
              <a:rPr lang="en-US" sz="2400" b="1" dirty="0">
                <a:solidFill>
                  <a:schemeClr val="bg1"/>
                </a:solidFill>
              </a:rPr>
              <a:t> from a research paper (Cohen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2023)</a:t>
            </a:r>
          </a:p>
        </p:txBody>
      </p:sp>
    </p:spTree>
    <p:extLst>
      <p:ext uri="{BB962C8B-B14F-4D97-AF65-F5344CB8AC3E}">
        <p14:creationId xmlns:p14="http://schemas.microsoft.com/office/powerpoint/2010/main" val="2837954002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F1D8A03-9E8E-F33A-B7B1-B0F53338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827998"/>
            <a:ext cx="3789363" cy="477121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AA0F7-9B8E-BA3B-9BDC-BFD2CFC8F430}"/>
              </a:ext>
            </a:extLst>
          </p:cNvPr>
          <p:cNvSpPr txBox="1"/>
          <p:nvPr/>
        </p:nvSpPr>
        <p:spPr>
          <a:xfrm>
            <a:off x="233358" y="1258785"/>
            <a:ext cx="1096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A873147-036A-1C41-2C09-622E35C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878798"/>
            <a:ext cx="5848220" cy="46711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Map, scatter chart&#10;&#10;Description automatically generated">
            <a:extLst>
              <a:ext uri="{FF2B5EF4-FFF2-40B4-BE49-F238E27FC236}">
                <a16:creationId xmlns:a16="http://schemas.microsoft.com/office/drawing/2014/main" id="{D798FAF3-CF5D-1D95-62DC-5E7F7FB4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6" y="224960"/>
            <a:ext cx="7449054" cy="654308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A2620-9126-33E0-EE85-F5B10B86FE74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Advanced </a:t>
            </a:r>
            <a:r>
              <a:rPr lang="en-US" sz="2400" b="1" dirty="0" err="1"/>
              <a:t>Scatterometer</a:t>
            </a:r>
            <a:r>
              <a:rPr lang="en-US" sz="2400" b="1" dirty="0"/>
              <a:t> (ASCAT)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[METOP ESA Polar Orbiter]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ABD7F-8ECA-0E43-2C00-65AB5574316B}"/>
              </a:ext>
            </a:extLst>
          </p:cNvPr>
          <p:cNvSpPr txBox="1"/>
          <p:nvPr/>
        </p:nvSpPr>
        <p:spPr>
          <a:xfrm>
            <a:off x="184952" y="4869532"/>
            <a:ext cx="4154041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Sea surface wind </a:t>
            </a:r>
            <a:r>
              <a:rPr lang="en-US" sz="2400" b="1" u="sng" dirty="0">
                <a:solidFill>
                  <a:schemeClr val="bg1"/>
                </a:solidFill>
              </a:rPr>
              <a:t>vectors</a:t>
            </a:r>
            <a:r>
              <a:rPr lang="en-US" sz="2400" b="1" dirty="0">
                <a:solidFill>
                  <a:schemeClr val="bg1"/>
                </a:solidFill>
              </a:rPr>
              <a:t> from a research paper (Cohen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2023)</a:t>
            </a:r>
          </a:p>
        </p:txBody>
      </p:sp>
    </p:spTree>
    <p:extLst>
      <p:ext uri="{BB962C8B-B14F-4D97-AF65-F5344CB8AC3E}">
        <p14:creationId xmlns:p14="http://schemas.microsoft.com/office/powerpoint/2010/main" val="3020325990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3CC17-3732-FC09-9034-B0646F9C1A3B}"/>
              </a:ext>
            </a:extLst>
          </p:cNvPr>
          <p:cNvSpPr txBox="1"/>
          <p:nvPr/>
        </p:nvSpPr>
        <p:spPr>
          <a:xfrm>
            <a:off x="233358" y="1258785"/>
            <a:ext cx="1096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Examples: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A2620-9126-33E0-EE85-F5B10B86FE74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Seasat</a:t>
            </a:r>
            <a:r>
              <a:rPr lang="en-US" sz="2400" b="1" dirty="0"/>
              <a:t>-A Satellite </a:t>
            </a:r>
            <a:r>
              <a:rPr lang="en-US" sz="2400" b="1" dirty="0" err="1"/>
              <a:t>Scatterometer</a:t>
            </a:r>
            <a:r>
              <a:rPr lang="en-US" sz="2400" b="1" dirty="0"/>
              <a:t> (SASS)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Seasat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Polar Orbiter]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2E46ACE-5450-C76D-D286-4A90ED80C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7" t="22357" r="41259" b="39543"/>
          <a:stretch/>
        </p:blipFill>
        <p:spPr>
          <a:xfrm>
            <a:off x="2929312" y="863600"/>
            <a:ext cx="8498379" cy="483860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A91E11-6530-1435-5AD3-4EFD4DC2001B}"/>
              </a:ext>
            </a:extLst>
          </p:cNvPr>
          <p:cNvSpPr/>
          <p:nvPr/>
        </p:nvSpPr>
        <p:spPr>
          <a:xfrm>
            <a:off x="2929312" y="2635099"/>
            <a:ext cx="7306435" cy="933602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EDB28-2D54-A44B-9A69-7BD9A79CC757}"/>
              </a:ext>
            </a:extLst>
          </p:cNvPr>
          <p:cNvSpPr txBox="1"/>
          <p:nvPr/>
        </p:nvSpPr>
        <p:spPr>
          <a:xfrm>
            <a:off x="270041" y="1897413"/>
            <a:ext cx="2225670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Purpose:  Sea-surface winds</a:t>
            </a:r>
          </a:p>
        </p:txBody>
      </p:sp>
    </p:spTree>
    <p:extLst>
      <p:ext uri="{BB962C8B-B14F-4D97-AF65-F5344CB8AC3E}">
        <p14:creationId xmlns:p14="http://schemas.microsoft.com/office/powerpoint/2010/main" val="4044610028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3A8A9-165D-F956-4425-9F237FEA2F04}"/>
              </a:ext>
            </a:extLst>
          </p:cNvPr>
          <p:cNvSpPr txBox="1"/>
          <p:nvPr/>
        </p:nvSpPr>
        <p:spPr>
          <a:xfrm>
            <a:off x="233357" y="1491733"/>
            <a:ext cx="9386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Extensive series of aircraft studies in the 1960s indicated a relationship between sea-surface winds and radar returns from the sea surface</a:t>
            </a:r>
          </a:p>
        </p:txBody>
      </p:sp>
    </p:spTree>
    <p:extLst>
      <p:ext uri="{BB962C8B-B14F-4D97-AF65-F5344CB8AC3E}">
        <p14:creationId xmlns:p14="http://schemas.microsoft.com/office/powerpoint/2010/main" val="477335483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3A8A9-165D-F956-4425-9F237FEA2F04}"/>
              </a:ext>
            </a:extLst>
          </p:cNvPr>
          <p:cNvSpPr txBox="1"/>
          <p:nvPr/>
        </p:nvSpPr>
        <p:spPr>
          <a:xfrm>
            <a:off x="233357" y="1491733"/>
            <a:ext cx="93864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Extensive series of aircraft studies in the 1960s indicated a relationship between sea-surface winds and radar returns from the sea surface</a:t>
            </a:r>
          </a:p>
          <a:p>
            <a:endParaRPr lang="en-US" sz="2400" b="1" dirty="0"/>
          </a:p>
          <a:p>
            <a:r>
              <a:rPr lang="en-US" sz="2400" b="1" dirty="0"/>
              <a:t>NASA developed a specialized radar called a </a:t>
            </a:r>
            <a:r>
              <a:rPr lang="en-US" sz="2400" b="1" i="1" dirty="0" err="1"/>
              <a:t>scatterometer</a:t>
            </a:r>
            <a:endParaRPr lang="en-US" sz="2400" b="1" i="1" dirty="0"/>
          </a:p>
          <a:p>
            <a:endParaRPr lang="en-US" sz="2400" b="1" dirty="0"/>
          </a:p>
          <a:p>
            <a:r>
              <a:rPr lang="en-US" sz="2400" b="1" dirty="0"/>
              <a:t>Measures backscatter cross-section (proportional to returned power) per unit area</a:t>
            </a:r>
          </a:p>
        </p:txBody>
      </p:sp>
    </p:spTree>
    <p:extLst>
      <p:ext uri="{BB962C8B-B14F-4D97-AF65-F5344CB8AC3E}">
        <p14:creationId xmlns:p14="http://schemas.microsoft.com/office/powerpoint/2010/main" val="3749983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AF678-D1D1-4B28-FE5F-88A4EEEB122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NON-BLACK BODIES:  ALL REAL OBJECTS ARE “GRAY”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B19400B5-9BF7-7EC3-89F8-8E3CCEF50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485"/>
            <a:ext cx="9880270" cy="5887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B51A0-7C98-B9EB-F688-40691B50ED41}"/>
              </a:ext>
            </a:extLst>
          </p:cNvPr>
          <p:cNvSpPr txBox="1"/>
          <p:nvPr/>
        </p:nvSpPr>
        <p:spPr>
          <a:xfrm>
            <a:off x="8317683" y="2873211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Includes scattering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7B8BAE-5B85-863C-0ACE-698866D9F43D}"/>
              </a:ext>
            </a:extLst>
          </p:cNvPr>
          <p:cNvSpPr/>
          <p:nvPr/>
        </p:nvSpPr>
        <p:spPr>
          <a:xfrm>
            <a:off x="233357" y="2779089"/>
            <a:ext cx="7960617" cy="6499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37162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3A8A9-165D-F956-4425-9F237FEA2F04}"/>
              </a:ext>
            </a:extLst>
          </p:cNvPr>
          <p:cNvSpPr txBox="1"/>
          <p:nvPr/>
        </p:nvSpPr>
        <p:spPr>
          <a:xfrm>
            <a:off x="233357" y="1491733"/>
            <a:ext cx="93864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Extensive series of aircraft studies in the 1960s indicated a relationship between sea-surface winds and radar returns from the sea surface</a:t>
            </a:r>
          </a:p>
          <a:p>
            <a:endParaRPr lang="en-US" sz="2400" b="1" dirty="0"/>
          </a:p>
          <a:p>
            <a:r>
              <a:rPr lang="en-US" sz="2400" b="1" dirty="0"/>
              <a:t>NASA developed a specialized radar called a </a:t>
            </a:r>
            <a:r>
              <a:rPr lang="en-US" sz="2400" b="1" i="1" dirty="0" err="1"/>
              <a:t>scatterometer</a:t>
            </a:r>
            <a:endParaRPr lang="en-US" sz="2400" b="1" i="1" dirty="0"/>
          </a:p>
          <a:p>
            <a:endParaRPr lang="en-US" sz="2400" b="1" dirty="0"/>
          </a:p>
          <a:p>
            <a:r>
              <a:rPr lang="en-US" sz="2400" b="1" dirty="0"/>
              <a:t>Measures backscatter cross-section (proportional to returned power) per unit area</a:t>
            </a:r>
          </a:p>
          <a:p>
            <a:endParaRPr lang="en-US" sz="2400" b="1" dirty="0"/>
          </a:p>
          <a:p>
            <a:r>
              <a:rPr lang="en-US" sz="2400" b="1" dirty="0">
                <a:latin typeface="Symbol" pitchFamily="2" charset="2"/>
              </a:rPr>
              <a:t>s</a:t>
            </a:r>
            <a:r>
              <a:rPr lang="en-US" sz="2400" b="1" dirty="0"/>
              <a:t> = normalized radar cross-section</a:t>
            </a:r>
          </a:p>
        </p:txBody>
      </p:sp>
    </p:spTree>
    <p:extLst>
      <p:ext uri="{BB962C8B-B14F-4D97-AF65-F5344CB8AC3E}">
        <p14:creationId xmlns:p14="http://schemas.microsoft.com/office/powerpoint/2010/main" val="62186145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32962F2-E466-6181-2911-15B115375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9" t="31190" r="16150" b="25372"/>
          <a:stretch/>
        </p:blipFill>
        <p:spPr>
          <a:xfrm>
            <a:off x="0" y="1234613"/>
            <a:ext cx="11237657" cy="48696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8A4DD5-484A-A75D-50CB-576BCC0C7A45}"/>
              </a:ext>
            </a:extLst>
          </p:cNvPr>
          <p:cNvSpPr/>
          <p:nvPr/>
        </p:nvSpPr>
        <p:spPr>
          <a:xfrm>
            <a:off x="4558748" y="1987826"/>
            <a:ext cx="1881809" cy="9144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37273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11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B9EF507-A164-E3F9-C4B5-68C791D83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1" t="24528" r="34224" b="35430"/>
          <a:stretch/>
        </p:blipFill>
        <p:spPr>
          <a:xfrm>
            <a:off x="233357" y="1231704"/>
            <a:ext cx="8481892" cy="48725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8F72FA-F403-0D93-0D7F-DC581234EDCC}"/>
              </a:ext>
            </a:extLst>
          </p:cNvPr>
          <p:cNvSpPr/>
          <p:nvPr/>
        </p:nvSpPr>
        <p:spPr>
          <a:xfrm>
            <a:off x="3975653" y="1709622"/>
            <a:ext cx="3909390" cy="2080500"/>
          </a:xfrm>
          <a:prstGeom prst="rect">
            <a:avLst/>
          </a:prstGeom>
          <a:solidFill>
            <a:srgbClr val="FF00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4B9A29-B877-AA25-3C5F-26B7BF9E665F}"/>
              </a:ext>
            </a:extLst>
          </p:cNvPr>
          <p:cNvSpPr/>
          <p:nvPr/>
        </p:nvSpPr>
        <p:spPr>
          <a:xfrm>
            <a:off x="233357" y="5406887"/>
            <a:ext cx="3742296" cy="697327"/>
          </a:xfrm>
          <a:prstGeom prst="rect">
            <a:avLst/>
          </a:prstGeom>
          <a:solidFill>
            <a:srgbClr val="FF00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57449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11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B9EF507-A164-E3F9-C4B5-68C791D83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1" t="24528" r="34224" b="35430"/>
          <a:stretch/>
        </p:blipFill>
        <p:spPr>
          <a:xfrm>
            <a:off x="233357" y="1231704"/>
            <a:ext cx="8481892" cy="48725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8F72FA-F403-0D93-0D7F-DC581234EDCC}"/>
              </a:ext>
            </a:extLst>
          </p:cNvPr>
          <p:cNvSpPr/>
          <p:nvPr/>
        </p:nvSpPr>
        <p:spPr>
          <a:xfrm>
            <a:off x="3975653" y="1709622"/>
            <a:ext cx="3909390" cy="2080500"/>
          </a:xfrm>
          <a:prstGeom prst="rect">
            <a:avLst/>
          </a:prstGeom>
          <a:solidFill>
            <a:srgbClr val="FF00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4B9A29-B877-AA25-3C5F-26B7BF9E665F}"/>
              </a:ext>
            </a:extLst>
          </p:cNvPr>
          <p:cNvSpPr/>
          <p:nvPr/>
        </p:nvSpPr>
        <p:spPr>
          <a:xfrm>
            <a:off x="233357" y="5406887"/>
            <a:ext cx="3742296" cy="697327"/>
          </a:xfrm>
          <a:prstGeom prst="rect">
            <a:avLst/>
          </a:prstGeom>
          <a:solidFill>
            <a:srgbClr val="FF00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FB08707-A845-44B5-C021-9F91D1229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1" t="64797" r="19168" b="13243"/>
          <a:stretch/>
        </p:blipFill>
        <p:spPr>
          <a:xfrm>
            <a:off x="1227609" y="2172363"/>
            <a:ext cx="10641496" cy="245469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354363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11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B9EF507-A164-E3F9-C4B5-68C791D83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1" t="24528" r="34224" b="35430"/>
          <a:stretch/>
        </p:blipFill>
        <p:spPr>
          <a:xfrm>
            <a:off x="233357" y="1231704"/>
            <a:ext cx="8481892" cy="48725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8F72FA-F403-0D93-0D7F-DC581234EDCC}"/>
              </a:ext>
            </a:extLst>
          </p:cNvPr>
          <p:cNvSpPr/>
          <p:nvPr/>
        </p:nvSpPr>
        <p:spPr>
          <a:xfrm>
            <a:off x="3975653" y="1709622"/>
            <a:ext cx="3909390" cy="2080500"/>
          </a:xfrm>
          <a:prstGeom prst="rect">
            <a:avLst/>
          </a:prstGeom>
          <a:solidFill>
            <a:srgbClr val="FF00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4B9A29-B877-AA25-3C5F-26B7BF9E665F}"/>
              </a:ext>
            </a:extLst>
          </p:cNvPr>
          <p:cNvSpPr/>
          <p:nvPr/>
        </p:nvSpPr>
        <p:spPr>
          <a:xfrm>
            <a:off x="233357" y="5406887"/>
            <a:ext cx="3742296" cy="697327"/>
          </a:xfrm>
          <a:prstGeom prst="rect">
            <a:avLst/>
          </a:prstGeom>
          <a:solidFill>
            <a:srgbClr val="FF0000">
              <a:alpha val="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FB08707-A845-44B5-C021-9F91D1229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1" t="64797" r="19168" b="13243"/>
          <a:stretch/>
        </p:blipFill>
        <p:spPr>
          <a:xfrm>
            <a:off x="1227609" y="2172363"/>
            <a:ext cx="10641496" cy="245469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2F50ED3-DC24-D2DA-196C-1260E23AF36E}"/>
              </a:ext>
            </a:extLst>
          </p:cNvPr>
          <p:cNvSpPr/>
          <p:nvPr/>
        </p:nvSpPr>
        <p:spPr>
          <a:xfrm>
            <a:off x="4121139" y="3710136"/>
            <a:ext cx="6843252" cy="1306835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FD7B78-6E67-A898-0A30-2520A77010E6}"/>
              </a:ext>
            </a:extLst>
          </p:cNvPr>
          <p:cNvCxnSpPr>
            <a:cxnSpLocks/>
          </p:cNvCxnSpPr>
          <p:nvPr/>
        </p:nvCxnSpPr>
        <p:spPr>
          <a:xfrm flipH="1" flipV="1">
            <a:off x="7885043" y="4807973"/>
            <a:ext cx="1122983" cy="75757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278075-B24E-C45D-B1BA-18032DD7E0E8}"/>
              </a:ext>
            </a:extLst>
          </p:cNvPr>
          <p:cNvSpPr txBox="1"/>
          <p:nvPr/>
        </p:nvSpPr>
        <p:spPr>
          <a:xfrm>
            <a:off x="6931005" y="5536048"/>
            <a:ext cx="4154041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This is solvable!</a:t>
            </a:r>
          </a:p>
        </p:txBody>
      </p:sp>
    </p:spTree>
    <p:extLst>
      <p:ext uri="{BB962C8B-B14F-4D97-AF65-F5344CB8AC3E}">
        <p14:creationId xmlns:p14="http://schemas.microsoft.com/office/powerpoint/2010/main" val="1754916128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waves or backs of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055D3-41D2-F12D-AB83-FE9696BF4B15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Seasat</a:t>
            </a:r>
            <a:r>
              <a:rPr lang="en-US" sz="2400" b="1" dirty="0"/>
              <a:t>-A Satellite </a:t>
            </a:r>
            <a:r>
              <a:rPr lang="en-US" sz="2400" b="1" dirty="0" err="1"/>
              <a:t>Scatterometer</a:t>
            </a:r>
            <a:r>
              <a:rPr lang="en-US" sz="2400" b="1" dirty="0"/>
              <a:t> (SASS)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Seasat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Polar Orbiter]</a:t>
            </a:r>
          </a:p>
        </p:txBody>
      </p:sp>
    </p:spTree>
    <p:extLst>
      <p:ext uri="{BB962C8B-B14F-4D97-AF65-F5344CB8AC3E}">
        <p14:creationId xmlns:p14="http://schemas.microsoft.com/office/powerpoint/2010/main" val="835738875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D85C2E3-BB9D-E75A-B04F-1249DC5834A4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Seasat</a:t>
            </a:r>
            <a:r>
              <a:rPr lang="en-US" sz="2400" b="1" dirty="0"/>
              <a:t>-A Satellite </a:t>
            </a:r>
            <a:r>
              <a:rPr lang="en-US" sz="2400" b="1" dirty="0" err="1"/>
              <a:t>Scatterometer</a:t>
            </a:r>
            <a:r>
              <a:rPr lang="en-US" sz="2400" b="1" dirty="0"/>
              <a:t> (SASS)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Seasat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Polar Orbiter]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EA195B-22C2-7F0E-F3F2-8A9D5C0B51CF}"/>
              </a:ext>
            </a:extLst>
          </p:cNvPr>
          <p:cNvCxnSpPr>
            <a:stCxn id="6" idx="4"/>
          </p:cNvCxnSpPr>
          <p:nvPr/>
        </p:nvCxnSpPr>
        <p:spPr>
          <a:xfrm>
            <a:off x="3224615" y="3722610"/>
            <a:ext cx="1583359" cy="1188603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5B4AFB6-02EA-557B-FFEC-278CA081C9F3}"/>
              </a:ext>
            </a:extLst>
          </p:cNvPr>
          <p:cNvSpPr txBox="1"/>
          <p:nvPr/>
        </p:nvSpPr>
        <p:spPr>
          <a:xfrm>
            <a:off x="4557253" y="4212105"/>
            <a:ext cx="7182464" cy="230832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About the same size as radar waves</a:t>
            </a:r>
          </a:p>
          <a:p>
            <a:endParaRPr lang="en-US" sz="2400" b="1" dirty="0"/>
          </a:p>
          <a:p>
            <a:r>
              <a:rPr lang="en-US" sz="2400" b="1" dirty="0"/>
              <a:t>Defined as: 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“…</a:t>
            </a:r>
            <a:r>
              <a:rPr 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small, free, surface-water wave with such a short wavelength that its restoring force is the water's surface tension, which causes the wave to have a rounded crest and V-shaped trough.”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1891976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1424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7572EE-8B6B-B73B-51C4-8809C91C3997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Seasat</a:t>
            </a:r>
            <a:r>
              <a:rPr lang="en-US" sz="2400" b="1" dirty="0"/>
              <a:t>-A Satellite </a:t>
            </a:r>
            <a:r>
              <a:rPr lang="en-US" sz="2400" b="1" dirty="0" err="1"/>
              <a:t>Scatterometer</a:t>
            </a:r>
            <a:r>
              <a:rPr lang="en-US" sz="2400" b="1" dirty="0"/>
              <a:t> (SASS)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Seasat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Polar Orbiter]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EA195B-22C2-7F0E-F3F2-8A9D5C0B51CF}"/>
              </a:ext>
            </a:extLst>
          </p:cNvPr>
          <p:cNvCxnSpPr>
            <a:stCxn id="6" idx="4"/>
          </p:cNvCxnSpPr>
          <p:nvPr/>
        </p:nvCxnSpPr>
        <p:spPr>
          <a:xfrm>
            <a:off x="3224615" y="3722610"/>
            <a:ext cx="1583359" cy="1188603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5B4AFB6-02EA-557B-FFEC-278CA081C9F3}"/>
              </a:ext>
            </a:extLst>
          </p:cNvPr>
          <p:cNvSpPr txBox="1"/>
          <p:nvPr/>
        </p:nvSpPr>
        <p:spPr>
          <a:xfrm>
            <a:off x="4557253" y="4212105"/>
            <a:ext cx="7182464" cy="230832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About the same size as radar waves</a:t>
            </a:r>
          </a:p>
          <a:p>
            <a:endParaRPr lang="en-US" sz="2400" b="1" dirty="0"/>
          </a:p>
          <a:p>
            <a:r>
              <a:rPr lang="en-US" sz="2400" b="1" dirty="0"/>
              <a:t>Defined as: 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“…</a:t>
            </a:r>
            <a:r>
              <a:rPr 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small, free, surface-water wave with such a short wavelength that its restoring force is the water's surface tension, which causes the wave to have a rounded crest and V-shaped trough.”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1891976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pillary wave | oceanography | Britannica">
            <a:extLst>
              <a:ext uri="{FF2B5EF4-FFF2-40B4-BE49-F238E27FC236}">
                <a16:creationId xmlns:a16="http://schemas.microsoft.com/office/drawing/2014/main" id="{30C2C3EA-AB83-B58D-0041-F2BAA96A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15" y="214313"/>
            <a:ext cx="5671267" cy="38987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70711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4DB7FCF-6F4B-3BD4-CE7A-5FD0201DA0E8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Seasat</a:t>
            </a:r>
            <a:r>
              <a:rPr lang="en-US" sz="2400" b="1" dirty="0"/>
              <a:t>-A Satellite </a:t>
            </a:r>
            <a:r>
              <a:rPr lang="en-US" sz="2400" b="1" dirty="0" err="1"/>
              <a:t>Scatterometer</a:t>
            </a:r>
            <a:r>
              <a:rPr lang="en-US" sz="2400" b="1" dirty="0"/>
              <a:t> (SASS)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Seasat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Polar Orbiter]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EA195B-22C2-7F0E-F3F2-8A9D5C0B51CF}"/>
              </a:ext>
            </a:extLst>
          </p:cNvPr>
          <p:cNvCxnSpPr>
            <a:stCxn id="6" idx="4"/>
          </p:cNvCxnSpPr>
          <p:nvPr/>
        </p:nvCxnSpPr>
        <p:spPr>
          <a:xfrm>
            <a:off x="3224615" y="3722610"/>
            <a:ext cx="1583359" cy="1188603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5B4AFB6-02EA-557B-FFEC-278CA081C9F3}"/>
              </a:ext>
            </a:extLst>
          </p:cNvPr>
          <p:cNvSpPr txBox="1"/>
          <p:nvPr/>
        </p:nvSpPr>
        <p:spPr>
          <a:xfrm>
            <a:off x="4557253" y="4212105"/>
            <a:ext cx="7182464" cy="230832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About the same size as radar waves</a:t>
            </a:r>
          </a:p>
          <a:p>
            <a:endParaRPr lang="en-US" sz="2400" b="1" dirty="0"/>
          </a:p>
          <a:p>
            <a:r>
              <a:rPr lang="en-US" sz="2400" b="1" dirty="0"/>
              <a:t>Defined as: 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“…</a:t>
            </a:r>
            <a:r>
              <a:rPr 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small, free, surface-water wave with such a short wavelength that its restoring force is the water's surface tension, which causes the wave to have a rounded crest and V-shaped trough.”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1891976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pillary wave | oceanography | Britannica">
            <a:extLst>
              <a:ext uri="{FF2B5EF4-FFF2-40B4-BE49-F238E27FC236}">
                <a16:creationId xmlns:a16="http://schemas.microsoft.com/office/drawing/2014/main" id="{30C2C3EA-AB83-B58D-0041-F2BAA96A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15" y="214313"/>
            <a:ext cx="5671267" cy="38987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pillary wave - Wikiwand">
            <a:extLst>
              <a:ext uri="{FF2B5EF4-FFF2-40B4-BE49-F238E27FC236}">
                <a16:creationId xmlns:a16="http://schemas.microsoft.com/office/drawing/2014/main" id="{EF6F7037-6462-CDBD-9513-ECF399184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22" y="539729"/>
            <a:ext cx="8740975" cy="58273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C735F-8E9F-A744-2E61-4041FF9F553E}"/>
              </a:ext>
            </a:extLst>
          </p:cNvPr>
          <p:cNvSpPr txBox="1"/>
          <p:nvPr/>
        </p:nvSpPr>
        <p:spPr>
          <a:xfrm>
            <a:off x="3301734" y="5812689"/>
            <a:ext cx="445535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Capillary waves on sea surface</a:t>
            </a:r>
          </a:p>
        </p:txBody>
      </p:sp>
    </p:spTree>
    <p:extLst>
      <p:ext uri="{BB962C8B-B14F-4D97-AF65-F5344CB8AC3E}">
        <p14:creationId xmlns:p14="http://schemas.microsoft.com/office/powerpoint/2010/main" val="3359126419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6124763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94F26-F7BF-F853-ED9F-AF87C179470C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Seasat</a:t>
            </a:r>
            <a:r>
              <a:rPr lang="en-US" sz="2400" b="1" dirty="0"/>
              <a:t>-A Satellite </a:t>
            </a:r>
            <a:r>
              <a:rPr lang="en-US" sz="2400" b="1" dirty="0" err="1"/>
              <a:t>Scatterometer</a:t>
            </a:r>
            <a:r>
              <a:rPr lang="en-US" sz="2400" b="1" dirty="0"/>
              <a:t> (SASS)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Seasat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Polar Orbiter]</a:t>
            </a:r>
          </a:p>
        </p:txBody>
      </p:sp>
    </p:spTree>
    <p:extLst>
      <p:ext uri="{BB962C8B-B14F-4D97-AF65-F5344CB8AC3E}">
        <p14:creationId xmlns:p14="http://schemas.microsoft.com/office/powerpoint/2010/main" val="3400528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AF678-D1D1-4B28-FE5F-88A4EEEB122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NON-BLACK BODIES:  ALL REAL OBJECTS ARE “GRAY”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B19400B5-9BF7-7EC3-89F8-8E3CCEF50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485"/>
            <a:ext cx="9880270" cy="5887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B51A0-7C98-B9EB-F688-40691B50ED41}"/>
              </a:ext>
            </a:extLst>
          </p:cNvPr>
          <p:cNvSpPr txBox="1"/>
          <p:nvPr/>
        </p:nvSpPr>
        <p:spPr>
          <a:xfrm>
            <a:off x="8317683" y="3395725"/>
            <a:ext cx="3591887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Related to Vertical Optical Depth (more later)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7B8BAE-5B85-863C-0ACE-698866D9F43D}"/>
              </a:ext>
            </a:extLst>
          </p:cNvPr>
          <p:cNvSpPr/>
          <p:nvPr/>
        </p:nvSpPr>
        <p:spPr>
          <a:xfrm>
            <a:off x="233357" y="3479733"/>
            <a:ext cx="7960617" cy="6499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95196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6124763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B089490-D9A4-42A2-3901-FBE7932E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7" y="158750"/>
            <a:ext cx="10160000" cy="65405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011052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6124763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B089490-D9A4-42A2-3901-FBE7932E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7" y="158750"/>
            <a:ext cx="10160000" cy="65405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9609C-ED85-BBA4-E148-DB45B3868096}"/>
              </a:ext>
            </a:extLst>
          </p:cNvPr>
          <p:cNvSpPr txBox="1"/>
          <p:nvPr/>
        </p:nvSpPr>
        <p:spPr>
          <a:xfrm rot="1804097">
            <a:off x="1465137" y="2508636"/>
            <a:ext cx="4455350" cy="4572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EMR from </a:t>
            </a:r>
            <a:r>
              <a:rPr lang="en-US" sz="2400" b="1" dirty="0" err="1">
                <a:solidFill>
                  <a:schemeClr val="bg1"/>
                </a:solidFill>
              </a:rPr>
              <a:t>Scatterometer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37E939-C371-DDAE-9AE4-E527D4E1A612}"/>
              </a:ext>
            </a:extLst>
          </p:cNvPr>
          <p:cNvSpPr/>
          <p:nvPr/>
        </p:nvSpPr>
        <p:spPr>
          <a:xfrm rot="1804275">
            <a:off x="1491984" y="1442199"/>
            <a:ext cx="4883798" cy="1911700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65195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6124763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B089490-D9A4-42A2-3901-FBE7932E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7" y="158750"/>
            <a:ext cx="10160000" cy="65405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9609C-ED85-BBA4-E148-DB45B3868096}"/>
              </a:ext>
            </a:extLst>
          </p:cNvPr>
          <p:cNvSpPr txBox="1"/>
          <p:nvPr/>
        </p:nvSpPr>
        <p:spPr>
          <a:xfrm rot="1804097">
            <a:off x="1465137" y="2508636"/>
            <a:ext cx="4455350" cy="4572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EMR from </a:t>
            </a:r>
            <a:r>
              <a:rPr lang="en-US" sz="2400" b="1" dirty="0" err="1">
                <a:solidFill>
                  <a:schemeClr val="bg1"/>
                </a:solidFill>
              </a:rPr>
              <a:t>Scatterometer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70EB5-839B-E2C4-BC5A-3166EF452F4F}"/>
              </a:ext>
            </a:extLst>
          </p:cNvPr>
          <p:cNvSpPr txBox="1"/>
          <p:nvPr/>
        </p:nvSpPr>
        <p:spPr>
          <a:xfrm>
            <a:off x="3947049" y="1710273"/>
            <a:ext cx="2821728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Compliment of zenith angle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FCC9A5-1090-CECE-1807-C2FEE57EFA4C}"/>
              </a:ext>
            </a:extLst>
          </p:cNvPr>
          <p:cNvSpPr/>
          <p:nvPr/>
        </p:nvSpPr>
        <p:spPr>
          <a:xfrm>
            <a:off x="3274142" y="1843548"/>
            <a:ext cx="687655" cy="589935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26940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6124763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B089490-D9A4-42A2-3901-FBE7932E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7" y="158750"/>
            <a:ext cx="10160000" cy="65405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9609C-ED85-BBA4-E148-DB45B3868096}"/>
              </a:ext>
            </a:extLst>
          </p:cNvPr>
          <p:cNvSpPr txBox="1"/>
          <p:nvPr/>
        </p:nvSpPr>
        <p:spPr>
          <a:xfrm rot="1804097">
            <a:off x="1465137" y="2508636"/>
            <a:ext cx="4455350" cy="4572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EMR from </a:t>
            </a:r>
            <a:r>
              <a:rPr lang="en-US" sz="2400" b="1" dirty="0" err="1">
                <a:solidFill>
                  <a:schemeClr val="bg1"/>
                </a:solidFill>
              </a:rPr>
              <a:t>Scatterometer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70EB5-839B-E2C4-BC5A-3166EF452F4F}"/>
              </a:ext>
            </a:extLst>
          </p:cNvPr>
          <p:cNvSpPr txBox="1"/>
          <p:nvPr/>
        </p:nvSpPr>
        <p:spPr>
          <a:xfrm>
            <a:off x="3947049" y="1710273"/>
            <a:ext cx="2821728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Compliment of zenith angle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88D78-D1D5-E30D-C56B-3A74F730BAF1}"/>
              </a:ext>
            </a:extLst>
          </p:cNvPr>
          <p:cNvSpPr txBox="1"/>
          <p:nvPr/>
        </p:nvSpPr>
        <p:spPr>
          <a:xfrm>
            <a:off x="6605209" y="3239268"/>
            <a:ext cx="2821728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Wave height of capillary waves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19954E-5B95-9D76-1D57-AB229F820853}"/>
              </a:ext>
            </a:extLst>
          </p:cNvPr>
          <p:cNvSpPr/>
          <p:nvPr/>
        </p:nvSpPr>
        <p:spPr>
          <a:xfrm>
            <a:off x="9448873" y="3337360"/>
            <a:ext cx="687655" cy="589935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90225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6124763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B089490-D9A4-42A2-3901-FBE7932E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7" y="158750"/>
            <a:ext cx="10160000" cy="65405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9609C-ED85-BBA4-E148-DB45B3868096}"/>
              </a:ext>
            </a:extLst>
          </p:cNvPr>
          <p:cNvSpPr txBox="1"/>
          <p:nvPr/>
        </p:nvSpPr>
        <p:spPr>
          <a:xfrm rot="1804097">
            <a:off x="1465137" y="2508636"/>
            <a:ext cx="4455350" cy="4572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EMR from </a:t>
            </a:r>
            <a:r>
              <a:rPr lang="en-US" sz="2400" b="1" dirty="0" err="1">
                <a:solidFill>
                  <a:schemeClr val="bg1"/>
                </a:solidFill>
              </a:rPr>
              <a:t>Scatterometer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70EB5-839B-E2C4-BC5A-3166EF452F4F}"/>
              </a:ext>
            </a:extLst>
          </p:cNvPr>
          <p:cNvSpPr txBox="1"/>
          <p:nvPr/>
        </p:nvSpPr>
        <p:spPr>
          <a:xfrm>
            <a:off x="3947049" y="1710273"/>
            <a:ext cx="2821728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Compliment of zenith angle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1338CA8-3BAE-39D9-0AA9-F6A9E33B3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3" t="46148" r="65254" b="42011"/>
          <a:stretch/>
        </p:blipFill>
        <p:spPr>
          <a:xfrm>
            <a:off x="1556388" y="4804231"/>
            <a:ext cx="4448906" cy="137223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016637-79A4-2B5A-7C3E-90735BC3355B}"/>
              </a:ext>
            </a:extLst>
          </p:cNvPr>
          <p:cNvSpPr txBox="1"/>
          <p:nvPr/>
        </p:nvSpPr>
        <p:spPr>
          <a:xfrm>
            <a:off x="6605209" y="3239268"/>
            <a:ext cx="2821728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Wave height of capillary waves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A1404-33C6-48F2-7989-677C1EBC1A2D}"/>
              </a:ext>
            </a:extLst>
          </p:cNvPr>
          <p:cNvSpPr txBox="1"/>
          <p:nvPr/>
        </p:nvSpPr>
        <p:spPr>
          <a:xfrm>
            <a:off x="1544545" y="4241194"/>
            <a:ext cx="445535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Bragg Scattering given by:</a:t>
            </a:r>
          </a:p>
        </p:txBody>
      </p:sp>
    </p:spTree>
    <p:extLst>
      <p:ext uri="{BB962C8B-B14F-4D97-AF65-F5344CB8AC3E}">
        <p14:creationId xmlns:p14="http://schemas.microsoft.com/office/powerpoint/2010/main" val="1814879879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6124763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B089490-D9A4-42A2-3901-FBE7932E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7" y="158750"/>
            <a:ext cx="10160000" cy="65405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9609C-ED85-BBA4-E148-DB45B3868096}"/>
              </a:ext>
            </a:extLst>
          </p:cNvPr>
          <p:cNvSpPr txBox="1"/>
          <p:nvPr/>
        </p:nvSpPr>
        <p:spPr>
          <a:xfrm rot="1804097">
            <a:off x="1465137" y="2508636"/>
            <a:ext cx="4455350" cy="4572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EMR from </a:t>
            </a:r>
            <a:r>
              <a:rPr lang="en-US" sz="2400" b="1" dirty="0" err="1">
                <a:solidFill>
                  <a:schemeClr val="bg1"/>
                </a:solidFill>
              </a:rPr>
              <a:t>Scatterometer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70EB5-839B-E2C4-BC5A-3166EF452F4F}"/>
              </a:ext>
            </a:extLst>
          </p:cNvPr>
          <p:cNvSpPr txBox="1"/>
          <p:nvPr/>
        </p:nvSpPr>
        <p:spPr>
          <a:xfrm>
            <a:off x="3947049" y="1710273"/>
            <a:ext cx="2821728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Compliment of zenith angle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1338CA8-3BAE-39D9-0AA9-F6A9E33B3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3" t="46148" r="65254" b="42011"/>
          <a:stretch/>
        </p:blipFill>
        <p:spPr>
          <a:xfrm>
            <a:off x="1556388" y="4804231"/>
            <a:ext cx="4448906" cy="137223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016637-79A4-2B5A-7C3E-90735BC3355B}"/>
              </a:ext>
            </a:extLst>
          </p:cNvPr>
          <p:cNvSpPr txBox="1"/>
          <p:nvPr/>
        </p:nvSpPr>
        <p:spPr>
          <a:xfrm>
            <a:off x="6605209" y="3239268"/>
            <a:ext cx="2821728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Wave height of capillary waves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A1404-33C6-48F2-7989-677C1EBC1A2D}"/>
              </a:ext>
            </a:extLst>
          </p:cNvPr>
          <p:cNvSpPr txBox="1"/>
          <p:nvPr/>
        </p:nvSpPr>
        <p:spPr>
          <a:xfrm>
            <a:off x="1544545" y="4241194"/>
            <a:ext cx="445535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Bragg Scattering given by: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F08EDA-9E86-99F4-8393-ED755B593E6F}"/>
              </a:ext>
            </a:extLst>
          </p:cNvPr>
          <p:cNvSpPr/>
          <p:nvPr/>
        </p:nvSpPr>
        <p:spPr>
          <a:xfrm>
            <a:off x="2260675" y="5221714"/>
            <a:ext cx="687655" cy="589935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BAAA1-A40E-6392-5E5B-33C59A15B0B4}"/>
              </a:ext>
            </a:extLst>
          </p:cNvPr>
          <p:cNvSpPr txBox="1"/>
          <p:nvPr/>
        </p:nvSpPr>
        <p:spPr>
          <a:xfrm>
            <a:off x="2088841" y="5942151"/>
            <a:ext cx="338400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Wavelength of EMR</a:t>
            </a:r>
          </a:p>
        </p:txBody>
      </p:sp>
    </p:spTree>
    <p:extLst>
      <p:ext uri="{BB962C8B-B14F-4D97-AF65-F5344CB8AC3E}">
        <p14:creationId xmlns:p14="http://schemas.microsoft.com/office/powerpoint/2010/main" val="2523686084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654F-AC3F-9045-5A3F-F32B49AE355D}"/>
              </a:ext>
            </a:extLst>
          </p:cNvPr>
          <p:cNvSpPr txBox="1"/>
          <p:nvPr/>
        </p:nvSpPr>
        <p:spPr>
          <a:xfrm>
            <a:off x="270041" y="753786"/>
            <a:ext cx="684345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How do </a:t>
            </a:r>
            <a:r>
              <a:rPr lang="en-US" sz="2400" b="1" dirty="0" err="1">
                <a:solidFill>
                  <a:schemeClr val="bg1"/>
                </a:solidFill>
              </a:rPr>
              <a:t>scatterometers</a:t>
            </a:r>
            <a:r>
              <a:rPr lang="en-US" sz="2400" b="1" dirty="0">
                <a:solidFill>
                  <a:schemeClr val="bg1"/>
                </a:solidFill>
              </a:rPr>
              <a:t> measure sea-surface winds?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2763-8755-78E5-610F-B5C844F501B2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ACTIVE SENSORS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2B406-01F1-20F8-3EC5-CB1E2D0BE00E}"/>
              </a:ext>
            </a:extLst>
          </p:cNvPr>
          <p:cNvSpPr txBox="1"/>
          <p:nvPr/>
        </p:nvSpPr>
        <p:spPr>
          <a:xfrm>
            <a:off x="233357" y="1491733"/>
            <a:ext cx="11167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Sensor transmits pulses of microwave energy (radar) at sea surface from polar orbit</a:t>
            </a:r>
          </a:p>
          <a:p>
            <a:endParaRPr lang="en-US" sz="2400" b="1" dirty="0"/>
          </a:p>
          <a:p>
            <a:r>
              <a:rPr lang="en-US" sz="2400" b="1" dirty="0"/>
              <a:t>f = 14.6 GHz, or </a:t>
            </a:r>
            <a:r>
              <a:rPr lang="en-US" sz="2400" b="1" dirty="0">
                <a:latin typeface="Symbol" pitchFamily="2" charset="2"/>
              </a:rPr>
              <a:t>l </a:t>
            </a:r>
            <a:r>
              <a:rPr lang="en-US" sz="2400" b="1" dirty="0"/>
              <a:t>= 2.05 cm; transmitted power is about 8 Watts</a:t>
            </a:r>
          </a:p>
          <a:p>
            <a:endParaRPr lang="en-US" sz="2400" b="1" dirty="0"/>
          </a:p>
          <a:p>
            <a:r>
              <a:rPr lang="en-US" sz="2400" b="1" dirty="0"/>
              <a:t>Interacts with </a:t>
            </a:r>
            <a:r>
              <a:rPr lang="en-US" sz="2400" b="1" u="sng" dirty="0"/>
              <a:t>capillary waves </a:t>
            </a:r>
            <a:r>
              <a:rPr lang="en-US" sz="2400" b="1" dirty="0"/>
              <a:t>on sea surface via </a:t>
            </a:r>
            <a:r>
              <a:rPr lang="en-US" sz="2400" b="1" u="sng" dirty="0"/>
              <a:t>Bragg Scattering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Greatest backscatter in upwind and downwind direction (sees face of approaching or departing waves)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Smallest backscatter in cross-wind direction (see sides of waves)</a:t>
            </a:r>
          </a:p>
          <a:p>
            <a:endParaRPr lang="en-US" sz="2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BC7B3C-5D31-44EF-DE1D-4A13F2C4C8C3}"/>
              </a:ext>
            </a:extLst>
          </p:cNvPr>
          <p:cNvSpPr/>
          <p:nvPr/>
        </p:nvSpPr>
        <p:spPr>
          <a:xfrm>
            <a:off x="6124763" y="2645896"/>
            <a:ext cx="2665278" cy="1076714"/>
          </a:xfrm>
          <a:prstGeom prst="ellipse">
            <a:avLst/>
          </a:prstGeom>
          <a:solidFill>
            <a:srgbClr val="FFFF00">
              <a:alpha val="0"/>
            </a:srgbClr>
          </a:solidFill>
          <a:ln w="635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B089490-D9A4-42A2-3901-FBE7932E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7" y="158750"/>
            <a:ext cx="10160000" cy="65405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9609C-ED85-BBA4-E148-DB45B3868096}"/>
              </a:ext>
            </a:extLst>
          </p:cNvPr>
          <p:cNvSpPr txBox="1"/>
          <p:nvPr/>
        </p:nvSpPr>
        <p:spPr>
          <a:xfrm rot="1804097">
            <a:off x="1465137" y="2508636"/>
            <a:ext cx="4455350" cy="4572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EMR from </a:t>
            </a:r>
            <a:r>
              <a:rPr lang="en-US" sz="2400" b="1" dirty="0" err="1">
                <a:solidFill>
                  <a:schemeClr val="bg1"/>
                </a:solidFill>
              </a:rPr>
              <a:t>Scatterometer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70EB5-839B-E2C4-BC5A-3166EF452F4F}"/>
              </a:ext>
            </a:extLst>
          </p:cNvPr>
          <p:cNvSpPr txBox="1"/>
          <p:nvPr/>
        </p:nvSpPr>
        <p:spPr>
          <a:xfrm>
            <a:off x="3947049" y="1710273"/>
            <a:ext cx="2821728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Compliment of zenith angle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1338CA8-3BAE-39D9-0AA9-F6A9E33B3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3" t="46148" r="65254" b="42011"/>
          <a:stretch/>
        </p:blipFill>
        <p:spPr>
          <a:xfrm>
            <a:off x="1556388" y="4804231"/>
            <a:ext cx="4448906" cy="137223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016637-79A4-2B5A-7C3E-90735BC3355B}"/>
              </a:ext>
            </a:extLst>
          </p:cNvPr>
          <p:cNvSpPr txBox="1"/>
          <p:nvPr/>
        </p:nvSpPr>
        <p:spPr>
          <a:xfrm>
            <a:off x="6605209" y="3239268"/>
            <a:ext cx="2821728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Wave height of capillary waves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A1404-33C6-48F2-7989-677C1EBC1A2D}"/>
              </a:ext>
            </a:extLst>
          </p:cNvPr>
          <p:cNvSpPr txBox="1"/>
          <p:nvPr/>
        </p:nvSpPr>
        <p:spPr>
          <a:xfrm>
            <a:off x="1544545" y="4241194"/>
            <a:ext cx="445535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Bragg Scattering given by: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F08EDA-9E86-99F4-8393-ED755B593E6F}"/>
              </a:ext>
            </a:extLst>
          </p:cNvPr>
          <p:cNvSpPr/>
          <p:nvPr/>
        </p:nvSpPr>
        <p:spPr>
          <a:xfrm>
            <a:off x="1936219" y="5251210"/>
            <a:ext cx="687655" cy="589935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409AA0-B7A9-BCDF-260D-B5A38E2E392F}"/>
              </a:ext>
            </a:extLst>
          </p:cNvPr>
          <p:cNvSpPr txBox="1"/>
          <p:nvPr/>
        </p:nvSpPr>
        <p:spPr>
          <a:xfrm>
            <a:off x="1051172" y="5998870"/>
            <a:ext cx="6406230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Order number of intensity maxima (= 1, 2, 3…)</a:t>
            </a:r>
          </a:p>
        </p:txBody>
      </p:sp>
    </p:spTree>
    <p:extLst>
      <p:ext uri="{BB962C8B-B14F-4D97-AF65-F5344CB8AC3E}">
        <p14:creationId xmlns:p14="http://schemas.microsoft.com/office/powerpoint/2010/main" val="4196611282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3049DD-3934-3842-211E-D282382389DD}"/>
              </a:ext>
            </a:extLst>
          </p:cNvPr>
          <p:cNvSpPr/>
          <p:nvPr/>
        </p:nvSpPr>
        <p:spPr>
          <a:xfrm>
            <a:off x="-11476383" y="2750899"/>
            <a:ext cx="35144766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A171C-8C96-FE92-B819-211180E426D0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Seasat</a:t>
            </a:r>
            <a:r>
              <a:rPr lang="en-US" sz="2400" b="1" dirty="0"/>
              <a:t>-A Satellite </a:t>
            </a:r>
            <a:r>
              <a:rPr lang="en-US" sz="2400" b="1" dirty="0" err="1"/>
              <a:t>Scatterometer</a:t>
            </a:r>
            <a:r>
              <a:rPr lang="en-US" sz="2400" b="1" dirty="0"/>
              <a:t> (SASS)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Seasat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Polar Orbiter]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9827F7-FDB8-9538-EDAB-0CD51141D40F}"/>
              </a:ext>
            </a:extLst>
          </p:cNvPr>
          <p:cNvSpPr txBox="1"/>
          <p:nvPr/>
        </p:nvSpPr>
        <p:spPr>
          <a:xfrm>
            <a:off x="3693225" y="4751078"/>
            <a:ext cx="6970553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Need two measurements of back-scatter cross-section to back out wind speed and direction</a:t>
            </a:r>
          </a:p>
        </p:txBody>
      </p:sp>
    </p:spTree>
    <p:extLst>
      <p:ext uri="{BB962C8B-B14F-4D97-AF65-F5344CB8AC3E}">
        <p14:creationId xmlns:p14="http://schemas.microsoft.com/office/powerpoint/2010/main" val="414498423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3049DD-3934-3842-211E-D282382389DD}"/>
              </a:ext>
            </a:extLst>
          </p:cNvPr>
          <p:cNvSpPr/>
          <p:nvPr/>
        </p:nvSpPr>
        <p:spPr>
          <a:xfrm>
            <a:off x="-11476383" y="2750899"/>
            <a:ext cx="35144766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656CCC-4957-B5D2-9CEB-686E63F0BDEA}"/>
              </a:ext>
            </a:extLst>
          </p:cNvPr>
          <p:cNvSpPr/>
          <p:nvPr/>
        </p:nvSpPr>
        <p:spPr>
          <a:xfrm>
            <a:off x="4585324" y="1000409"/>
            <a:ext cx="2470067" cy="131095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CB787-7470-DFC2-9FF1-996BCCEE18CD}"/>
              </a:ext>
            </a:extLst>
          </p:cNvPr>
          <p:cNvSpPr txBox="1"/>
          <p:nvPr/>
        </p:nvSpPr>
        <p:spPr>
          <a:xfrm>
            <a:off x="4962662" y="1425054"/>
            <a:ext cx="171539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Spacecraft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A171C-8C96-FE92-B819-211180E426D0}"/>
              </a:ext>
            </a:extLst>
          </p:cNvPr>
          <p:cNvSpPr txBox="1"/>
          <p:nvPr/>
        </p:nvSpPr>
        <p:spPr>
          <a:xfrm>
            <a:off x="3693226" y="5801843"/>
            <a:ext cx="6970553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Seasat</a:t>
            </a:r>
            <a:r>
              <a:rPr lang="en-US" sz="2400" b="1" dirty="0"/>
              <a:t>-A Satellite </a:t>
            </a:r>
            <a:r>
              <a:rPr lang="en-US" sz="2400" b="1" dirty="0" err="1"/>
              <a:t>Scatterometer</a:t>
            </a:r>
            <a:r>
              <a:rPr lang="en-US" sz="2400" b="1" dirty="0"/>
              <a:t> (SASS)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Seasat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Polar Orbiter]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9827F7-FDB8-9538-EDAB-0CD51141D40F}"/>
              </a:ext>
            </a:extLst>
          </p:cNvPr>
          <p:cNvSpPr txBox="1"/>
          <p:nvPr/>
        </p:nvSpPr>
        <p:spPr>
          <a:xfrm>
            <a:off x="3693225" y="4751078"/>
            <a:ext cx="6970553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Need two measurements of back-scatter cross-section to back out wind speed and direction</a:t>
            </a:r>
          </a:p>
        </p:txBody>
      </p:sp>
    </p:spTree>
    <p:extLst>
      <p:ext uri="{BB962C8B-B14F-4D97-AF65-F5344CB8AC3E}">
        <p14:creationId xmlns:p14="http://schemas.microsoft.com/office/powerpoint/2010/main" val="3240482384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03049DD-3934-3842-211E-D282382389DD}"/>
              </a:ext>
            </a:extLst>
          </p:cNvPr>
          <p:cNvSpPr/>
          <p:nvPr/>
        </p:nvSpPr>
        <p:spPr>
          <a:xfrm>
            <a:off x="-11458541" y="2740427"/>
            <a:ext cx="35144766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0483DD4-460C-81FD-AABE-615D68987155}"/>
              </a:ext>
            </a:extLst>
          </p:cNvPr>
          <p:cNvSpPr/>
          <p:nvPr/>
        </p:nvSpPr>
        <p:spPr>
          <a:xfrm rot="10800000">
            <a:off x="2781300" y="1604305"/>
            <a:ext cx="2181362" cy="91440"/>
          </a:xfrm>
          <a:prstGeom prst="rightArrow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CB787-7470-DFC2-9FF1-996BCCEE18CD}"/>
              </a:ext>
            </a:extLst>
          </p:cNvPr>
          <p:cNvSpPr txBox="1"/>
          <p:nvPr/>
        </p:nvSpPr>
        <p:spPr>
          <a:xfrm>
            <a:off x="4962662" y="1425054"/>
            <a:ext cx="1715393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Spacecraft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7C949-D9C7-0B30-AF7A-1CEB019C7159}"/>
              </a:ext>
            </a:extLst>
          </p:cNvPr>
          <p:cNvSpPr txBox="1"/>
          <p:nvPr/>
        </p:nvSpPr>
        <p:spPr>
          <a:xfrm>
            <a:off x="1700910" y="1405400"/>
            <a:ext cx="1295400" cy="46166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SMV</a:t>
            </a:r>
            <a:endParaRPr lang="en-US" sz="24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946548-911A-6B79-14FA-A9D28D2B0E11}"/>
              </a:ext>
            </a:extLst>
          </p:cNvPr>
          <p:cNvCxnSpPr>
            <a:cxnSpLocks/>
          </p:cNvCxnSpPr>
          <p:nvPr/>
        </p:nvCxnSpPr>
        <p:spPr>
          <a:xfrm>
            <a:off x="-156754" y="4737099"/>
            <a:ext cx="1244279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2DA0FB-1C50-77AF-9C90-8C69A3337DEC}"/>
              </a:ext>
            </a:extLst>
          </p:cNvPr>
          <p:cNvCxnSpPr>
            <a:cxnSpLocks/>
          </p:cNvCxnSpPr>
          <p:nvPr/>
        </p:nvCxnSpPr>
        <p:spPr>
          <a:xfrm>
            <a:off x="-34537" y="3356638"/>
            <a:ext cx="12344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182E6D-52D7-D81A-238A-207046BC38AD}"/>
              </a:ext>
            </a:extLst>
          </p:cNvPr>
          <p:cNvCxnSpPr>
            <a:cxnSpLocks/>
          </p:cNvCxnSpPr>
          <p:nvPr/>
        </p:nvCxnSpPr>
        <p:spPr>
          <a:xfrm>
            <a:off x="-58358" y="6293155"/>
            <a:ext cx="12344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8F108E77-0DDB-7F58-E874-BDE0BF565CCE}"/>
              </a:ext>
            </a:extLst>
          </p:cNvPr>
          <p:cNvSpPr/>
          <p:nvPr/>
        </p:nvSpPr>
        <p:spPr>
          <a:xfrm rot="10800000">
            <a:off x="3332930" y="4696784"/>
            <a:ext cx="2181362" cy="91440"/>
          </a:xfrm>
          <a:prstGeom prst="rightArrow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EC12A9-C19D-FAB0-FAB2-D8F0C61AB0A4}"/>
              </a:ext>
            </a:extLst>
          </p:cNvPr>
          <p:cNvCxnSpPr>
            <a:cxnSpLocks/>
          </p:cNvCxnSpPr>
          <p:nvPr/>
        </p:nvCxnSpPr>
        <p:spPr>
          <a:xfrm flipV="1">
            <a:off x="3651422" y="1897352"/>
            <a:ext cx="2179570" cy="146991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53014A-8EAC-A2CB-389D-AD11990E3072}"/>
              </a:ext>
            </a:extLst>
          </p:cNvPr>
          <p:cNvCxnSpPr>
            <a:stCxn id="10" idx="2"/>
          </p:cNvCxnSpPr>
          <p:nvPr/>
        </p:nvCxnSpPr>
        <p:spPr>
          <a:xfrm flipH="1">
            <a:off x="5820358" y="1886719"/>
            <a:ext cx="1" cy="28503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1514EB-71B1-418C-342D-DCE090435062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820359" y="1886719"/>
            <a:ext cx="2382768" cy="438324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79C2E9-EF6B-B49D-BBAF-B2F76C4424F5}"/>
              </a:ext>
            </a:extLst>
          </p:cNvPr>
          <p:cNvCxnSpPr>
            <a:cxnSpLocks/>
          </p:cNvCxnSpPr>
          <p:nvPr/>
        </p:nvCxnSpPr>
        <p:spPr>
          <a:xfrm>
            <a:off x="3627727" y="3349631"/>
            <a:ext cx="4572000" cy="29260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2D763BAE-920B-8060-98B9-2BB4E9CCEF1D}"/>
              </a:ext>
            </a:extLst>
          </p:cNvPr>
          <p:cNvSpPr txBox="1"/>
          <p:nvPr/>
        </p:nvSpPr>
        <p:spPr>
          <a:xfrm rot="2005653">
            <a:off x="5991466" y="5205701"/>
            <a:ext cx="161176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CROSS-TRACK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5837D-3C74-AF0E-A825-3EFBE60248D7}"/>
              </a:ext>
            </a:extLst>
          </p:cNvPr>
          <p:cNvSpPr txBox="1"/>
          <p:nvPr/>
        </p:nvSpPr>
        <p:spPr>
          <a:xfrm>
            <a:off x="3617725" y="4270899"/>
            <a:ext cx="161176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ALONG-TRACK</a:t>
            </a:r>
          </a:p>
        </p:txBody>
      </p:sp>
    </p:spTree>
    <p:extLst>
      <p:ext uri="{BB962C8B-B14F-4D97-AF65-F5344CB8AC3E}">
        <p14:creationId xmlns:p14="http://schemas.microsoft.com/office/powerpoint/2010/main" val="2256728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32D7BBA-B078-0CB8-B6FB-75267F600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8" t="32002" r="15308" b="23306"/>
          <a:stretch/>
        </p:blipFill>
        <p:spPr>
          <a:xfrm>
            <a:off x="233358" y="1330037"/>
            <a:ext cx="11101052" cy="4738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F6E03-4F3D-975B-A9D1-64D6D1FA4EDC}"/>
              </a:ext>
            </a:extLst>
          </p:cNvPr>
          <p:cNvSpPr txBox="1"/>
          <p:nvPr/>
        </p:nvSpPr>
        <p:spPr>
          <a:xfrm>
            <a:off x="233358" y="214313"/>
            <a:ext cx="5395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ADDITIONAL QUANTITIES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E0374-0B61-86D0-3A14-DFBAFBC50D1C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91069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03049DD-3934-3842-211E-D282382389DD}"/>
              </a:ext>
            </a:extLst>
          </p:cNvPr>
          <p:cNvSpPr/>
          <p:nvPr/>
        </p:nvSpPr>
        <p:spPr>
          <a:xfrm>
            <a:off x="-11458541" y="2745816"/>
            <a:ext cx="35144766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0483DD4-460C-81FD-AABE-615D68987155}"/>
              </a:ext>
            </a:extLst>
          </p:cNvPr>
          <p:cNvSpPr/>
          <p:nvPr/>
        </p:nvSpPr>
        <p:spPr>
          <a:xfrm rot="10800000">
            <a:off x="2781300" y="1604305"/>
            <a:ext cx="2181362" cy="91440"/>
          </a:xfrm>
          <a:prstGeom prst="rightArrow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CB787-7470-DFC2-9FF1-996BCCEE18CD}"/>
              </a:ext>
            </a:extLst>
          </p:cNvPr>
          <p:cNvSpPr txBox="1"/>
          <p:nvPr/>
        </p:nvSpPr>
        <p:spPr>
          <a:xfrm>
            <a:off x="4962662" y="1425054"/>
            <a:ext cx="1715393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Spacecraft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7C949-D9C7-0B30-AF7A-1CEB019C7159}"/>
              </a:ext>
            </a:extLst>
          </p:cNvPr>
          <p:cNvSpPr txBox="1"/>
          <p:nvPr/>
        </p:nvSpPr>
        <p:spPr>
          <a:xfrm>
            <a:off x="1700910" y="1405400"/>
            <a:ext cx="1295400" cy="46166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SMV</a:t>
            </a:r>
            <a:endParaRPr lang="en-US" sz="24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2DA0FB-1C50-77AF-9C90-8C69A3337DEC}"/>
              </a:ext>
            </a:extLst>
          </p:cNvPr>
          <p:cNvCxnSpPr>
            <a:cxnSpLocks/>
          </p:cNvCxnSpPr>
          <p:nvPr/>
        </p:nvCxnSpPr>
        <p:spPr>
          <a:xfrm>
            <a:off x="-34537" y="3356638"/>
            <a:ext cx="12344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182E6D-52D7-D81A-238A-207046BC38AD}"/>
              </a:ext>
            </a:extLst>
          </p:cNvPr>
          <p:cNvCxnSpPr>
            <a:cxnSpLocks/>
          </p:cNvCxnSpPr>
          <p:nvPr/>
        </p:nvCxnSpPr>
        <p:spPr>
          <a:xfrm>
            <a:off x="-58358" y="6293155"/>
            <a:ext cx="12344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EC12A9-C19D-FAB0-FAB2-D8F0C61AB0A4}"/>
              </a:ext>
            </a:extLst>
          </p:cNvPr>
          <p:cNvCxnSpPr>
            <a:cxnSpLocks/>
          </p:cNvCxnSpPr>
          <p:nvPr/>
        </p:nvCxnSpPr>
        <p:spPr>
          <a:xfrm flipV="1">
            <a:off x="3651422" y="1897352"/>
            <a:ext cx="2179570" cy="146991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53014A-8EAC-A2CB-389D-AD11990E3072}"/>
              </a:ext>
            </a:extLst>
          </p:cNvPr>
          <p:cNvCxnSpPr>
            <a:stCxn id="10" idx="2"/>
          </p:cNvCxnSpPr>
          <p:nvPr/>
        </p:nvCxnSpPr>
        <p:spPr>
          <a:xfrm flipH="1">
            <a:off x="5820358" y="1886719"/>
            <a:ext cx="1" cy="28503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1514EB-71B1-418C-342D-DCE090435062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820359" y="1886719"/>
            <a:ext cx="2382768" cy="438324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79C2E9-EF6B-B49D-BBAF-B2F76C4424F5}"/>
              </a:ext>
            </a:extLst>
          </p:cNvPr>
          <p:cNvCxnSpPr>
            <a:cxnSpLocks/>
          </p:cNvCxnSpPr>
          <p:nvPr/>
        </p:nvCxnSpPr>
        <p:spPr>
          <a:xfrm>
            <a:off x="3627727" y="3349631"/>
            <a:ext cx="4572000" cy="29260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000817-C194-B1C9-C879-E4B101DCB8FB}"/>
              </a:ext>
            </a:extLst>
          </p:cNvPr>
          <p:cNvCxnSpPr>
            <a:cxnSpLocks/>
          </p:cNvCxnSpPr>
          <p:nvPr/>
        </p:nvCxnSpPr>
        <p:spPr>
          <a:xfrm>
            <a:off x="3151227" y="3372742"/>
            <a:ext cx="4422274" cy="291072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03EC172-1586-172A-D69E-C8C1EF07A338}"/>
              </a:ext>
            </a:extLst>
          </p:cNvPr>
          <p:cNvSpPr txBox="1"/>
          <p:nvPr/>
        </p:nvSpPr>
        <p:spPr>
          <a:xfrm rot="2005653">
            <a:off x="4705508" y="4570752"/>
            <a:ext cx="103425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1350 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ECA68-3107-4231-CB7D-25E89450D68F}"/>
              </a:ext>
            </a:extLst>
          </p:cNvPr>
          <p:cNvSpPr txBox="1"/>
          <p:nvPr/>
        </p:nvSpPr>
        <p:spPr>
          <a:xfrm>
            <a:off x="6929014" y="1405400"/>
            <a:ext cx="4945945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LINES ARE ABOUT HALF AS WIDE AS THAT OF AVHRR</a:t>
            </a:r>
          </a:p>
        </p:txBody>
      </p:sp>
    </p:spTree>
    <p:extLst>
      <p:ext uri="{BB962C8B-B14F-4D97-AF65-F5344CB8AC3E}">
        <p14:creationId xmlns:p14="http://schemas.microsoft.com/office/powerpoint/2010/main" val="3479622249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03049DD-3934-3842-211E-D282382389DD}"/>
              </a:ext>
            </a:extLst>
          </p:cNvPr>
          <p:cNvSpPr/>
          <p:nvPr/>
        </p:nvSpPr>
        <p:spPr>
          <a:xfrm>
            <a:off x="-11383855" y="2756307"/>
            <a:ext cx="35144766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182E6D-52D7-D81A-238A-207046BC38AD}"/>
              </a:ext>
            </a:extLst>
          </p:cNvPr>
          <p:cNvCxnSpPr>
            <a:cxnSpLocks/>
          </p:cNvCxnSpPr>
          <p:nvPr/>
        </p:nvCxnSpPr>
        <p:spPr>
          <a:xfrm>
            <a:off x="-58358" y="6293155"/>
            <a:ext cx="123444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2DA0FB-1C50-77AF-9C90-8C69A3337DEC}"/>
              </a:ext>
            </a:extLst>
          </p:cNvPr>
          <p:cNvCxnSpPr>
            <a:cxnSpLocks/>
          </p:cNvCxnSpPr>
          <p:nvPr/>
        </p:nvCxnSpPr>
        <p:spPr>
          <a:xfrm>
            <a:off x="-34537" y="3356638"/>
            <a:ext cx="123444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C0483DD4-460C-81FD-AABE-615D68987155}"/>
              </a:ext>
            </a:extLst>
          </p:cNvPr>
          <p:cNvSpPr/>
          <p:nvPr/>
        </p:nvSpPr>
        <p:spPr>
          <a:xfrm rot="10800000">
            <a:off x="2781300" y="1604305"/>
            <a:ext cx="2181362" cy="91440"/>
          </a:xfrm>
          <a:prstGeom prst="rightArrow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CB787-7470-DFC2-9FF1-996BCCEE18CD}"/>
              </a:ext>
            </a:extLst>
          </p:cNvPr>
          <p:cNvSpPr txBox="1"/>
          <p:nvPr/>
        </p:nvSpPr>
        <p:spPr>
          <a:xfrm>
            <a:off x="4962662" y="1425054"/>
            <a:ext cx="1715393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Spacecraft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7C949-D9C7-0B30-AF7A-1CEB019C7159}"/>
              </a:ext>
            </a:extLst>
          </p:cNvPr>
          <p:cNvSpPr txBox="1"/>
          <p:nvPr/>
        </p:nvSpPr>
        <p:spPr>
          <a:xfrm>
            <a:off x="1700910" y="1405400"/>
            <a:ext cx="1295400" cy="46166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SMV</a:t>
            </a:r>
            <a:endParaRPr lang="en-US" sz="24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946548-911A-6B79-14FA-A9D28D2B0E11}"/>
              </a:ext>
            </a:extLst>
          </p:cNvPr>
          <p:cNvCxnSpPr>
            <a:cxnSpLocks/>
          </p:cNvCxnSpPr>
          <p:nvPr/>
        </p:nvCxnSpPr>
        <p:spPr>
          <a:xfrm>
            <a:off x="2958210" y="4737099"/>
            <a:ext cx="5694290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E3D2FF-0B41-A7B9-35E4-224920B3FE25}"/>
              </a:ext>
            </a:extLst>
          </p:cNvPr>
          <p:cNvCxnSpPr>
            <a:cxnSpLocks/>
          </p:cNvCxnSpPr>
          <p:nvPr/>
        </p:nvCxnSpPr>
        <p:spPr>
          <a:xfrm>
            <a:off x="801591" y="3357666"/>
            <a:ext cx="4572000" cy="29260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EA40B4-91A6-ED02-F1F0-352001193878}"/>
              </a:ext>
            </a:extLst>
          </p:cNvPr>
          <p:cNvCxnSpPr>
            <a:cxnSpLocks/>
          </p:cNvCxnSpPr>
          <p:nvPr/>
        </p:nvCxnSpPr>
        <p:spPr>
          <a:xfrm>
            <a:off x="6516784" y="3357389"/>
            <a:ext cx="4572000" cy="29260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AAB61C-29BE-FE99-1FA4-8401A70F1549}"/>
              </a:ext>
            </a:extLst>
          </p:cNvPr>
          <p:cNvCxnSpPr>
            <a:cxnSpLocks/>
          </p:cNvCxnSpPr>
          <p:nvPr/>
        </p:nvCxnSpPr>
        <p:spPr>
          <a:xfrm>
            <a:off x="1616528" y="3359741"/>
            <a:ext cx="4572000" cy="29260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A9AF9C8-DCB9-0583-4169-FD1883315169}"/>
              </a:ext>
            </a:extLst>
          </p:cNvPr>
          <p:cNvCxnSpPr>
            <a:cxnSpLocks/>
          </p:cNvCxnSpPr>
          <p:nvPr/>
        </p:nvCxnSpPr>
        <p:spPr>
          <a:xfrm>
            <a:off x="5813682" y="3361603"/>
            <a:ext cx="4572000" cy="29260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7479643-F2D6-6BE7-9160-5592CEF0DFE2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1436080" y="3135637"/>
            <a:ext cx="264830" cy="587277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CF303C6-B0AF-57A4-23C2-8AB4B726AAFF}"/>
              </a:ext>
            </a:extLst>
          </p:cNvPr>
          <p:cNvCxnSpPr>
            <a:cxnSpLocks/>
          </p:cNvCxnSpPr>
          <p:nvPr/>
        </p:nvCxnSpPr>
        <p:spPr>
          <a:xfrm flipH="1">
            <a:off x="7089690" y="2378278"/>
            <a:ext cx="1505607" cy="1478069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3C8514C-711F-42B1-5C82-C5AC78E1E854}"/>
              </a:ext>
            </a:extLst>
          </p:cNvPr>
          <p:cNvSpPr txBox="1"/>
          <p:nvPr/>
        </p:nvSpPr>
        <p:spPr>
          <a:xfrm>
            <a:off x="78434" y="1935308"/>
            <a:ext cx="271529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LINE 45 DEGREES AHEAD OF SSP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823EAA-D36D-B699-10D4-A72F1A1A4365}"/>
              </a:ext>
            </a:extLst>
          </p:cNvPr>
          <p:cNvCxnSpPr>
            <a:cxnSpLocks/>
          </p:cNvCxnSpPr>
          <p:nvPr/>
        </p:nvCxnSpPr>
        <p:spPr>
          <a:xfrm>
            <a:off x="5729577" y="6556236"/>
            <a:ext cx="509953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EC3B32D-9FA1-4582-91C2-2802F05A818A}"/>
              </a:ext>
            </a:extLst>
          </p:cNvPr>
          <p:cNvSpPr txBox="1"/>
          <p:nvPr/>
        </p:nvSpPr>
        <p:spPr>
          <a:xfrm>
            <a:off x="7538371" y="6401665"/>
            <a:ext cx="146870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~3 MINUTES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EEA0B0-75D8-BD04-7099-8BAB45A0493E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964562" y="1886719"/>
            <a:ext cx="2855797" cy="28503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AC0AD0-FFF1-8FE9-3EE4-A28F318E52B0}"/>
              </a:ext>
            </a:extLst>
          </p:cNvPr>
          <p:cNvCxnSpPr>
            <a:cxnSpLocks/>
          </p:cNvCxnSpPr>
          <p:nvPr/>
        </p:nvCxnSpPr>
        <p:spPr>
          <a:xfrm>
            <a:off x="5837672" y="1896871"/>
            <a:ext cx="2852928" cy="285292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1E094C72-53AC-D6CE-2E42-D25B8A644C10}"/>
              </a:ext>
            </a:extLst>
          </p:cNvPr>
          <p:cNvSpPr txBox="1"/>
          <p:nvPr/>
        </p:nvSpPr>
        <p:spPr>
          <a:xfrm>
            <a:off x="6858538" y="1932276"/>
            <a:ext cx="2682694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LINE 45 DEGREES BEHIND SSP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193CC-91B2-D415-E4A6-7FF7644871E4}"/>
              </a:ext>
            </a:extLst>
          </p:cNvPr>
          <p:cNvSpPr txBox="1"/>
          <p:nvPr/>
        </p:nvSpPr>
        <p:spPr>
          <a:xfrm>
            <a:off x="283294" y="5118713"/>
            <a:ext cx="10956825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INSTRUMENT IMAGES SAME LOCATIONS ON THE OCEAN SURFACE </a:t>
            </a:r>
            <a:r>
              <a:rPr lang="en-US" sz="2400" b="1" i="1" dirty="0">
                <a:solidFill>
                  <a:schemeClr val="bg1"/>
                </a:solidFill>
              </a:rPr>
              <a:t>TWICE</a:t>
            </a:r>
            <a:r>
              <a:rPr lang="en-US" sz="2400" b="1" dirty="0">
                <a:solidFill>
                  <a:schemeClr val="bg1"/>
                </a:solidFill>
              </a:rPr>
              <a:t>:  ONCE AS IT APPROACHES, AND ONCE AS IT DEPARTS</a:t>
            </a:r>
          </a:p>
        </p:txBody>
      </p:sp>
    </p:spTree>
    <p:extLst>
      <p:ext uri="{BB962C8B-B14F-4D97-AF65-F5344CB8AC3E}">
        <p14:creationId xmlns:p14="http://schemas.microsoft.com/office/powerpoint/2010/main" val="3927389798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03049DD-3934-3842-211E-D282382389DD}"/>
              </a:ext>
            </a:extLst>
          </p:cNvPr>
          <p:cNvSpPr/>
          <p:nvPr/>
        </p:nvSpPr>
        <p:spPr>
          <a:xfrm>
            <a:off x="-11383855" y="2748054"/>
            <a:ext cx="35144766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339112-38F9-71AB-E94C-249EAAAD5155}"/>
              </a:ext>
            </a:extLst>
          </p:cNvPr>
          <p:cNvSpPr/>
          <p:nvPr/>
        </p:nvSpPr>
        <p:spPr>
          <a:xfrm>
            <a:off x="-53788" y="5530585"/>
            <a:ext cx="12430117" cy="770124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C979D5-71DE-C5E7-0554-30F3A62136B4}"/>
              </a:ext>
            </a:extLst>
          </p:cNvPr>
          <p:cNvSpPr/>
          <p:nvPr/>
        </p:nvSpPr>
        <p:spPr>
          <a:xfrm>
            <a:off x="-144194" y="4474368"/>
            <a:ext cx="12430117" cy="564821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BF39FC-25DA-6149-6A3D-A8FE66DE7A2D}"/>
              </a:ext>
            </a:extLst>
          </p:cNvPr>
          <p:cNvSpPr/>
          <p:nvPr/>
        </p:nvSpPr>
        <p:spPr>
          <a:xfrm>
            <a:off x="-152400" y="3356638"/>
            <a:ext cx="12430117" cy="770124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0483DD4-460C-81FD-AABE-615D68987155}"/>
              </a:ext>
            </a:extLst>
          </p:cNvPr>
          <p:cNvSpPr/>
          <p:nvPr/>
        </p:nvSpPr>
        <p:spPr>
          <a:xfrm rot="10800000">
            <a:off x="2781300" y="1604305"/>
            <a:ext cx="2181362" cy="91440"/>
          </a:xfrm>
          <a:prstGeom prst="rightArrow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7C949-D9C7-0B30-AF7A-1CEB019C7159}"/>
              </a:ext>
            </a:extLst>
          </p:cNvPr>
          <p:cNvSpPr txBox="1"/>
          <p:nvPr/>
        </p:nvSpPr>
        <p:spPr>
          <a:xfrm>
            <a:off x="1700910" y="1405400"/>
            <a:ext cx="1295400" cy="46166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SMV</a:t>
            </a:r>
            <a:endParaRPr lang="en-US" sz="24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E3D2FF-0B41-A7B9-35E4-224920B3FE25}"/>
              </a:ext>
            </a:extLst>
          </p:cNvPr>
          <p:cNvCxnSpPr>
            <a:cxnSpLocks/>
          </p:cNvCxnSpPr>
          <p:nvPr/>
        </p:nvCxnSpPr>
        <p:spPr>
          <a:xfrm>
            <a:off x="801591" y="3357666"/>
            <a:ext cx="4572000" cy="292608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EA40B4-91A6-ED02-F1F0-352001193878}"/>
              </a:ext>
            </a:extLst>
          </p:cNvPr>
          <p:cNvCxnSpPr>
            <a:cxnSpLocks/>
          </p:cNvCxnSpPr>
          <p:nvPr/>
        </p:nvCxnSpPr>
        <p:spPr>
          <a:xfrm>
            <a:off x="6516784" y="3357389"/>
            <a:ext cx="4572000" cy="292608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AAB61C-29BE-FE99-1FA4-8401A70F1549}"/>
              </a:ext>
            </a:extLst>
          </p:cNvPr>
          <p:cNvCxnSpPr>
            <a:cxnSpLocks/>
          </p:cNvCxnSpPr>
          <p:nvPr/>
        </p:nvCxnSpPr>
        <p:spPr>
          <a:xfrm>
            <a:off x="1616528" y="3359741"/>
            <a:ext cx="4572000" cy="292608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A9AF9C8-DCB9-0583-4169-FD1883315169}"/>
              </a:ext>
            </a:extLst>
          </p:cNvPr>
          <p:cNvCxnSpPr>
            <a:cxnSpLocks/>
          </p:cNvCxnSpPr>
          <p:nvPr/>
        </p:nvCxnSpPr>
        <p:spPr>
          <a:xfrm>
            <a:off x="5813682" y="3361603"/>
            <a:ext cx="4572000" cy="292608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D41B49-5677-336A-4A5B-6933D98CCC47}"/>
              </a:ext>
            </a:extLst>
          </p:cNvPr>
          <p:cNvSpPr txBox="1"/>
          <p:nvPr/>
        </p:nvSpPr>
        <p:spPr>
          <a:xfrm>
            <a:off x="4746927" y="4519246"/>
            <a:ext cx="2238410" cy="461665"/>
          </a:xfrm>
          <a:prstGeom prst="rect">
            <a:avLst/>
          </a:prstGeom>
          <a:solidFill>
            <a:schemeClr val="bg1">
              <a:lumMod val="75000"/>
              <a:alpha val="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Center Swath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CAE2B9-288D-096D-7410-127D6246674B}"/>
              </a:ext>
            </a:extLst>
          </p:cNvPr>
          <p:cNvSpPr txBox="1"/>
          <p:nvPr/>
        </p:nvSpPr>
        <p:spPr>
          <a:xfrm>
            <a:off x="6492357" y="5669371"/>
            <a:ext cx="2238410" cy="461665"/>
          </a:xfrm>
          <a:prstGeom prst="rect">
            <a:avLst/>
          </a:prstGeom>
          <a:solidFill>
            <a:schemeClr val="bg1">
              <a:lumMod val="75000"/>
              <a:alpha val="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Left Swath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7A0D7C2-DA82-92FA-691A-6D5C96D8AEB7}"/>
              </a:ext>
            </a:extLst>
          </p:cNvPr>
          <p:cNvSpPr/>
          <p:nvPr/>
        </p:nvSpPr>
        <p:spPr>
          <a:xfrm rot="10800000">
            <a:off x="585273" y="3587448"/>
            <a:ext cx="2442089" cy="333177"/>
          </a:xfrm>
          <a:prstGeom prst="rightArrow">
            <a:avLst/>
          </a:prstGeom>
          <a:solidFill>
            <a:srgbClr val="0070C0">
              <a:alpha val="50000"/>
            </a:srgbClr>
          </a:solidFill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518F518-CC79-8CCA-C408-EA00DBF761D2}"/>
              </a:ext>
            </a:extLst>
          </p:cNvPr>
          <p:cNvSpPr/>
          <p:nvPr/>
        </p:nvSpPr>
        <p:spPr>
          <a:xfrm rot="10800000">
            <a:off x="4008194" y="5732972"/>
            <a:ext cx="2442089" cy="333177"/>
          </a:xfrm>
          <a:prstGeom prst="rightArrow">
            <a:avLst/>
          </a:prstGeom>
          <a:solidFill>
            <a:srgbClr val="0070C0">
              <a:alpha val="50000"/>
            </a:srgbClr>
          </a:solidFill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FF495E-A9CB-03B3-92F1-B478D59F3B2C}"/>
              </a:ext>
            </a:extLst>
          </p:cNvPr>
          <p:cNvSpPr txBox="1"/>
          <p:nvPr/>
        </p:nvSpPr>
        <p:spPr>
          <a:xfrm>
            <a:off x="3175158" y="3521051"/>
            <a:ext cx="2238410" cy="461665"/>
          </a:xfrm>
          <a:prstGeom prst="rect">
            <a:avLst/>
          </a:prstGeom>
          <a:solidFill>
            <a:schemeClr val="bg1">
              <a:lumMod val="75000"/>
              <a:alpha val="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Right Swath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A932AA40-BC5F-CAD6-C2A3-C4B6C6036BBD}"/>
              </a:ext>
            </a:extLst>
          </p:cNvPr>
          <p:cNvSpPr/>
          <p:nvPr/>
        </p:nvSpPr>
        <p:spPr>
          <a:xfrm rot="10800000">
            <a:off x="2158623" y="4617309"/>
            <a:ext cx="2442089" cy="333177"/>
          </a:xfrm>
          <a:prstGeom prst="rightArrow">
            <a:avLst/>
          </a:prstGeom>
          <a:solidFill>
            <a:srgbClr val="0070C0">
              <a:alpha val="50000"/>
            </a:srgbClr>
          </a:solidFill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CB787-7470-DFC2-9FF1-996BCCEE18CD}"/>
              </a:ext>
            </a:extLst>
          </p:cNvPr>
          <p:cNvSpPr txBox="1"/>
          <p:nvPr/>
        </p:nvSpPr>
        <p:spPr>
          <a:xfrm>
            <a:off x="4962662" y="1425054"/>
            <a:ext cx="1715393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Spacecraft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509C054-E4D6-B370-0519-8D3574E35BC2}"/>
              </a:ext>
            </a:extLst>
          </p:cNvPr>
          <p:cNvCxnSpPr>
            <a:cxnSpLocks/>
          </p:cNvCxnSpPr>
          <p:nvPr/>
        </p:nvCxnSpPr>
        <p:spPr>
          <a:xfrm>
            <a:off x="5729577" y="6556236"/>
            <a:ext cx="509953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AABCE83-0C0C-8070-D4A8-EDC82F477B62}"/>
              </a:ext>
            </a:extLst>
          </p:cNvPr>
          <p:cNvSpPr txBox="1"/>
          <p:nvPr/>
        </p:nvSpPr>
        <p:spPr>
          <a:xfrm>
            <a:off x="7538371" y="6401665"/>
            <a:ext cx="146870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~3 MINUTES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4CFD8-D6A9-6D95-2113-51913924230B}"/>
              </a:ext>
            </a:extLst>
          </p:cNvPr>
          <p:cNvSpPr txBox="1"/>
          <p:nvPr/>
        </p:nvSpPr>
        <p:spPr>
          <a:xfrm>
            <a:off x="6929014" y="1405400"/>
            <a:ext cx="4945945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LINES ARE SEPARATED INTO THREE SWATHS</a:t>
            </a:r>
          </a:p>
        </p:txBody>
      </p:sp>
    </p:spTree>
    <p:extLst>
      <p:ext uri="{BB962C8B-B14F-4D97-AF65-F5344CB8AC3E}">
        <p14:creationId xmlns:p14="http://schemas.microsoft.com/office/powerpoint/2010/main" val="230521972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03049DD-3934-3842-211E-D282382389DD}"/>
              </a:ext>
            </a:extLst>
          </p:cNvPr>
          <p:cNvSpPr/>
          <p:nvPr/>
        </p:nvSpPr>
        <p:spPr>
          <a:xfrm>
            <a:off x="-11383855" y="2748054"/>
            <a:ext cx="35144766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339112-38F9-71AB-E94C-249EAAAD5155}"/>
              </a:ext>
            </a:extLst>
          </p:cNvPr>
          <p:cNvSpPr/>
          <p:nvPr/>
        </p:nvSpPr>
        <p:spPr>
          <a:xfrm>
            <a:off x="-53788" y="5530585"/>
            <a:ext cx="12430117" cy="770124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C979D5-71DE-C5E7-0554-30F3A62136B4}"/>
              </a:ext>
            </a:extLst>
          </p:cNvPr>
          <p:cNvSpPr/>
          <p:nvPr/>
        </p:nvSpPr>
        <p:spPr>
          <a:xfrm>
            <a:off x="-144194" y="4474368"/>
            <a:ext cx="12430117" cy="564821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BF39FC-25DA-6149-6A3D-A8FE66DE7A2D}"/>
              </a:ext>
            </a:extLst>
          </p:cNvPr>
          <p:cNvSpPr/>
          <p:nvPr/>
        </p:nvSpPr>
        <p:spPr>
          <a:xfrm>
            <a:off x="-152400" y="3356638"/>
            <a:ext cx="12430117" cy="770124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0483DD4-460C-81FD-AABE-615D68987155}"/>
              </a:ext>
            </a:extLst>
          </p:cNvPr>
          <p:cNvSpPr/>
          <p:nvPr/>
        </p:nvSpPr>
        <p:spPr>
          <a:xfrm rot="10800000">
            <a:off x="2781300" y="1604305"/>
            <a:ext cx="2181362" cy="91440"/>
          </a:xfrm>
          <a:prstGeom prst="rightArrow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7C949-D9C7-0B30-AF7A-1CEB019C7159}"/>
              </a:ext>
            </a:extLst>
          </p:cNvPr>
          <p:cNvSpPr txBox="1"/>
          <p:nvPr/>
        </p:nvSpPr>
        <p:spPr>
          <a:xfrm>
            <a:off x="1700910" y="1405400"/>
            <a:ext cx="1295400" cy="46166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SMV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8EDCF2-04C6-33FD-009A-F48ACECE254D}"/>
              </a:ext>
            </a:extLst>
          </p:cNvPr>
          <p:cNvCxnSpPr>
            <a:cxnSpLocks/>
          </p:cNvCxnSpPr>
          <p:nvPr/>
        </p:nvCxnSpPr>
        <p:spPr>
          <a:xfrm flipH="1">
            <a:off x="3405008" y="1886719"/>
            <a:ext cx="2415351" cy="2876576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AC29E4-C384-8BDA-73BE-422B180D5082}"/>
              </a:ext>
            </a:extLst>
          </p:cNvPr>
          <p:cNvCxnSpPr>
            <a:cxnSpLocks/>
          </p:cNvCxnSpPr>
          <p:nvPr/>
        </p:nvCxnSpPr>
        <p:spPr>
          <a:xfrm>
            <a:off x="5837672" y="1896871"/>
            <a:ext cx="2528338" cy="282721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B75023D-CC69-75B9-9275-C1B81571E2AB}"/>
              </a:ext>
            </a:extLst>
          </p:cNvPr>
          <p:cNvSpPr/>
          <p:nvPr/>
        </p:nvSpPr>
        <p:spPr>
          <a:xfrm rot="1969729">
            <a:off x="4146671" y="5703523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72B64BBC-067C-0D02-756C-9DDAEBDB8CAA}"/>
              </a:ext>
            </a:extLst>
          </p:cNvPr>
          <p:cNvSpPr/>
          <p:nvPr/>
        </p:nvSpPr>
        <p:spPr>
          <a:xfrm rot="1969729">
            <a:off x="2549732" y="4563716"/>
            <a:ext cx="1719038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6F2D189C-AA48-9651-048A-A161B03ECF4D}"/>
              </a:ext>
            </a:extLst>
          </p:cNvPr>
          <p:cNvSpPr/>
          <p:nvPr/>
        </p:nvSpPr>
        <p:spPr>
          <a:xfrm rot="1969729">
            <a:off x="769959" y="3540579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AD7405D-86C1-513B-7B98-7782EB438B46}"/>
              </a:ext>
            </a:extLst>
          </p:cNvPr>
          <p:cNvSpPr/>
          <p:nvPr/>
        </p:nvSpPr>
        <p:spPr>
          <a:xfrm rot="1969729">
            <a:off x="9101373" y="5702469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2614E2DA-8274-E4A1-76CB-1C5555BB7446}"/>
              </a:ext>
            </a:extLst>
          </p:cNvPr>
          <p:cNvSpPr/>
          <p:nvPr/>
        </p:nvSpPr>
        <p:spPr>
          <a:xfrm rot="1969729">
            <a:off x="7509299" y="4556393"/>
            <a:ext cx="1719038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F53E6EFB-180D-6C81-A58C-2FD424DFB778}"/>
              </a:ext>
            </a:extLst>
          </p:cNvPr>
          <p:cNvSpPr/>
          <p:nvPr/>
        </p:nvSpPr>
        <p:spPr>
          <a:xfrm rot="1969729">
            <a:off x="5773827" y="3555452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D48DC6B-46AD-54E3-9DA3-D1CC2E844452}"/>
              </a:ext>
            </a:extLst>
          </p:cNvPr>
          <p:cNvCxnSpPr>
            <a:cxnSpLocks/>
          </p:cNvCxnSpPr>
          <p:nvPr/>
        </p:nvCxnSpPr>
        <p:spPr>
          <a:xfrm flipH="1" flipV="1">
            <a:off x="1947261" y="3799863"/>
            <a:ext cx="3408939" cy="889458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B0F913F-E75C-2DB1-93CF-3A9D6E47C2A7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3498356" y="4778710"/>
            <a:ext cx="1444361" cy="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5683E5E-0934-020D-A079-D19E940EE886}"/>
              </a:ext>
            </a:extLst>
          </p:cNvPr>
          <p:cNvCxnSpPr>
            <a:cxnSpLocks/>
          </p:cNvCxnSpPr>
          <p:nvPr/>
        </p:nvCxnSpPr>
        <p:spPr>
          <a:xfrm flipH="1">
            <a:off x="5193544" y="4683374"/>
            <a:ext cx="124478" cy="1095483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9813531-A1DB-E3C2-57B6-2D783E0CEDD1}"/>
              </a:ext>
            </a:extLst>
          </p:cNvPr>
          <p:cNvCxnSpPr>
            <a:cxnSpLocks/>
          </p:cNvCxnSpPr>
          <p:nvPr/>
        </p:nvCxnSpPr>
        <p:spPr>
          <a:xfrm>
            <a:off x="6258628" y="4915695"/>
            <a:ext cx="3795589" cy="965351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1693573-0CD2-D60F-1AEE-B13DC924B46A}"/>
              </a:ext>
            </a:extLst>
          </p:cNvPr>
          <p:cNvCxnSpPr>
            <a:cxnSpLocks/>
          </p:cNvCxnSpPr>
          <p:nvPr/>
        </p:nvCxnSpPr>
        <p:spPr>
          <a:xfrm flipV="1">
            <a:off x="6373033" y="4741321"/>
            <a:ext cx="1879874" cy="27427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032B94A-8DE5-CABB-458C-4C2D0FD38E10}"/>
              </a:ext>
            </a:extLst>
          </p:cNvPr>
          <p:cNvCxnSpPr>
            <a:cxnSpLocks/>
          </p:cNvCxnSpPr>
          <p:nvPr/>
        </p:nvCxnSpPr>
        <p:spPr>
          <a:xfrm flipV="1">
            <a:off x="6170297" y="3768041"/>
            <a:ext cx="541331" cy="936262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0C18A8C-56A2-F507-86F2-8ACD5D66481A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1882866" y="1886719"/>
            <a:ext cx="3937493" cy="186162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B0C7322-A325-75E8-6E51-F9E6713D85E9}"/>
              </a:ext>
            </a:extLst>
          </p:cNvPr>
          <p:cNvCxnSpPr>
            <a:cxnSpLocks/>
          </p:cNvCxnSpPr>
          <p:nvPr/>
        </p:nvCxnSpPr>
        <p:spPr>
          <a:xfrm flipH="1">
            <a:off x="5188778" y="1848082"/>
            <a:ext cx="631581" cy="402892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366274B-F798-E388-2EF7-8EB94C8EB4B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820359" y="1886719"/>
            <a:ext cx="966739" cy="1876964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F46597E-BDB2-FB0E-19A1-802B95ADA29F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820359" y="1886719"/>
            <a:ext cx="4346027" cy="399432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87CB787-7470-DFC2-9FF1-996BCCEE18CD}"/>
              </a:ext>
            </a:extLst>
          </p:cNvPr>
          <p:cNvSpPr txBox="1"/>
          <p:nvPr/>
        </p:nvSpPr>
        <p:spPr>
          <a:xfrm>
            <a:off x="4962662" y="1425054"/>
            <a:ext cx="1715393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Spacecraft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BEECF8-02A3-9D37-EF20-A1D9E04A0318}"/>
              </a:ext>
            </a:extLst>
          </p:cNvPr>
          <p:cNvSpPr txBox="1"/>
          <p:nvPr/>
        </p:nvSpPr>
        <p:spPr>
          <a:xfrm>
            <a:off x="4942717" y="4578655"/>
            <a:ext cx="1660895" cy="40011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 SPOTS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557AB3A-864A-EED5-5AA4-6A96DFE5051A}"/>
              </a:ext>
            </a:extLst>
          </p:cNvPr>
          <p:cNvCxnSpPr>
            <a:cxnSpLocks/>
          </p:cNvCxnSpPr>
          <p:nvPr/>
        </p:nvCxnSpPr>
        <p:spPr>
          <a:xfrm>
            <a:off x="5729577" y="6556236"/>
            <a:ext cx="509953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93D9D7E8-3F6B-17E7-A352-85E5AFF2ED66}"/>
              </a:ext>
            </a:extLst>
          </p:cNvPr>
          <p:cNvSpPr txBox="1"/>
          <p:nvPr/>
        </p:nvSpPr>
        <p:spPr>
          <a:xfrm>
            <a:off x="7538371" y="6401665"/>
            <a:ext cx="146870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~3 MINUTES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EADC5-D8A9-7916-6F3C-C57CE18DB579}"/>
              </a:ext>
            </a:extLst>
          </p:cNvPr>
          <p:cNvSpPr txBox="1"/>
          <p:nvPr/>
        </p:nvSpPr>
        <p:spPr>
          <a:xfrm>
            <a:off x="6937727" y="1410905"/>
            <a:ext cx="4945945" cy="83099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INTERSECTIONS OF SWATHS AND SCAN LINES ARE SCAN SPOTS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D6BCE5-CD79-DBCF-1EEA-EEC09021FCDE}"/>
              </a:ext>
            </a:extLst>
          </p:cNvPr>
          <p:cNvSpPr txBox="1"/>
          <p:nvPr/>
        </p:nvSpPr>
        <p:spPr>
          <a:xfrm rot="2586180">
            <a:off x="7315591" y="3474097"/>
            <a:ext cx="161176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RADAR BEAMS</a:t>
            </a:r>
          </a:p>
        </p:txBody>
      </p:sp>
    </p:spTree>
    <p:extLst>
      <p:ext uri="{BB962C8B-B14F-4D97-AF65-F5344CB8AC3E}">
        <p14:creationId xmlns:p14="http://schemas.microsoft.com/office/powerpoint/2010/main" val="2674200534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03049DD-3934-3842-211E-D282382389DD}"/>
              </a:ext>
            </a:extLst>
          </p:cNvPr>
          <p:cNvSpPr/>
          <p:nvPr/>
        </p:nvSpPr>
        <p:spPr>
          <a:xfrm>
            <a:off x="-11383855" y="2748054"/>
            <a:ext cx="35144766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0483DD4-460C-81FD-AABE-615D68987155}"/>
              </a:ext>
            </a:extLst>
          </p:cNvPr>
          <p:cNvSpPr/>
          <p:nvPr/>
        </p:nvSpPr>
        <p:spPr>
          <a:xfrm rot="10800000">
            <a:off x="2781300" y="1604305"/>
            <a:ext cx="2181362" cy="91440"/>
          </a:xfrm>
          <a:prstGeom prst="rightArrow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7C949-D9C7-0B30-AF7A-1CEB019C7159}"/>
              </a:ext>
            </a:extLst>
          </p:cNvPr>
          <p:cNvSpPr txBox="1"/>
          <p:nvPr/>
        </p:nvSpPr>
        <p:spPr>
          <a:xfrm>
            <a:off x="1700910" y="1405400"/>
            <a:ext cx="1295400" cy="46166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SMV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CB787-7470-DFC2-9FF1-996BCCEE18CD}"/>
              </a:ext>
            </a:extLst>
          </p:cNvPr>
          <p:cNvSpPr txBox="1"/>
          <p:nvPr/>
        </p:nvSpPr>
        <p:spPr>
          <a:xfrm>
            <a:off x="4962662" y="1425054"/>
            <a:ext cx="1715393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Spacecraft</a:t>
            </a:r>
            <a:endParaRPr lang="en-US" sz="2400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B75023D-CC69-75B9-9275-C1B81571E2AB}"/>
              </a:ext>
            </a:extLst>
          </p:cNvPr>
          <p:cNvSpPr/>
          <p:nvPr/>
        </p:nvSpPr>
        <p:spPr>
          <a:xfrm rot="1969729">
            <a:off x="4146671" y="5703523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72B64BBC-067C-0D02-756C-9DDAEBDB8CAA}"/>
              </a:ext>
            </a:extLst>
          </p:cNvPr>
          <p:cNvSpPr/>
          <p:nvPr/>
        </p:nvSpPr>
        <p:spPr>
          <a:xfrm rot="1969729">
            <a:off x="2549732" y="4563716"/>
            <a:ext cx="1719038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6F2D189C-AA48-9651-048A-A161B03ECF4D}"/>
              </a:ext>
            </a:extLst>
          </p:cNvPr>
          <p:cNvSpPr/>
          <p:nvPr/>
        </p:nvSpPr>
        <p:spPr>
          <a:xfrm rot="1969729">
            <a:off x="769959" y="3540579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AD7405D-86C1-513B-7B98-7782EB438B46}"/>
              </a:ext>
            </a:extLst>
          </p:cNvPr>
          <p:cNvSpPr/>
          <p:nvPr/>
        </p:nvSpPr>
        <p:spPr>
          <a:xfrm rot="1969729">
            <a:off x="9101373" y="5702469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2614E2DA-8274-E4A1-76CB-1C5555BB7446}"/>
              </a:ext>
            </a:extLst>
          </p:cNvPr>
          <p:cNvSpPr/>
          <p:nvPr/>
        </p:nvSpPr>
        <p:spPr>
          <a:xfrm rot="1969729">
            <a:off x="7509299" y="4556393"/>
            <a:ext cx="1719038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F53E6EFB-180D-6C81-A58C-2FD424DFB778}"/>
              </a:ext>
            </a:extLst>
          </p:cNvPr>
          <p:cNvSpPr/>
          <p:nvPr/>
        </p:nvSpPr>
        <p:spPr>
          <a:xfrm rot="1969729">
            <a:off x="5773827" y="3555452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FAEFC1-3095-6B97-8F3C-188918276DEA}"/>
              </a:ext>
            </a:extLst>
          </p:cNvPr>
          <p:cNvCxnSpPr>
            <a:cxnSpLocks/>
          </p:cNvCxnSpPr>
          <p:nvPr/>
        </p:nvCxnSpPr>
        <p:spPr>
          <a:xfrm flipH="1">
            <a:off x="3405008" y="1886719"/>
            <a:ext cx="2415351" cy="2876576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DFFCAB-1B9D-05D9-F116-0EF7AB102591}"/>
              </a:ext>
            </a:extLst>
          </p:cNvPr>
          <p:cNvCxnSpPr>
            <a:cxnSpLocks/>
          </p:cNvCxnSpPr>
          <p:nvPr/>
        </p:nvCxnSpPr>
        <p:spPr>
          <a:xfrm flipH="1">
            <a:off x="1882866" y="1886719"/>
            <a:ext cx="3937493" cy="186162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25CB04-C8BA-7C70-E3F0-09754756293E}"/>
              </a:ext>
            </a:extLst>
          </p:cNvPr>
          <p:cNvCxnSpPr>
            <a:cxnSpLocks/>
          </p:cNvCxnSpPr>
          <p:nvPr/>
        </p:nvCxnSpPr>
        <p:spPr>
          <a:xfrm flipH="1">
            <a:off x="5188778" y="1886719"/>
            <a:ext cx="631581" cy="402892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BC99CB-C858-85DB-432A-220AE95E7F75}"/>
              </a:ext>
            </a:extLst>
          </p:cNvPr>
          <p:cNvCxnSpPr>
            <a:cxnSpLocks/>
          </p:cNvCxnSpPr>
          <p:nvPr/>
        </p:nvCxnSpPr>
        <p:spPr>
          <a:xfrm>
            <a:off x="5837672" y="1896871"/>
            <a:ext cx="2528338" cy="282721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F9F904-A5D4-5C55-EF09-358020431560}"/>
              </a:ext>
            </a:extLst>
          </p:cNvPr>
          <p:cNvCxnSpPr>
            <a:cxnSpLocks/>
          </p:cNvCxnSpPr>
          <p:nvPr/>
        </p:nvCxnSpPr>
        <p:spPr>
          <a:xfrm>
            <a:off x="5820359" y="1886719"/>
            <a:ext cx="966739" cy="1876964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CAC7CB-66CA-E875-6134-EFBEA252F056}"/>
              </a:ext>
            </a:extLst>
          </p:cNvPr>
          <p:cNvCxnSpPr>
            <a:cxnSpLocks/>
          </p:cNvCxnSpPr>
          <p:nvPr/>
        </p:nvCxnSpPr>
        <p:spPr>
          <a:xfrm>
            <a:off x="5820359" y="1886719"/>
            <a:ext cx="4346027" cy="399432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D28618-F380-2D97-E242-6E787F5BC2E4}"/>
              </a:ext>
            </a:extLst>
          </p:cNvPr>
          <p:cNvSpPr txBox="1"/>
          <p:nvPr/>
        </p:nvSpPr>
        <p:spPr>
          <a:xfrm>
            <a:off x="6610303" y="3534704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  <a:latin typeface="Symbol" pitchFamily="2" charset="2"/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09B47C-755F-9EB8-1AA6-1641F6AE07BB}"/>
              </a:ext>
            </a:extLst>
          </p:cNvPr>
          <p:cNvSpPr txBox="1"/>
          <p:nvPr/>
        </p:nvSpPr>
        <p:spPr>
          <a:xfrm>
            <a:off x="8202284" y="4548847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  <a:latin typeface="Symbol" pitchFamily="2" charset="2"/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1E2E75-094E-B176-C284-89E616BCF2AF}"/>
              </a:ext>
            </a:extLst>
          </p:cNvPr>
          <p:cNvSpPr txBox="1"/>
          <p:nvPr/>
        </p:nvSpPr>
        <p:spPr>
          <a:xfrm>
            <a:off x="9978013" y="5683598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  <a:latin typeface="Symbol" pitchFamily="2" charset="2"/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C651CC-5112-1CB7-571C-8000298B98C5}"/>
              </a:ext>
            </a:extLst>
          </p:cNvPr>
          <p:cNvSpPr txBox="1"/>
          <p:nvPr/>
        </p:nvSpPr>
        <p:spPr>
          <a:xfrm>
            <a:off x="4960432" y="5683598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BEECF8-02A3-9D37-EF20-A1D9E04A0318}"/>
              </a:ext>
            </a:extLst>
          </p:cNvPr>
          <p:cNvSpPr txBox="1"/>
          <p:nvPr/>
        </p:nvSpPr>
        <p:spPr>
          <a:xfrm>
            <a:off x="3191936" y="4552120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A6D38E-2935-E4D8-4CF9-6CC186810034}"/>
              </a:ext>
            </a:extLst>
          </p:cNvPr>
          <p:cNvSpPr txBox="1"/>
          <p:nvPr/>
        </p:nvSpPr>
        <p:spPr>
          <a:xfrm>
            <a:off x="1570685" y="3539770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4708C09-546B-F24B-DCAA-F3D98912EF65}"/>
              </a:ext>
            </a:extLst>
          </p:cNvPr>
          <p:cNvCxnSpPr>
            <a:cxnSpLocks/>
          </p:cNvCxnSpPr>
          <p:nvPr/>
        </p:nvCxnSpPr>
        <p:spPr>
          <a:xfrm>
            <a:off x="5729577" y="6556236"/>
            <a:ext cx="509953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3046960-18A1-2BBC-B08E-9B96CC4CCE8E}"/>
              </a:ext>
            </a:extLst>
          </p:cNvPr>
          <p:cNvSpPr txBox="1"/>
          <p:nvPr/>
        </p:nvSpPr>
        <p:spPr>
          <a:xfrm>
            <a:off x="7538371" y="6401665"/>
            <a:ext cx="146870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~3 MINUTES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3BB82-18E3-CACB-6305-682B116546C2}"/>
              </a:ext>
            </a:extLst>
          </p:cNvPr>
          <p:cNvSpPr txBox="1"/>
          <p:nvPr/>
        </p:nvSpPr>
        <p:spPr>
          <a:xfrm>
            <a:off x="4942717" y="4578655"/>
            <a:ext cx="1660895" cy="40011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 SPOTS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70E06-E25E-F00B-52DE-CCAB7579A05F}"/>
              </a:ext>
            </a:extLst>
          </p:cNvPr>
          <p:cNvSpPr txBox="1"/>
          <p:nvPr/>
        </p:nvSpPr>
        <p:spPr>
          <a:xfrm>
            <a:off x="6929014" y="1405400"/>
            <a:ext cx="4945945" cy="120032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TWO VALUES OF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2400" b="1" dirty="0">
                <a:solidFill>
                  <a:schemeClr val="bg1"/>
                </a:solidFill>
              </a:rPr>
              <a:t> ARE OBTAINED FOR EACH SCAN SPOT, THREE MINUTES APART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1FAF78-4A8B-F5AF-5380-3B1C96CDFCA0}"/>
              </a:ext>
            </a:extLst>
          </p:cNvPr>
          <p:cNvSpPr txBox="1"/>
          <p:nvPr/>
        </p:nvSpPr>
        <p:spPr>
          <a:xfrm rot="2586180">
            <a:off x="7315591" y="3474097"/>
            <a:ext cx="161176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RADAR BEAMS</a:t>
            </a:r>
          </a:p>
        </p:txBody>
      </p:sp>
    </p:spTree>
    <p:extLst>
      <p:ext uri="{BB962C8B-B14F-4D97-AF65-F5344CB8AC3E}">
        <p14:creationId xmlns:p14="http://schemas.microsoft.com/office/powerpoint/2010/main" val="3991871925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03049DD-3934-3842-211E-D282382389DD}"/>
              </a:ext>
            </a:extLst>
          </p:cNvPr>
          <p:cNvSpPr/>
          <p:nvPr/>
        </p:nvSpPr>
        <p:spPr>
          <a:xfrm>
            <a:off x="-11383855" y="2748054"/>
            <a:ext cx="35144766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0483DD4-460C-81FD-AABE-615D68987155}"/>
              </a:ext>
            </a:extLst>
          </p:cNvPr>
          <p:cNvSpPr/>
          <p:nvPr/>
        </p:nvSpPr>
        <p:spPr>
          <a:xfrm rot="10800000">
            <a:off x="2781300" y="1604305"/>
            <a:ext cx="2181362" cy="91440"/>
          </a:xfrm>
          <a:prstGeom prst="rightArrow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7C949-D9C7-0B30-AF7A-1CEB019C7159}"/>
              </a:ext>
            </a:extLst>
          </p:cNvPr>
          <p:cNvSpPr txBox="1"/>
          <p:nvPr/>
        </p:nvSpPr>
        <p:spPr>
          <a:xfrm>
            <a:off x="1700910" y="1405400"/>
            <a:ext cx="1295400" cy="46166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SMV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CB787-7470-DFC2-9FF1-996BCCEE18CD}"/>
              </a:ext>
            </a:extLst>
          </p:cNvPr>
          <p:cNvSpPr txBox="1"/>
          <p:nvPr/>
        </p:nvSpPr>
        <p:spPr>
          <a:xfrm>
            <a:off x="4962662" y="1425054"/>
            <a:ext cx="1715393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Spacecraft</a:t>
            </a:r>
            <a:endParaRPr lang="en-US" sz="2400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6F2D189C-AA48-9651-048A-A161B03ECF4D}"/>
              </a:ext>
            </a:extLst>
          </p:cNvPr>
          <p:cNvSpPr/>
          <p:nvPr/>
        </p:nvSpPr>
        <p:spPr>
          <a:xfrm rot="1969729">
            <a:off x="769959" y="3540579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F53E6EFB-180D-6C81-A58C-2FD424DFB778}"/>
              </a:ext>
            </a:extLst>
          </p:cNvPr>
          <p:cNvSpPr/>
          <p:nvPr/>
        </p:nvSpPr>
        <p:spPr>
          <a:xfrm rot="1969729">
            <a:off x="5773827" y="3555452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DFFCAB-1B9D-05D9-F116-0EF7AB102591}"/>
              </a:ext>
            </a:extLst>
          </p:cNvPr>
          <p:cNvCxnSpPr>
            <a:cxnSpLocks/>
          </p:cNvCxnSpPr>
          <p:nvPr/>
        </p:nvCxnSpPr>
        <p:spPr>
          <a:xfrm flipH="1">
            <a:off x="1882866" y="1886719"/>
            <a:ext cx="3937493" cy="186162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F9F904-A5D4-5C55-EF09-358020431560}"/>
              </a:ext>
            </a:extLst>
          </p:cNvPr>
          <p:cNvCxnSpPr>
            <a:cxnSpLocks/>
          </p:cNvCxnSpPr>
          <p:nvPr/>
        </p:nvCxnSpPr>
        <p:spPr>
          <a:xfrm>
            <a:off x="5820359" y="1886719"/>
            <a:ext cx="966739" cy="1876964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D28618-F380-2D97-E242-6E787F5BC2E4}"/>
              </a:ext>
            </a:extLst>
          </p:cNvPr>
          <p:cNvSpPr txBox="1"/>
          <p:nvPr/>
        </p:nvSpPr>
        <p:spPr>
          <a:xfrm>
            <a:off x="6610303" y="3534704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  <a:latin typeface="Symbol" pitchFamily="2" charset="2"/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A6D38E-2935-E4D8-4CF9-6CC186810034}"/>
              </a:ext>
            </a:extLst>
          </p:cNvPr>
          <p:cNvSpPr txBox="1"/>
          <p:nvPr/>
        </p:nvSpPr>
        <p:spPr>
          <a:xfrm>
            <a:off x="1570685" y="3539770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4708C09-546B-F24B-DCAA-F3D98912EF65}"/>
              </a:ext>
            </a:extLst>
          </p:cNvPr>
          <p:cNvCxnSpPr>
            <a:cxnSpLocks/>
          </p:cNvCxnSpPr>
          <p:nvPr/>
        </p:nvCxnSpPr>
        <p:spPr>
          <a:xfrm>
            <a:off x="2257715" y="4306398"/>
            <a:ext cx="509953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3046960-18A1-2BBC-B08E-9B96CC4CCE8E}"/>
              </a:ext>
            </a:extLst>
          </p:cNvPr>
          <p:cNvSpPr txBox="1"/>
          <p:nvPr/>
        </p:nvSpPr>
        <p:spPr>
          <a:xfrm>
            <a:off x="4066509" y="4151827"/>
            <a:ext cx="146870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~3 MINUTES</a:t>
            </a:r>
          </a:p>
        </p:txBody>
      </p:sp>
    </p:spTree>
    <p:extLst>
      <p:ext uri="{BB962C8B-B14F-4D97-AF65-F5344CB8AC3E}">
        <p14:creationId xmlns:p14="http://schemas.microsoft.com/office/powerpoint/2010/main" val="3330631062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6F2D189C-AA48-9651-048A-A161B03ECF4D}"/>
              </a:ext>
            </a:extLst>
          </p:cNvPr>
          <p:cNvSpPr/>
          <p:nvPr/>
        </p:nvSpPr>
        <p:spPr>
          <a:xfrm rot="1969729">
            <a:off x="341333" y="1787310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FDAFBC8-0487-F0A1-F84B-ECE0193D339A}"/>
              </a:ext>
            </a:extLst>
          </p:cNvPr>
          <p:cNvSpPr/>
          <p:nvPr/>
        </p:nvSpPr>
        <p:spPr>
          <a:xfrm rot="1837958">
            <a:off x="2796894" y="3830677"/>
            <a:ext cx="8159651" cy="1911106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EB4E60-A42A-BD96-9027-31CB14582DAA}"/>
              </a:ext>
            </a:extLst>
          </p:cNvPr>
          <p:cNvCxnSpPr>
            <a:cxnSpLocks/>
          </p:cNvCxnSpPr>
          <p:nvPr/>
        </p:nvCxnSpPr>
        <p:spPr>
          <a:xfrm flipH="1" flipV="1">
            <a:off x="442823" y="1612961"/>
            <a:ext cx="2478656" cy="194112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25F16F-655B-E817-A394-9B99A771D86E}"/>
              </a:ext>
            </a:extLst>
          </p:cNvPr>
          <p:cNvCxnSpPr>
            <a:cxnSpLocks/>
          </p:cNvCxnSpPr>
          <p:nvPr/>
        </p:nvCxnSpPr>
        <p:spPr>
          <a:xfrm flipH="1" flipV="1">
            <a:off x="1140036" y="1612961"/>
            <a:ext cx="5398787" cy="188783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199310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6F2D189C-AA48-9651-048A-A161B03ECF4D}"/>
              </a:ext>
            </a:extLst>
          </p:cNvPr>
          <p:cNvSpPr/>
          <p:nvPr/>
        </p:nvSpPr>
        <p:spPr>
          <a:xfrm rot="1969729">
            <a:off x="341333" y="1787310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FDAFBC8-0487-F0A1-F84B-ECE0193D339A}"/>
              </a:ext>
            </a:extLst>
          </p:cNvPr>
          <p:cNvSpPr/>
          <p:nvPr/>
        </p:nvSpPr>
        <p:spPr>
          <a:xfrm rot="1837958">
            <a:off x="2796894" y="3830677"/>
            <a:ext cx="8159651" cy="1911106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EB4E60-A42A-BD96-9027-31CB14582DAA}"/>
              </a:ext>
            </a:extLst>
          </p:cNvPr>
          <p:cNvCxnSpPr>
            <a:cxnSpLocks/>
          </p:cNvCxnSpPr>
          <p:nvPr/>
        </p:nvCxnSpPr>
        <p:spPr>
          <a:xfrm flipH="1" flipV="1">
            <a:off x="442823" y="1612961"/>
            <a:ext cx="2478656" cy="194112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25F16F-655B-E817-A394-9B99A771D86E}"/>
              </a:ext>
            </a:extLst>
          </p:cNvPr>
          <p:cNvCxnSpPr>
            <a:cxnSpLocks/>
          </p:cNvCxnSpPr>
          <p:nvPr/>
        </p:nvCxnSpPr>
        <p:spPr>
          <a:xfrm flipH="1" flipV="1">
            <a:off x="1140036" y="1612961"/>
            <a:ext cx="5398787" cy="188783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surfers in the ocean&#10;&#10;Description automatically generated with low confidence">
            <a:extLst>
              <a:ext uri="{FF2B5EF4-FFF2-40B4-BE49-F238E27FC236}">
                <a16:creationId xmlns:a16="http://schemas.microsoft.com/office/drawing/2014/main" id="{B1E609F8-05A9-DDD0-985E-D182A9C7E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495" y="1376889"/>
            <a:ext cx="7745603" cy="516373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AC4BB0-505B-53F5-387D-E0B74CD181AF}"/>
              </a:ext>
            </a:extLst>
          </p:cNvPr>
          <p:cNvCxnSpPr>
            <a:cxnSpLocks/>
          </p:cNvCxnSpPr>
          <p:nvPr/>
        </p:nvCxnSpPr>
        <p:spPr>
          <a:xfrm flipH="1">
            <a:off x="6309381" y="1885222"/>
            <a:ext cx="3003278" cy="2117036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1A4522-4846-876F-6B19-CE9A16CB23FF}"/>
              </a:ext>
            </a:extLst>
          </p:cNvPr>
          <p:cNvSpPr txBox="1"/>
          <p:nvPr/>
        </p:nvSpPr>
        <p:spPr>
          <a:xfrm>
            <a:off x="6714741" y="1155892"/>
            <a:ext cx="4945945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direction as spacecraft is approaching scan spot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68872-0A8A-17FB-57A7-68F48F78E502}"/>
              </a:ext>
            </a:extLst>
          </p:cNvPr>
          <p:cNvSpPr txBox="1"/>
          <p:nvPr/>
        </p:nvSpPr>
        <p:spPr>
          <a:xfrm>
            <a:off x="5803238" y="4314377"/>
            <a:ext cx="1073481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2000" b="1" dirty="0">
                <a:solidFill>
                  <a:schemeClr val="bg1"/>
                </a:solidFill>
              </a:rPr>
              <a:t>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10A7E-8126-F037-4E9F-8A9693F2B0A4}"/>
              </a:ext>
            </a:extLst>
          </p:cNvPr>
          <p:cNvSpPr txBox="1"/>
          <p:nvPr/>
        </p:nvSpPr>
        <p:spPr>
          <a:xfrm>
            <a:off x="3128495" y="3275784"/>
            <a:ext cx="2573597" cy="369332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OCEAN WAVE CRESTS</a:t>
            </a:r>
          </a:p>
        </p:txBody>
      </p:sp>
    </p:spTree>
    <p:extLst>
      <p:ext uri="{BB962C8B-B14F-4D97-AF65-F5344CB8AC3E}">
        <p14:creationId xmlns:p14="http://schemas.microsoft.com/office/powerpoint/2010/main" val="1594540794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6F2D189C-AA48-9651-048A-A161B03ECF4D}"/>
              </a:ext>
            </a:extLst>
          </p:cNvPr>
          <p:cNvSpPr/>
          <p:nvPr/>
        </p:nvSpPr>
        <p:spPr>
          <a:xfrm rot="1969729">
            <a:off x="341333" y="1787310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FDAFBC8-0487-F0A1-F84B-ECE0193D339A}"/>
              </a:ext>
            </a:extLst>
          </p:cNvPr>
          <p:cNvSpPr/>
          <p:nvPr/>
        </p:nvSpPr>
        <p:spPr>
          <a:xfrm rot="1837958">
            <a:off x="2796894" y="3830677"/>
            <a:ext cx="8159651" cy="1911106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EB4E60-A42A-BD96-9027-31CB14582DAA}"/>
              </a:ext>
            </a:extLst>
          </p:cNvPr>
          <p:cNvCxnSpPr>
            <a:cxnSpLocks/>
          </p:cNvCxnSpPr>
          <p:nvPr/>
        </p:nvCxnSpPr>
        <p:spPr>
          <a:xfrm flipH="1" flipV="1">
            <a:off x="442823" y="1612961"/>
            <a:ext cx="2478656" cy="194112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25F16F-655B-E817-A394-9B99A771D86E}"/>
              </a:ext>
            </a:extLst>
          </p:cNvPr>
          <p:cNvCxnSpPr>
            <a:cxnSpLocks/>
          </p:cNvCxnSpPr>
          <p:nvPr/>
        </p:nvCxnSpPr>
        <p:spPr>
          <a:xfrm flipH="1" flipV="1">
            <a:off x="1140036" y="1612961"/>
            <a:ext cx="5398787" cy="188783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surfers in the ocean&#10;&#10;Description automatically generated with low confidence">
            <a:extLst>
              <a:ext uri="{FF2B5EF4-FFF2-40B4-BE49-F238E27FC236}">
                <a16:creationId xmlns:a16="http://schemas.microsoft.com/office/drawing/2014/main" id="{B1E609F8-05A9-DDD0-985E-D182A9C7E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495" y="1376889"/>
            <a:ext cx="7745603" cy="516373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AC4BB0-505B-53F5-387D-E0B74CD181AF}"/>
              </a:ext>
            </a:extLst>
          </p:cNvPr>
          <p:cNvCxnSpPr>
            <a:cxnSpLocks/>
          </p:cNvCxnSpPr>
          <p:nvPr/>
        </p:nvCxnSpPr>
        <p:spPr>
          <a:xfrm flipH="1">
            <a:off x="6309381" y="1885222"/>
            <a:ext cx="3003278" cy="2117036"/>
          </a:xfrm>
          <a:prstGeom prst="line">
            <a:avLst/>
          </a:prstGeom>
          <a:ln w="63500">
            <a:solidFill>
              <a:srgbClr val="FF0000"/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12D4F7-8EAF-2C6F-8A28-9F3987B09539}"/>
              </a:ext>
            </a:extLst>
          </p:cNvPr>
          <p:cNvCxnSpPr>
            <a:cxnSpLocks/>
          </p:cNvCxnSpPr>
          <p:nvPr/>
        </p:nvCxnSpPr>
        <p:spPr>
          <a:xfrm>
            <a:off x="3777940" y="1484044"/>
            <a:ext cx="2622352" cy="2541697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1A4522-4846-876F-6B19-CE9A16CB23FF}"/>
              </a:ext>
            </a:extLst>
          </p:cNvPr>
          <p:cNvSpPr txBox="1"/>
          <p:nvPr/>
        </p:nvSpPr>
        <p:spPr>
          <a:xfrm>
            <a:off x="233357" y="966836"/>
            <a:ext cx="4945945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direction as spacecraft is departing from scan spot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A0477-6A4D-CF9A-C1E4-76AC9B46315D}"/>
              </a:ext>
            </a:extLst>
          </p:cNvPr>
          <p:cNvSpPr txBox="1"/>
          <p:nvPr/>
        </p:nvSpPr>
        <p:spPr>
          <a:xfrm>
            <a:off x="5803238" y="4314377"/>
            <a:ext cx="1073481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536D5-5BC2-6860-2DCD-67B6A4CC9A31}"/>
              </a:ext>
            </a:extLst>
          </p:cNvPr>
          <p:cNvSpPr txBox="1"/>
          <p:nvPr/>
        </p:nvSpPr>
        <p:spPr>
          <a:xfrm>
            <a:off x="3128495" y="3275784"/>
            <a:ext cx="2573597" cy="369332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OCEAN WAVE CRESTS</a:t>
            </a:r>
          </a:p>
        </p:txBody>
      </p:sp>
    </p:spTree>
    <p:extLst>
      <p:ext uri="{BB962C8B-B14F-4D97-AF65-F5344CB8AC3E}">
        <p14:creationId xmlns:p14="http://schemas.microsoft.com/office/powerpoint/2010/main" val="197081018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50CFF6-416A-16DD-AF3E-99A653B78B5D}"/>
              </a:ext>
            </a:extLst>
          </p:cNvPr>
          <p:cNvCxnSpPr>
            <a:cxnSpLocks/>
          </p:cNvCxnSpPr>
          <p:nvPr/>
        </p:nvCxnSpPr>
        <p:spPr>
          <a:xfrm flipH="1" flipV="1">
            <a:off x="1140036" y="1612961"/>
            <a:ext cx="5398787" cy="188783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BA9D49A-E793-0D40-370F-3879125B5C8A}"/>
              </a:ext>
            </a:extLst>
          </p:cNvPr>
          <p:cNvSpPr/>
          <p:nvPr/>
        </p:nvSpPr>
        <p:spPr>
          <a:xfrm>
            <a:off x="3246038" y="1412497"/>
            <a:ext cx="7745603" cy="51637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6F2D189C-AA48-9651-048A-A161B03ECF4D}"/>
              </a:ext>
            </a:extLst>
          </p:cNvPr>
          <p:cNvSpPr/>
          <p:nvPr/>
        </p:nvSpPr>
        <p:spPr>
          <a:xfrm rot="1969729">
            <a:off x="341333" y="1787310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5AB5A5-0882-BC9F-733A-CBCB5F05D1AB}"/>
              </a:ext>
            </a:extLst>
          </p:cNvPr>
          <p:cNvCxnSpPr>
            <a:cxnSpLocks/>
          </p:cNvCxnSpPr>
          <p:nvPr/>
        </p:nvCxnSpPr>
        <p:spPr>
          <a:xfrm flipH="1" flipV="1">
            <a:off x="442823" y="1612961"/>
            <a:ext cx="2478656" cy="194112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A4522-4846-876F-6B19-CE9A16CB23FF}"/>
              </a:ext>
            </a:extLst>
          </p:cNvPr>
          <p:cNvSpPr txBox="1"/>
          <p:nvPr/>
        </p:nvSpPr>
        <p:spPr>
          <a:xfrm>
            <a:off x="233357" y="966836"/>
            <a:ext cx="4945945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Seen from above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301169-0B31-AD02-B284-F7144FD3A89C}"/>
              </a:ext>
            </a:extLst>
          </p:cNvPr>
          <p:cNvCxnSpPr>
            <a:cxnSpLocks/>
          </p:cNvCxnSpPr>
          <p:nvPr/>
        </p:nvCxnSpPr>
        <p:spPr>
          <a:xfrm flipH="1" flipV="1">
            <a:off x="7118840" y="2993198"/>
            <a:ext cx="2622940" cy="2715704"/>
          </a:xfrm>
          <a:prstGeom prst="line">
            <a:avLst/>
          </a:prstGeom>
          <a:ln w="63500">
            <a:solidFill>
              <a:srgbClr val="FF0000"/>
            </a:solidFill>
            <a:prstDash val="soli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2505C2-4ECA-7A5D-93E6-7F4CC4CFC042}"/>
              </a:ext>
            </a:extLst>
          </p:cNvPr>
          <p:cNvCxnSpPr>
            <a:cxnSpLocks/>
          </p:cNvCxnSpPr>
          <p:nvPr/>
        </p:nvCxnSpPr>
        <p:spPr>
          <a:xfrm flipV="1">
            <a:off x="4324840" y="3024979"/>
            <a:ext cx="2743200" cy="2834640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EEA5CD7-EF73-06B7-F808-AED36633402E}"/>
              </a:ext>
            </a:extLst>
          </p:cNvPr>
          <p:cNvCxnSpPr/>
          <p:nvPr/>
        </p:nvCxnSpPr>
        <p:spPr>
          <a:xfrm flipV="1">
            <a:off x="3937000" y="1892980"/>
            <a:ext cx="6299200" cy="1530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686095-F35E-4E9F-FC89-C88DC4583C94}"/>
              </a:ext>
            </a:extLst>
          </p:cNvPr>
          <p:cNvCxnSpPr/>
          <p:nvPr/>
        </p:nvCxnSpPr>
        <p:spPr>
          <a:xfrm flipV="1">
            <a:off x="3389223" y="1412497"/>
            <a:ext cx="6299200" cy="1530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F742D2-D0A3-D6C2-67DB-0294806FB793}"/>
              </a:ext>
            </a:extLst>
          </p:cNvPr>
          <p:cNvCxnSpPr/>
          <p:nvPr/>
        </p:nvCxnSpPr>
        <p:spPr>
          <a:xfrm flipV="1">
            <a:off x="3713969" y="1639356"/>
            <a:ext cx="6299200" cy="1530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3C86BD-A882-CA23-3B71-A01A8908FB54}"/>
              </a:ext>
            </a:extLst>
          </p:cNvPr>
          <p:cNvCxnSpPr/>
          <p:nvPr/>
        </p:nvCxnSpPr>
        <p:spPr>
          <a:xfrm flipV="1">
            <a:off x="4299443" y="2135367"/>
            <a:ext cx="6299200" cy="1530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DEF6600-9626-49E2-99E6-C82CD8E49990}"/>
              </a:ext>
            </a:extLst>
          </p:cNvPr>
          <p:cNvSpPr txBox="1"/>
          <p:nvPr/>
        </p:nvSpPr>
        <p:spPr>
          <a:xfrm rot="20791215">
            <a:off x="3581751" y="2196872"/>
            <a:ext cx="2573597" cy="369332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OCEAN WAVE CRESTS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160F98-23E2-2334-B0F0-990BD1463AF0}"/>
              </a:ext>
            </a:extLst>
          </p:cNvPr>
          <p:cNvSpPr txBox="1"/>
          <p:nvPr/>
        </p:nvSpPr>
        <p:spPr>
          <a:xfrm rot="2756040">
            <a:off x="6346402" y="4081655"/>
            <a:ext cx="4954183" cy="46166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AS SPACECRAFT APPROACHES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A4583F-235F-C994-C717-F4EC67FA8033}"/>
              </a:ext>
            </a:extLst>
          </p:cNvPr>
          <p:cNvSpPr txBox="1"/>
          <p:nvPr/>
        </p:nvSpPr>
        <p:spPr>
          <a:xfrm rot="18887937">
            <a:off x="2923504" y="4100002"/>
            <a:ext cx="4945945" cy="46166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AS SPACECRAFT DEPARTS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9AD303E-16E8-5627-777A-2252DC57FF11}"/>
              </a:ext>
            </a:extLst>
          </p:cNvPr>
          <p:cNvCxnSpPr>
            <a:cxnSpLocks/>
          </p:cNvCxnSpPr>
          <p:nvPr/>
        </p:nvCxnSpPr>
        <p:spPr>
          <a:xfrm>
            <a:off x="4539303" y="5829041"/>
            <a:ext cx="5099532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8FCF4AD-14EE-1525-44E5-DD1179D37524}"/>
              </a:ext>
            </a:extLst>
          </p:cNvPr>
          <p:cNvCxnSpPr/>
          <p:nvPr/>
        </p:nvCxnSpPr>
        <p:spPr>
          <a:xfrm>
            <a:off x="6629724" y="1422915"/>
            <a:ext cx="394855" cy="140541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73D9CE2-219B-E528-9759-47EF8FBC2F2A}"/>
              </a:ext>
            </a:extLst>
          </p:cNvPr>
          <p:cNvSpPr txBox="1"/>
          <p:nvPr/>
        </p:nvSpPr>
        <p:spPr>
          <a:xfrm>
            <a:off x="6689963" y="1333874"/>
            <a:ext cx="1666538" cy="646331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WAVE PROPAGATION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E6A55D6-6EAA-20E9-1F87-2559D67909A6}"/>
              </a:ext>
            </a:extLst>
          </p:cNvPr>
          <p:cNvCxnSpPr>
            <a:cxnSpLocks/>
          </p:cNvCxnSpPr>
          <p:nvPr/>
        </p:nvCxnSpPr>
        <p:spPr>
          <a:xfrm>
            <a:off x="6622657" y="1412497"/>
            <a:ext cx="1302147" cy="454136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rc 45">
            <a:extLst>
              <a:ext uri="{FF2B5EF4-FFF2-40B4-BE49-F238E27FC236}">
                <a16:creationId xmlns:a16="http://schemas.microsoft.com/office/drawing/2014/main" id="{6296B821-6BBD-2640-FB49-44539D3DD818}"/>
              </a:ext>
            </a:extLst>
          </p:cNvPr>
          <p:cNvSpPr/>
          <p:nvPr/>
        </p:nvSpPr>
        <p:spPr>
          <a:xfrm rot="4885636">
            <a:off x="6848867" y="3576318"/>
            <a:ext cx="1372074" cy="1155102"/>
          </a:xfrm>
          <a:prstGeom prst="arc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97CA7E-5228-C4B5-B1A7-E7E975A1AB60}"/>
              </a:ext>
            </a:extLst>
          </p:cNvPr>
          <p:cNvSpPr txBox="1"/>
          <p:nvPr/>
        </p:nvSpPr>
        <p:spPr>
          <a:xfrm>
            <a:off x="8080436" y="4471366"/>
            <a:ext cx="694819" cy="369332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ymbol" pitchFamily="2" charset="2"/>
              </a:rPr>
              <a:t>y</a:t>
            </a:r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D746BDB8-7AA0-5DED-61CA-3B03689D2907}"/>
              </a:ext>
            </a:extLst>
          </p:cNvPr>
          <p:cNvSpPr/>
          <p:nvPr/>
        </p:nvSpPr>
        <p:spPr>
          <a:xfrm rot="10097722">
            <a:off x="6169965" y="2835387"/>
            <a:ext cx="2312166" cy="2027494"/>
          </a:xfrm>
          <a:prstGeom prst="arc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E287E0-A3B9-22B4-2534-2F73506999DD}"/>
              </a:ext>
            </a:extLst>
          </p:cNvPr>
          <p:cNvSpPr txBox="1"/>
          <p:nvPr/>
        </p:nvSpPr>
        <p:spPr>
          <a:xfrm>
            <a:off x="5925310" y="4884998"/>
            <a:ext cx="1802172" cy="369332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ymbol" pitchFamily="2" charset="2"/>
              </a:rPr>
              <a:t>y2 = y</a:t>
            </a:r>
            <a:r>
              <a:rPr lang="en-US" b="1" dirty="0">
                <a:solidFill>
                  <a:schemeClr val="bg1"/>
                </a:solidFill>
              </a:rPr>
              <a:t>1 </a:t>
            </a:r>
            <a:r>
              <a:rPr lang="en-US" b="1" dirty="0">
                <a:solidFill>
                  <a:schemeClr val="bg1"/>
                </a:solidFill>
                <a:latin typeface="Symbol" pitchFamily="2" charset="2"/>
              </a:rPr>
              <a:t>+ 90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FF238B-0420-CE48-3725-CE2732AF2D68}"/>
              </a:ext>
            </a:extLst>
          </p:cNvPr>
          <p:cNvSpPr txBox="1"/>
          <p:nvPr/>
        </p:nvSpPr>
        <p:spPr>
          <a:xfrm>
            <a:off x="6348097" y="5674470"/>
            <a:ext cx="146870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~3 MINUTES</a:t>
            </a:r>
          </a:p>
        </p:txBody>
      </p:sp>
    </p:spTree>
    <p:extLst>
      <p:ext uri="{BB962C8B-B14F-4D97-AF65-F5344CB8AC3E}">
        <p14:creationId xmlns:p14="http://schemas.microsoft.com/office/powerpoint/2010/main" val="2010993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884903" y="2890391"/>
            <a:ext cx="10058400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APPLICATION TO REMOTE SENSING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84664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03049DD-3934-3842-211E-D282382389DD}"/>
              </a:ext>
            </a:extLst>
          </p:cNvPr>
          <p:cNvSpPr/>
          <p:nvPr/>
        </p:nvSpPr>
        <p:spPr>
          <a:xfrm>
            <a:off x="-11383855" y="2748054"/>
            <a:ext cx="35144766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0483DD4-460C-81FD-AABE-615D68987155}"/>
              </a:ext>
            </a:extLst>
          </p:cNvPr>
          <p:cNvSpPr/>
          <p:nvPr/>
        </p:nvSpPr>
        <p:spPr>
          <a:xfrm rot="10800000">
            <a:off x="2781300" y="1604305"/>
            <a:ext cx="2181362" cy="91440"/>
          </a:xfrm>
          <a:prstGeom prst="rightArrow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BCF30-E807-4F30-6859-F78A9F1C74D0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SEASAT-A SATELLITE SCATTEROMETER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7C949-D9C7-0B30-AF7A-1CEB019C7159}"/>
              </a:ext>
            </a:extLst>
          </p:cNvPr>
          <p:cNvSpPr txBox="1"/>
          <p:nvPr/>
        </p:nvSpPr>
        <p:spPr>
          <a:xfrm>
            <a:off x="1700910" y="1405400"/>
            <a:ext cx="1295400" cy="461665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SMV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E0986-A257-7895-DCB7-712CBD7E7FB6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ACTIVE SENSORS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CB787-7470-DFC2-9FF1-996BCCEE18CD}"/>
              </a:ext>
            </a:extLst>
          </p:cNvPr>
          <p:cNvSpPr txBox="1"/>
          <p:nvPr/>
        </p:nvSpPr>
        <p:spPr>
          <a:xfrm>
            <a:off x="4962662" y="1425054"/>
            <a:ext cx="1715393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Spacecraft</a:t>
            </a:r>
            <a:endParaRPr lang="en-US" sz="2400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B75023D-CC69-75B9-9275-C1B81571E2AB}"/>
              </a:ext>
            </a:extLst>
          </p:cNvPr>
          <p:cNvSpPr/>
          <p:nvPr/>
        </p:nvSpPr>
        <p:spPr>
          <a:xfrm rot="1969729">
            <a:off x="4146671" y="5703523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72B64BBC-067C-0D02-756C-9DDAEBDB8CAA}"/>
              </a:ext>
            </a:extLst>
          </p:cNvPr>
          <p:cNvSpPr/>
          <p:nvPr/>
        </p:nvSpPr>
        <p:spPr>
          <a:xfrm rot="1969729">
            <a:off x="2549732" y="4563716"/>
            <a:ext cx="1719038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6F2D189C-AA48-9651-048A-A161B03ECF4D}"/>
              </a:ext>
            </a:extLst>
          </p:cNvPr>
          <p:cNvSpPr/>
          <p:nvPr/>
        </p:nvSpPr>
        <p:spPr>
          <a:xfrm rot="1969729">
            <a:off x="769959" y="3540579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AD7405D-86C1-513B-7B98-7782EB438B46}"/>
              </a:ext>
            </a:extLst>
          </p:cNvPr>
          <p:cNvSpPr/>
          <p:nvPr/>
        </p:nvSpPr>
        <p:spPr>
          <a:xfrm rot="1969729">
            <a:off x="9101373" y="5702469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2614E2DA-8274-E4A1-76CB-1C5555BB7446}"/>
              </a:ext>
            </a:extLst>
          </p:cNvPr>
          <p:cNvSpPr/>
          <p:nvPr/>
        </p:nvSpPr>
        <p:spPr>
          <a:xfrm rot="1969729">
            <a:off x="7509299" y="4556393"/>
            <a:ext cx="1719038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F53E6EFB-180D-6C81-A58C-2FD424DFB778}"/>
              </a:ext>
            </a:extLst>
          </p:cNvPr>
          <p:cNvSpPr/>
          <p:nvPr/>
        </p:nvSpPr>
        <p:spPr>
          <a:xfrm rot="1969729">
            <a:off x="5773827" y="3555452"/>
            <a:ext cx="2055909" cy="399159"/>
          </a:xfrm>
          <a:prstGeom prst="parallelogram">
            <a:avLst>
              <a:gd name="adj" fmla="val 16442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FAEFC1-3095-6B97-8F3C-188918276DEA}"/>
              </a:ext>
            </a:extLst>
          </p:cNvPr>
          <p:cNvCxnSpPr>
            <a:cxnSpLocks/>
          </p:cNvCxnSpPr>
          <p:nvPr/>
        </p:nvCxnSpPr>
        <p:spPr>
          <a:xfrm flipH="1">
            <a:off x="3405008" y="1886719"/>
            <a:ext cx="2415351" cy="2876576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DFFCAB-1B9D-05D9-F116-0EF7AB102591}"/>
              </a:ext>
            </a:extLst>
          </p:cNvPr>
          <p:cNvCxnSpPr>
            <a:cxnSpLocks/>
          </p:cNvCxnSpPr>
          <p:nvPr/>
        </p:nvCxnSpPr>
        <p:spPr>
          <a:xfrm flipH="1">
            <a:off x="1882866" y="1886719"/>
            <a:ext cx="3937493" cy="186162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25CB04-C8BA-7C70-E3F0-09754756293E}"/>
              </a:ext>
            </a:extLst>
          </p:cNvPr>
          <p:cNvCxnSpPr>
            <a:cxnSpLocks/>
          </p:cNvCxnSpPr>
          <p:nvPr/>
        </p:nvCxnSpPr>
        <p:spPr>
          <a:xfrm flipH="1">
            <a:off x="5188778" y="1886719"/>
            <a:ext cx="631581" cy="402892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BC99CB-C858-85DB-432A-220AE95E7F75}"/>
              </a:ext>
            </a:extLst>
          </p:cNvPr>
          <p:cNvCxnSpPr>
            <a:cxnSpLocks/>
          </p:cNvCxnSpPr>
          <p:nvPr/>
        </p:nvCxnSpPr>
        <p:spPr>
          <a:xfrm>
            <a:off x="5837672" y="1896871"/>
            <a:ext cx="2528338" cy="282721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F9F904-A5D4-5C55-EF09-358020431560}"/>
              </a:ext>
            </a:extLst>
          </p:cNvPr>
          <p:cNvCxnSpPr>
            <a:cxnSpLocks/>
          </p:cNvCxnSpPr>
          <p:nvPr/>
        </p:nvCxnSpPr>
        <p:spPr>
          <a:xfrm>
            <a:off x="5820359" y="1886719"/>
            <a:ext cx="966739" cy="1876964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CAC7CB-66CA-E875-6134-EFBEA252F056}"/>
              </a:ext>
            </a:extLst>
          </p:cNvPr>
          <p:cNvCxnSpPr>
            <a:cxnSpLocks/>
          </p:cNvCxnSpPr>
          <p:nvPr/>
        </p:nvCxnSpPr>
        <p:spPr>
          <a:xfrm>
            <a:off x="5820359" y="1886719"/>
            <a:ext cx="4346027" cy="3994327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D28618-F380-2D97-E242-6E787F5BC2E4}"/>
              </a:ext>
            </a:extLst>
          </p:cNvPr>
          <p:cNvSpPr txBox="1"/>
          <p:nvPr/>
        </p:nvSpPr>
        <p:spPr>
          <a:xfrm>
            <a:off x="6610303" y="3534704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  <a:latin typeface="Symbol" pitchFamily="2" charset="2"/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09B47C-755F-9EB8-1AA6-1641F6AE07BB}"/>
              </a:ext>
            </a:extLst>
          </p:cNvPr>
          <p:cNvSpPr txBox="1"/>
          <p:nvPr/>
        </p:nvSpPr>
        <p:spPr>
          <a:xfrm>
            <a:off x="8202284" y="4548847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  <a:latin typeface="Symbol" pitchFamily="2" charset="2"/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1E2E75-094E-B176-C284-89E616BCF2AF}"/>
              </a:ext>
            </a:extLst>
          </p:cNvPr>
          <p:cNvSpPr txBox="1"/>
          <p:nvPr/>
        </p:nvSpPr>
        <p:spPr>
          <a:xfrm>
            <a:off x="9978013" y="5683598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  <a:latin typeface="Symbol" pitchFamily="2" charset="2"/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C651CC-5112-1CB7-571C-8000298B98C5}"/>
              </a:ext>
            </a:extLst>
          </p:cNvPr>
          <p:cNvSpPr txBox="1"/>
          <p:nvPr/>
        </p:nvSpPr>
        <p:spPr>
          <a:xfrm>
            <a:off x="4960432" y="5683598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BEECF8-02A3-9D37-EF20-A1D9E04A0318}"/>
              </a:ext>
            </a:extLst>
          </p:cNvPr>
          <p:cNvSpPr txBox="1"/>
          <p:nvPr/>
        </p:nvSpPr>
        <p:spPr>
          <a:xfrm>
            <a:off x="3191936" y="4552120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A6D38E-2935-E4D8-4CF9-6CC186810034}"/>
              </a:ext>
            </a:extLst>
          </p:cNvPr>
          <p:cNvSpPr txBox="1"/>
          <p:nvPr/>
        </p:nvSpPr>
        <p:spPr>
          <a:xfrm>
            <a:off x="1570685" y="3539770"/>
            <a:ext cx="471417" cy="40011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400" b="1" dirty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4708C09-546B-F24B-DCAA-F3D98912EF65}"/>
              </a:ext>
            </a:extLst>
          </p:cNvPr>
          <p:cNvCxnSpPr>
            <a:cxnSpLocks/>
          </p:cNvCxnSpPr>
          <p:nvPr/>
        </p:nvCxnSpPr>
        <p:spPr>
          <a:xfrm>
            <a:off x="5729577" y="6556236"/>
            <a:ext cx="509953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3046960-18A1-2BBC-B08E-9B96CC4CCE8E}"/>
              </a:ext>
            </a:extLst>
          </p:cNvPr>
          <p:cNvSpPr txBox="1"/>
          <p:nvPr/>
        </p:nvSpPr>
        <p:spPr>
          <a:xfrm>
            <a:off x="7538371" y="6401665"/>
            <a:ext cx="146870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~3 MINUTES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3BB82-18E3-CACB-6305-682B116546C2}"/>
              </a:ext>
            </a:extLst>
          </p:cNvPr>
          <p:cNvSpPr txBox="1"/>
          <p:nvPr/>
        </p:nvSpPr>
        <p:spPr>
          <a:xfrm>
            <a:off x="4942717" y="4578655"/>
            <a:ext cx="1660895" cy="40011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 SPOTS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1FAF78-4A8B-F5AF-5380-3B1C96CDFCA0}"/>
              </a:ext>
            </a:extLst>
          </p:cNvPr>
          <p:cNvSpPr txBox="1"/>
          <p:nvPr/>
        </p:nvSpPr>
        <p:spPr>
          <a:xfrm rot="2586180">
            <a:off x="7315591" y="3474097"/>
            <a:ext cx="161176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RADAR BEAMS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A26718-6B67-EBAC-8F78-CEEE372EF3B2}"/>
              </a:ext>
            </a:extLst>
          </p:cNvPr>
          <p:cNvSpPr txBox="1"/>
          <p:nvPr/>
        </p:nvSpPr>
        <p:spPr>
          <a:xfrm>
            <a:off x="6852381" y="1405400"/>
            <a:ext cx="4945945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With two measurements we can solve the system of equations and obtain wind vector data for each scan spot on the scan line.</a:t>
            </a:r>
          </a:p>
        </p:txBody>
      </p:sp>
    </p:spTree>
    <p:extLst>
      <p:ext uri="{BB962C8B-B14F-4D97-AF65-F5344CB8AC3E}">
        <p14:creationId xmlns:p14="http://schemas.microsoft.com/office/powerpoint/2010/main" val="2554689987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025DAD-0616-DC88-01FE-0A0B885EF1B1}"/>
              </a:ext>
            </a:extLst>
          </p:cNvPr>
          <p:cNvSpPr txBox="1"/>
          <p:nvPr/>
        </p:nvSpPr>
        <p:spPr>
          <a:xfrm>
            <a:off x="884903" y="2890391"/>
            <a:ext cx="10058400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SUMMARY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45687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6C9393-E607-365A-34A5-B0EF81D5A7B0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SUMMARY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3E3169-D54B-CE88-BCC6-77B4FC5A73EB}"/>
              </a:ext>
            </a:extLst>
          </p:cNvPr>
          <p:cNvSpPr txBox="1"/>
          <p:nvPr/>
        </p:nvSpPr>
        <p:spPr>
          <a:xfrm>
            <a:off x="270041" y="1205341"/>
            <a:ext cx="1106193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Light (EMR) can be described as a particle or a wave.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most remote sensing applications, the wave analogy is appropriate.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is combination of an electrical and a magnetic wave with a specific wavelength (</a:t>
            </a:r>
            <a:r>
              <a:rPr lang="en-US" sz="2400" dirty="0">
                <a:latin typeface="Symbol" pitchFamily="2" charset="2"/>
                <a:cs typeface="Calibri" panose="020F0502020204030204" pitchFamily="34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Additional properties are polarization and phase angle.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Energy carried by EMR is inversely proportional to 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Remember black, white, and clear bodies.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Planck’s Law, Wien’s Law, and Stefan-Boltzmann Law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Black-body emission and trace gas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Radiant Flux Density (M) and Radiance (L)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Absorption, emission, scattering, and transmittance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Radiance Transfer Function and four 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Extinction and vertical optical depth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Schwarzchild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equation (RTF without scattering)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DD5C3A-5557-68C2-72EC-237B7A1797A5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EMR THEORY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791925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6C9393-E607-365A-34A5-B0EF81D5A7B0}"/>
              </a:ext>
            </a:extLst>
          </p:cNvPr>
          <p:cNvSpPr txBox="1"/>
          <p:nvPr/>
        </p:nvSpPr>
        <p:spPr>
          <a:xfrm>
            <a:off x="270041" y="6136213"/>
            <a:ext cx="32438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SUMMARY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3E3169-D54B-CE88-BCC6-77B4FC5A73EB}"/>
              </a:ext>
            </a:extLst>
          </p:cNvPr>
          <p:cNvSpPr txBox="1"/>
          <p:nvPr/>
        </p:nvSpPr>
        <p:spPr>
          <a:xfrm>
            <a:off x="261067" y="1183969"/>
            <a:ext cx="711605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Radiometers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Passive sensors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Imagers (</a:t>
            </a:r>
            <a:r>
              <a:rPr lang="en-US" sz="2400" i="1" dirty="0"/>
              <a:t>e.g.</a:t>
            </a:r>
            <a:r>
              <a:rPr lang="en-US" sz="2400" dirty="0"/>
              <a:t> AVHRR, ABI)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Enhancement curves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Factors limiting resolution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Sounders (</a:t>
            </a:r>
            <a:r>
              <a:rPr lang="en-US" sz="2400" i="1" dirty="0"/>
              <a:t>e.g.</a:t>
            </a:r>
            <a:r>
              <a:rPr lang="en-US" sz="2400" dirty="0"/>
              <a:t> HIRS, ATMS)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Weights – Centroids determined by choice of </a:t>
            </a:r>
            <a:r>
              <a:rPr lang="en-US" sz="2400" dirty="0">
                <a:latin typeface="Symbol" pitchFamily="2" charset="2"/>
              </a:rPr>
              <a:t>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Sounding retrieval methods – TOVS/ATOVS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Active sensors (</a:t>
            </a:r>
            <a:r>
              <a:rPr lang="en-US" sz="2400" i="1" dirty="0"/>
              <a:t>e.g. </a:t>
            </a:r>
            <a:r>
              <a:rPr lang="en-US" sz="2400" dirty="0"/>
              <a:t>ASCAT, SASS) – sea-surface winds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Low-power radar (microwave)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D759C9-7F96-99A3-E8A0-BBE92945B5A4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INSTRUMENTATION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87156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D759C9-7F96-99A3-E8A0-BBE92945B5A4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References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89F10-C599-91F1-8674-3DFDB983B854}"/>
              </a:ext>
            </a:extLst>
          </p:cNvPr>
          <p:cNvSpPr txBox="1"/>
          <p:nvPr/>
        </p:nvSpPr>
        <p:spPr>
          <a:xfrm>
            <a:off x="233357" y="985651"/>
            <a:ext cx="1145196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Cohen, L., 2023:  </a:t>
            </a: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Satellite Verification of the NHC Designation of the 17 January 2023 NW Atlantic Cyclone</a:t>
            </a:r>
            <a:r>
              <a:rPr lang="en-US" sz="1800" dirty="0">
                <a:latin typeface="Book Antiqua" panose="02040602050305030304" pitchFamily="18" charset="0"/>
                <a:ea typeface="Calibri" panose="020F0502020204030204" pitchFamily="34" charset="0"/>
              </a:rPr>
              <a:t>, term paper for Satellite Meteorology (MT5330), Plymouth State University, 27 pp.</a:t>
            </a:r>
            <a:endParaRPr lang="en-US" dirty="0">
              <a:latin typeface="Book Antiqua" panose="02040602050305030304" pitchFamily="18" charset="0"/>
            </a:endParaRPr>
          </a:p>
          <a:p>
            <a:endParaRPr lang="en-US" dirty="0">
              <a:latin typeface="Book Antiqua" panose="02040602050305030304" pitchFamily="18" charset="0"/>
            </a:endParaRPr>
          </a:p>
          <a:p>
            <a:r>
              <a:rPr lang="en-US" dirty="0">
                <a:latin typeface="Book Antiqua" panose="02040602050305030304" pitchFamily="18" charset="0"/>
              </a:rPr>
              <a:t>Kidder, S.Q., and T.H. </a:t>
            </a:r>
            <a:r>
              <a:rPr lang="en-US" dirty="0" err="1">
                <a:latin typeface="Book Antiqua" panose="02040602050305030304" pitchFamily="18" charset="0"/>
              </a:rPr>
              <a:t>Vonder</a:t>
            </a:r>
            <a:r>
              <a:rPr lang="en-US" dirty="0">
                <a:latin typeface="Book Antiqua" panose="02040602050305030304" pitchFamily="18" charset="0"/>
              </a:rPr>
              <a:t> Harr, 1995: Satellite Meteorology – An Introduction, San Diego: Academic Press, 466 pgs.  </a:t>
            </a:r>
            <a:r>
              <a:rPr lang="en-US" b="1" dirty="0">
                <a:latin typeface="Book Antiqua" panose="02040602050305030304" pitchFamily="18" charset="0"/>
              </a:rPr>
              <a:t>(PRIMARY SOURCE)</a:t>
            </a:r>
          </a:p>
          <a:p>
            <a:endParaRPr lang="en-US" dirty="0">
              <a:latin typeface="Book Antiqua" panose="02040602050305030304" pitchFamily="18" charset="0"/>
            </a:endParaRPr>
          </a:p>
          <a:p>
            <a:r>
              <a:rPr lang="en-US" dirty="0" err="1">
                <a:latin typeface="Book Antiqua" panose="02040602050305030304" pitchFamily="18" charset="0"/>
              </a:rPr>
              <a:t>Picciano</a:t>
            </a:r>
            <a:r>
              <a:rPr lang="en-US" dirty="0">
                <a:latin typeface="Book Antiqua" panose="02040602050305030304" pitchFamily="18" charset="0"/>
              </a:rPr>
              <a:t>, G., 2024:  </a:t>
            </a:r>
            <a:r>
              <a:rPr lang="en-US" sz="1800" dirty="0">
                <a:latin typeface="Book Antiqua" panose="02040602050305030304" pitchFamily="18" charset="0"/>
              </a:rPr>
              <a:t>A Comparison of Atmospheric Profile Retrieval Methods From the 8 April 2024 Total Solar Eclipse, </a:t>
            </a:r>
            <a:r>
              <a:rPr lang="en-US" dirty="0">
                <a:latin typeface="Book Antiqua" panose="02040602050305030304" pitchFamily="18" charset="0"/>
              </a:rPr>
              <a:t>Semester Project in Satellite Meteorology (MT5330), Plymouth State University.</a:t>
            </a:r>
          </a:p>
          <a:p>
            <a:endParaRPr lang="en-US" dirty="0">
              <a:latin typeface="Book Antiqua" panose="02040602050305030304" pitchFamily="18" charset="0"/>
            </a:endParaRPr>
          </a:p>
          <a:p>
            <a:r>
              <a:rPr lang="en-US" dirty="0" err="1">
                <a:latin typeface="Book Antiqua" panose="02040602050305030304" pitchFamily="18" charset="0"/>
              </a:rPr>
              <a:t>Schmit</a:t>
            </a:r>
            <a:r>
              <a:rPr lang="en-US" dirty="0">
                <a:latin typeface="Book Antiqua" panose="02040602050305030304" pitchFamily="18" charset="0"/>
              </a:rPr>
              <a:t>, T., P. Griffith, M. </a:t>
            </a:r>
            <a:r>
              <a:rPr lang="en-US" dirty="0" err="1">
                <a:latin typeface="Book Antiqua" panose="02040602050305030304" pitchFamily="18" charset="0"/>
              </a:rPr>
              <a:t>Gunshor</a:t>
            </a:r>
            <a:r>
              <a:rPr lang="en-US" dirty="0">
                <a:latin typeface="Book Antiqua" panose="02040602050305030304" pitchFamily="18" charset="0"/>
              </a:rPr>
              <a:t>, J. Daniels, S. Goodman, and W. </a:t>
            </a:r>
            <a:r>
              <a:rPr lang="en-US" dirty="0" err="1">
                <a:latin typeface="Book Antiqua" panose="02040602050305030304" pitchFamily="18" charset="0"/>
              </a:rPr>
              <a:t>Lebair</a:t>
            </a:r>
            <a:r>
              <a:rPr lang="en-US" dirty="0">
                <a:latin typeface="Book Antiqua" panose="02040602050305030304" pitchFamily="18" charset="0"/>
              </a:rPr>
              <a:t>, 2017:  A closer look at the ABI on the GOES-R series, Bulletin of the American Meteorological Society, 98 (4), pp. 681 – 698, </a:t>
            </a:r>
            <a:r>
              <a:rPr lang="en-US" sz="1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https://doi.org/10.1175/BAMS-D-15-00230.1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Book Antiqua" panose="02040602050305030304" pitchFamily="18" charset="0"/>
                <a:cs typeface="Arial" panose="020B0604020202020204" pitchFamily="34" charset="0"/>
              </a:rPr>
              <a:t>Public domain sources</a:t>
            </a:r>
            <a:endParaRPr lang="en-US" sz="2000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43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25140-43CA-DB07-8041-1DBB9F74FA3E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WAVE ANALOGY OF EMR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B9509-195B-D3A8-04B5-C6FDCA4F1962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22083-5107-BA0B-AD6C-DBB85331DF27}"/>
              </a:ext>
            </a:extLst>
          </p:cNvPr>
          <p:cNvSpPr txBox="1"/>
          <p:nvPr/>
        </p:nvSpPr>
        <p:spPr>
          <a:xfrm>
            <a:off x="233358" y="1543792"/>
            <a:ext cx="1139524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ok Antiqua" panose="02040602050305030304" pitchFamily="18" charset="0"/>
              </a:rPr>
              <a:t>Most of the time, the wave analogy is best for use in remote sensing.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Wave characteristics of light include: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Relationship to electrical and magnetic 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Speed of propagation in a vacuum (c)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Wavelength (</a:t>
            </a:r>
            <a:r>
              <a:rPr lang="en-US" sz="2000" dirty="0">
                <a:latin typeface="Symbol" pitchFamily="2" charset="2"/>
              </a:rPr>
              <a:t>l</a:t>
            </a:r>
            <a:r>
              <a:rPr lang="en-US" sz="2000" dirty="0">
                <a:latin typeface="Book Antiqua" panose="0204060205030503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Period (T) and frequency (f and </a:t>
            </a:r>
            <a:r>
              <a:rPr lang="en-US" sz="2000" dirty="0">
                <a:latin typeface="Symbol" pitchFamily="2" charset="2"/>
              </a:rPr>
              <a:t>w</a:t>
            </a:r>
            <a:r>
              <a:rPr lang="en-US" sz="2000" dirty="0">
                <a:latin typeface="Book Antiqua" panose="0204060205030503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Polarization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Phase angle (</a:t>
            </a:r>
            <a:r>
              <a:rPr lang="en-US" sz="2000" dirty="0">
                <a:latin typeface="Symbol" pitchFamily="2" charset="2"/>
              </a:rPr>
              <a:t>f</a:t>
            </a:r>
            <a:r>
              <a:rPr lang="en-US" sz="2000" dirty="0">
                <a:latin typeface="Book Antiqua" panose="0204060205030503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Doppler shift (</a:t>
            </a:r>
            <a:r>
              <a:rPr lang="en-US" sz="2000" dirty="0" err="1">
                <a:latin typeface="Symbol" pitchFamily="2" charset="2"/>
              </a:rPr>
              <a:t>D</a:t>
            </a:r>
            <a:r>
              <a:rPr lang="en-US" sz="2000" dirty="0" err="1">
                <a:latin typeface="Book Antiqua" panose="02040602050305030304" pitchFamily="18" charset="0"/>
              </a:rPr>
              <a:t>f</a:t>
            </a:r>
            <a:r>
              <a:rPr lang="en-US" sz="2000" dirty="0">
                <a:latin typeface="Book Antiqua" panose="0204060205030503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Energy carried by light (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>
                <a:latin typeface="Book Antiqua" panose="02040602050305030304" pitchFamily="18" charset="0"/>
              </a:rPr>
              <a:t>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Black body radiation</a:t>
            </a:r>
            <a:endParaRPr lang="en-US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13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32D7BBA-B078-0CB8-B6FB-75267F600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8" t="32002" r="15308" b="23306"/>
          <a:stretch/>
        </p:blipFill>
        <p:spPr>
          <a:xfrm>
            <a:off x="233358" y="1330037"/>
            <a:ext cx="11101052" cy="473825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ADBE46-DE47-2115-D37B-0F1835832974}"/>
              </a:ext>
            </a:extLst>
          </p:cNvPr>
          <p:cNvSpPr/>
          <p:nvPr/>
        </p:nvSpPr>
        <p:spPr>
          <a:xfrm>
            <a:off x="386470" y="4673336"/>
            <a:ext cx="1976719" cy="1026820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C17AB3-EA3A-2F36-EFC5-D34BE7E6C3EC}"/>
              </a:ext>
            </a:extLst>
          </p:cNvPr>
          <p:cNvSpPr/>
          <p:nvPr/>
        </p:nvSpPr>
        <p:spPr>
          <a:xfrm>
            <a:off x="2831690" y="4825736"/>
            <a:ext cx="4262284" cy="702227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0D26D-16A9-49E3-335F-1ABAAE72C515}"/>
              </a:ext>
            </a:extLst>
          </p:cNvPr>
          <p:cNvSpPr txBox="1"/>
          <p:nvPr/>
        </p:nvSpPr>
        <p:spPr>
          <a:xfrm>
            <a:off x="6306544" y="737533"/>
            <a:ext cx="3591887" cy="3046988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Stefan-Boltzmann Law states that there is a relationship between M and the temperature of a scan spot.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If we can measure M, we’ll have T.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D1017-A6EE-5B1F-FA92-AE93907E9F77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F4B1F-21C3-5D65-9C0E-153880EADA57}"/>
              </a:ext>
            </a:extLst>
          </p:cNvPr>
          <p:cNvSpPr txBox="1"/>
          <p:nvPr/>
        </p:nvSpPr>
        <p:spPr>
          <a:xfrm>
            <a:off x="233358" y="214313"/>
            <a:ext cx="5395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ADDITIONAL QUANTITIES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80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nature, satellite, night sky&#10;&#10;Description automatically generated">
            <a:extLst>
              <a:ext uri="{FF2B5EF4-FFF2-40B4-BE49-F238E27FC236}">
                <a16:creationId xmlns:a16="http://schemas.microsoft.com/office/drawing/2014/main" id="{D2EBDBBC-C2A0-A12C-E103-2DD6597BC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33"/>
          <a:stretch/>
        </p:blipFill>
        <p:spPr>
          <a:xfrm>
            <a:off x="868680" y="3252098"/>
            <a:ext cx="10454640" cy="235035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F831B52-4225-2DE6-3D49-0826F91E023A}"/>
              </a:ext>
            </a:extLst>
          </p:cNvPr>
          <p:cNvSpPr/>
          <p:nvPr/>
        </p:nvSpPr>
        <p:spPr>
          <a:xfrm>
            <a:off x="-2259330" y="3617692"/>
            <a:ext cx="16710660" cy="15675429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70698-4C02-2150-EAD2-5F455CCCF275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48681" y="4372138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CDB81E-9DAE-473A-E703-1944F7D8D8DF}"/>
              </a:ext>
            </a:extLst>
          </p:cNvPr>
          <p:cNvSpPr txBox="1"/>
          <p:nvPr/>
        </p:nvSpPr>
        <p:spPr>
          <a:xfrm>
            <a:off x="8724565" y="4426961"/>
            <a:ext cx="2347732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Spot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88430-5825-A2DC-F2AC-5C169EA8685B}"/>
              </a:ext>
            </a:extLst>
          </p:cNvPr>
          <p:cNvSpPr txBox="1"/>
          <p:nvPr/>
        </p:nvSpPr>
        <p:spPr>
          <a:xfrm>
            <a:off x="6306544" y="737533"/>
            <a:ext cx="3591887" cy="3046988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Stefan-Boltzmann Law states that there is a relationship between M and the temperature of a scan spot.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If we can measure M, we’ll have T.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14C1E-B5BC-4CA0-751A-30C13F918DA4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596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70698-4C02-2150-EAD2-5F455CCCF275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CDB81E-9DAE-473A-E703-1944F7D8D8DF}"/>
              </a:ext>
            </a:extLst>
          </p:cNvPr>
          <p:cNvSpPr txBox="1"/>
          <p:nvPr/>
        </p:nvSpPr>
        <p:spPr>
          <a:xfrm>
            <a:off x="696799" y="1402913"/>
            <a:ext cx="2347732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Spot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88430-5825-A2DC-F2AC-5C169EA8685B}"/>
              </a:ext>
            </a:extLst>
          </p:cNvPr>
          <p:cNvSpPr txBox="1"/>
          <p:nvPr/>
        </p:nvSpPr>
        <p:spPr>
          <a:xfrm>
            <a:off x="6306544" y="737533"/>
            <a:ext cx="3591887" cy="3046988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Stefan-Boltzmann Law states that there is a relationship between M and the temperature of a scan spot.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If we can measure M, we’ll have T.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14C1E-B5BC-4CA0-751A-30C13F918DA4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835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E6F41A7-074E-39A1-A186-3181A26EABDA}"/>
              </a:ext>
            </a:extLst>
          </p:cNvPr>
          <p:cNvSpPr/>
          <p:nvPr/>
        </p:nvSpPr>
        <p:spPr>
          <a:xfrm>
            <a:off x="5023263" y="3621975"/>
            <a:ext cx="6115792" cy="204255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50647-00D8-B924-2032-FDC918BB8BB7}"/>
              </a:ext>
            </a:extLst>
          </p:cNvPr>
          <p:cNvSpPr txBox="1"/>
          <p:nvPr/>
        </p:nvSpPr>
        <p:spPr>
          <a:xfrm>
            <a:off x="696799" y="1402913"/>
            <a:ext cx="2347732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Spot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035675-C475-5987-FC36-DF166D7278A4}"/>
              </a:ext>
            </a:extLst>
          </p:cNvPr>
          <p:cNvSpPr txBox="1"/>
          <p:nvPr/>
        </p:nvSpPr>
        <p:spPr>
          <a:xfrm>
            <a:off x="696799" y="2006312"/>
            <a:ext cx="234773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Circle around Scan Spot with radius =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4A3925-752D-6505-8987-0B81CEB6A809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228714-73DE-051D-DE79-9F07D13D7EFF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25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D3622D2-D3E4-51A1-D4EF-75E404F9B60B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E6F41A7-074E-39A1-A186-3181A26EABDA}"/>
              </a:ext>
            </a:extLst>
          </p:cNvPr>
          <p:cNvSpPr/>
          <p:nvPr/>
        </p:nvSpPr>
        <p:spPr>
          <a:xfrm>
            <a:off x="5023263" y="3621975"/>
            <a:ext cx="6115792" cy="204255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02AFD4-4958-61B2-A338-79AEA2EE9983}"/>
              </a:ext>
            </a:extLst>
          </p:cNvPr>
          <p:cNvCxnSpPr>
            <a:cxnSpLocks/>
          </p:cNvCxnSpPr>
          <p:nvPr/>
        </p:nvCxnSpPr>
        <p:spPr>
          <a:xfrm flipH="1">
            <a:off x="6276109" y="4641267"/>
            <a:ext cx="1801087" cy="162108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3433B0-C219-DFA6-D468-10472663AA6A}"/>
              </a:ext>
            </a:extLst>
          </p:cNvPr>
          <p:cNvCxnSpPr>
            <a:cxnSpLocks/>
          </p:cNvCxnSpPr>
          <p:nvPr/>
        </p:nvCxnSpPr>
        <p:spPr>
          <a:xfrm flipV="1">
            <a:off x="8077196" y="1027213"/>
            <a:ext cx="0" cy="361405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62E95D-BF5B-EC28-58A2-D9D9654A96E4}"/>
              </a:ext>
            </a:extLst>
          </p:cNvPr>
          <p:cNvCxnSpPr>
            <a:cxnSpLocks/>
          </p:cNvCxnSpPr>
          <p:nvPr/>
        </p:nvCxnSpPr>
        <p:spPr>
          <a:xfrm flipV="1">
            <a:off x="8077196" y="4617578"/>
            <a:ext cx="3629894" cy="2368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734DAC-4DC3-380D-1C26-688A34BD7638}"/>
              </a:ext>
            </a:extLst>
          </p:cNvPr>
          <p:cNvSpPr txBox="1"/>
          <p:nvPr/>
        </p:nvSpPr>
        <p:spPr>
          <a:xfrm>
            <a:off x="5973740" y="6137502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D6806C-99FA-9222-D415-AA933327B549}"/>
              </a:ext>
            </a:extLst>
          </p:cNvPr>
          <p:cNvSpPr txBox="1"/>
          <p:nvPr/>
        </p:nvSpPr>
        <p:spPr>
          <a:xfrm>
            <a:off x="11691627" y="4400649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1091A7-5747-A020-EC55-D35C13973BBE}"/>
              </a:ext>
            </a:extLst>
          </p:cNvPr>
          <p:cNvSpPr txBox="1"/>
          <p:nvPr/>
        </p:nvSpPr>
        <p:spPr>
          <a:xfrm>
            <a:off x="7913062" y="665943"/>
            <a:ext cx="306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E07CB-6787-538B-EB5B-99AD72AD08A2}"/>
              </a:ext>
            </a:extLst>
          </p:cNvPr>
          <p:cNvSpPr txBox="1"/>
          <p:nvPr/>
        </p:nvSpPr>
        <p:spPr>
          <a:xfrm>
            <a:off x="696799" y="1402913"/>
            <a:ext cx="2347732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Spot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7C4E8-5D0F-9C6A-0341-4F834489443C}"/>
              </a:ext>
            </a:extLst>
          </p:cNvPr>
          <p:cNvSpPr txBox="1"/>
          <p:nvPr/>
        </p:nvSpPr>
        <p:spPr>
          <a:xfrm>
            <a:off x="696799" y="2006312"/>
            <a:ext cx="234773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Circle around Scan Spot with radius =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753CB4-D2F6-19DF-9D5C-FF17FF873BFB}"/>
              </a:ext>
            </a:extLst>
          </p:cNvPr>
          <p:cNvSpPr txBox="1"/>
          <p:nvPr/>
        </p:nvSpPr>
        <p:spPr>
          <a:xfrm>
            <a:off x="704821" y="3345829"/>
            <a:ext cx="2347732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Rectangular coordinates centered on Scan Spot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0E3F02-598C-EB96-71D4-C06EECAB0273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92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2CF5769-40A0-F28C-9E7A-B4CD063DA37D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4512623" y="737533"/>
            <a:ext cx="7018317" cy="55248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E6F41A7-074E-39A1-A186-3181A26EABDA}"/>
              </a:ext>
            </a:extLst>
          </p:cNvPr>
          <p:cNvSpPr/>
          <p:nvPr/>
        </p:nvSpPr>
        <p:spPr>
          <a:xfrm>
            <a:off x="5023263" y="3621975"/>
            <a:ext cx="6115792" cy="204255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02AFD4-4958-61B2-A338-79AEA2EE9983}"/>
              </a:ext>
            </a:extLst>
          </p:cNvPr>
          <p:cNvCxnSpPr>
            <a:cxnSpLocks/>
          </p:cNvCxnSpPr>
          <p:nvPr/>
        </p:nvCxnSpPr>
        <p:spPr>
          <a:xfrm flipH="1">
            <a:off x="6276109" y="4641267"/>
            <a:ext cx="1801087" cy="162108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3433B0-C219-DFA6-D468-10472663AA6A}"/>
              </a:ext>
            </a:extLst>
          </p:cNvPr>
          <p:cNvCxnSpPr>
            <a:cxnSpLocks/>
          </p:cNvCxnSpPr>
          <p:nvPr/>
        </p:nvCxnSpPr>
        <p:spPr>
          <a:xfrm flipV="1">
            <a:off x="8077196" y="1027213"/>
            <a:ext cx="0" cy="361405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62E95D-BF5B-EC28-58A2-D9D9654A96E4}"/>
              </a:ext>
            </a:extLst>
          </p:cNvPr>
          <p:cNvCxnSpPr>
            <a:cxnSpLocks/>
          </p:cNvCxnSpPr>
          <p:nvPr/>
        </p:nvCxnSpPr>
        <p:spPr>
          <a:xfrm flipV="1">
            <a:off x="8077196" y="4617578"/>
            <a:ext cx="3629894" cy="2368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734DAC-4DC3-380D-1C26-688A34BD7638}"/>
              </a:ext>
            </a:extLst>
          </p:cNvPr>
          <p:cNvSpPr txBox="1"/>
          <p:nvPr/>
        </p:nvSpPr>
        <p:spPr>
          <a:xfrm>
            <a:off x="5973740" y="6137502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D6806C-99FA-9222-D415-AA933327B549}"/>
              </a:ext>
            </a:extLst>
          </p:cNvPr>
          <p:cNvSpPr txBox="1"/>
          <p:nvPr/>
        </p:nvSpPr>
        <p:spPr>
          <a:xfrm>
            <a:off x="11691627" y="4400649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1091A7-5747-A020-EC55-D35C13973BBE}"/>
              </a:ext>
            </a:extLst>
          </p:cNvPr>
          <p:cNvSpPr txBox="1"/>
          <p:nvPr/>
        </p:nvSpPr>
        <p:spPr>
          <a:xfrm>
            <a:off x="7913062" y="665943"/>
            <a:ext cx="306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4709D-8C7C-103C-F777-9392CDA2292C}"/>
              </a:ext>
            </a:extLst>
          </p:cNvPr>
          <p:cNvSpPr txBox="1"/>
          <p:nvPr/>
        </p:nvSpPr>
        <p:spPr>
          <a:xfrm>
            <a:off x="696799" y="1402913"/>
            <a:ext cx="2347732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Scan Spot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585D13-5E4E-6D5D-019D-FAF070D038F8}"/>
              </a:ext>
            </a:extLst>
          </p:cNvPr>
          <p:cNvSpPr txBox="1"/>
          <p:nvPr/>
        </p:nvSpPr>
        <p:spPr>
          <a:xfrm>
            <a:off x="696799" y="2006312"/>
            <a:ext cx="234773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Circle around Scan Spot with radius =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984891-F258-3D65-A393-AA56D6237993}"/>
              </a:ext>
            </a:extLst>
          </p:cNvPr>
          <p:cNvSpPr txBox="1"/>
          <p:nvPr/>
        </p:nvSpPr>
        <p:spPr>
          <a:xfrm>
            <a:off x="704821" y="3345829"/>
            <a:ext cx="2347732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Rectangular coordinates centered on Scan Spot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629FD2-FA1D-A423-7789-0AE6D8CA243E}"/>
              </a:ext>
            </a:extLst>
          </p:cNvPr>
          <p:cNvSpPr txBox="1"/>
          <p:nvPr/>
        </p:nvSpPr>
        <p:spPr>
          <a:xfrm>
            <a:off x="712843" y="5038272"/>
            <a:ext cx="2347732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 hemisphere over Scan Spot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278E48-E256-100C-C619-AB92379F3F0F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E1C7A-5F29-4DBD-6E4D-66E6F04B1E74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926053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4512623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71DBE8-F9B3-0A89-C634-A4837536F785}"/>
              </a:ext>
            </a:extLst>
          </p:cNvPr>
          <p:cNvSpPr/>
          <p:nvPr/>
        </p:nvSpPr>
        <p:spPr>
          <a:xfrm>
            <a:off x="7631369" y="5433356"/>
            <a:ext cx="942238" cy="6871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EBA5DE-36C3-0057-0423-38F03AC4682E}"/>
              </a:ext>
            </a:extLst>
          </p:cNvPr>
          <p:cNvSpPr txBox="1"/>
          <p:nvPr/>
        </p:nvSpPr>
        <p:spPr>
          <a:xfrm>
            <a:off x="696799" y="1402913"/>
            <a:ext cx="2347732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Angle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f </a:t>
            </a:r>
            <a:r>
              <a:rPr lang="en-US" sz="2400" b="1" dirty="0">
                <a:solidFill>
                  <a:schemeClr val="bg1"/>
                </a:solidFill>
              </a:rPr>
              <a:t>varies from 0 to 2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p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(Full circle)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788AA-53A2-D609-4536-8161684D1F99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D7FEF-8E62-4CA6-97EE-FABA0B503463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4084D0-CED4-DB37-505A-B07B739D7F90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707967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4512623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4709D-8C7C-103C-F777-9392CDA2292C}"/>
              </a:ext>
            </a:extLst>
          </p:cNvPr>
          <p:cNvSpPr txBox="1"/>
          <p:nvPr/>
        </p:nvSpPr>
        <p:spPr>
          <a:xfrm>
            <a:off x="696799" y="1402913"/>
            <a:ext cx="2347732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Angle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f </a:t>
            </a:r>
            <a:r>
              <a:rPr lang="en-US" sz="2400" b="1" dirty="0">
                <a:solidFill>
                  <a:schemeClr val="bg1"/>
                </a:solidFill>
              </a:rPr>
              <a:t>varies from 0 to 2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p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(Full circle)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71DBE8-F9B3-0A89-C634-A4837536F785}"/>
              </a:ext>
            </a:extLst>
          </p:cNvPr>
          <p:cNvSpPr/>
          <p:nvPr/>
        </p:nvSpPr>
        <p:spPr>
          <a:xfrm>
            <a:off x="8122526" y="2549429"/>
            <a:ext cx="942238" cy="6871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B6908-0760-DC3E-3D8E-F6DD8756542B}"/>
              </a:ext>
            </a:extLst>
          </p:cNvPr>
          <p:cNvSpPr txBox="1"/>
          <p:nvPr/>
        </p:nvSpPr>
        <p:spPr>
          <a:xfrm>
            <a:off x="696799" y="3236540"/>
            <a:ext cx="2347732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Angle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sz="2400" b="1" dirty="0">
                <a:solidFill>
                  <a:schemeClr val="bg1"/>
                </a:solidFill>
              </a:rPr>
              <a:t>varies from 0 to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p/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(Quarter circle)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C5F8F-6823-B343-C4D3-63FAA6DFF075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EC851D-EA92-EC22-34EF-F31E471B0318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AF5FA-5F5A-0E4C-A80A-5E4508DF2CEF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4118804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4512623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4709D-8C7C-103C-F777-9392CDA2292C}"/>
              </a:ext>
            </a:extLst>
          </p:cNvPr>
          <p:cNvSpPr txBox="1"/>
          <p:nvPr/>
        </p:nvSpPr>
        <p:spPr>
          <a:xfrm>
            <a:off x="696799" y="1402913"/>
            <a:ext cx="2347732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Angle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f </a:t>
            </a:r>
            <a:r>
              <a:rPr lang="en-US" sz="2400" b="1" dirty="0">
                <a:solidFill>
                  <a:schemeClr val="bg1"/>
                </a:solidFill>
              </a:rPr>
              <a:t>varies from 0 to 2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p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(Full circle)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71DBE8-F9B3-0A89-C634-A4837536F785}"/>
              </a:ext>
            </a:extLst>
          </p:cNvPr>
          <p:cNvSpPr/>
          <p:nvPr/>
        </p:nvSpPr>
        <p:spPr>
          <a:xfrm rot="20787657">
            <a:off x="8971529" y="3496022"/>
            <a:ext cx="1052845" cy="1100902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B6908-0760-DC3E-3D8E-F6DD8756542B}"/>
              </a:ext>
            </a:extLst>
          </p:cNvPr>
          <p:cNvSpPr txBox="1"/>
          <p:nvPr/>
        </p:nvSpPr>
        <p:spPr>
          <a:xfrm>
            <a:off x="696799" y="3236540"/>
            <a:ext cx="2347732" cy="156966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Angle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sz="2400" b="1" dirty="0">
                <a:solidFill>
                  <a:schemeClr val="bg1"/>
                </a:solidFill>
              </a:rPr>
              <a:t>varies from 0 to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p/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(Quarter circle)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49E02A-5255-CA1F-11C8-8BD27ECFE250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0AE66-3343-FAE8-87A0-16C21769C688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4CD1D-807A-6018-0B7C-BF437F511EC4}"/>
              </a:ext>
            </a:extLst>
          </p:cNvPr>
          <p:cNvSpPr txBox="1"/>
          <p:nvPr/>
        </p:nvSpPr>
        <p:spPr>
          <a:xfrm>
            <a:off x="661060" y="5057319"/>
            <a:ext cx="234773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Small area on surface of sphere (</a:t>
            </a:r>
            <a:r>
              <a:rPr lang="en-US" sz="2400" b="1" dirty="0" err="1">
                <a:solidFill>
                  <a:schemeClr val="bg1"/>
                </a:solidFill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W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3105C6-7F41-44AB-6B68-58F6DC0289D3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473255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4512623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71DBE8-F9B3-0A89-C634-A4837536F785}"/>
              </a:ext>
            </a:extLst>
          </p:cNvPr>
          <p:cNvSpPr/>
          <p:nvPr/>
        </p:nvSpPr>
        <p:spPr>
          <a:xfrm rot="20787657">
            <a:off x="8971529" y="3496022"/>
            <a:ext cx="1052845" cy="1100902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4CD1D-807A-6018-0B7C-BF437F511EC4}"/>
              </a:ext>
            </a:extLst>
          </p:cNvPr>
          <p:cNvSpPr txBox="1"/>
          <p:nvPr/>
        </p:nvSpPr>
        <p:spPr>
          <a:xfrm>
            <a:off x="661060" y="1207214"/>
            <a:ext cx="234773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Small area on surface of sphere (</a:t>
            </a:r>
            <a:r>
              <a:rPr lang="en-US" sz="2400" b="1" dirty="0" err="1">
                <a:solidFill>
                  <a:schemeClr val="bg1"/>
                </a:solidFill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W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05F7A-C306-9FAA-57EB-2E6FFCA65A02}"/>
              </a:ext>
            </a:extLst>
          </p:cNvPr>
          <p:cNvSpPr txBox="1"/>
          <p:nvPr/>
        </p:nvSpPr>
        <p:spPr>
          <a:xfrm>
            <a:off x="653040" y="2642983"/>
            <a:ext cx="234773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Arclength in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direction =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Rsin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  <a:endParaRPr lang="en-US" sz="2400" b="1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38719B-2DEA-BB46-1687-D51BA277E075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0A91A-1C74-75AE-0199-9E3262EBAE64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258921-7463-1D27-20C7-03DC5F086724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311777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A0B98-5292-DF67-23FA-D2300A507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1" t="4376" r="8744" b="5208"/>
          <a:stretch/>
        </p:blipFill>
        <p:spPr>
          <a:xfrm>
            <a:off x="7872414" y="214313"/>
            <a:ext cx="3671888" cy="6200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6BA27-6F99-0716-BB99-7D22EFC37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5" t="10245" r="6290" b="11463"/>
          <a:stretch/>
        </p:blipFill>
        <p:spPr>
          <a:xfrm>
            <a:off x="233360" y="1657357"/>
            <a:ext cx="7239003" cy="4145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332578-5121-209E-853C-EA46CF3844E6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WAVE ANALOGY OF EMR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C533B-655E-F436-CCCF-7993ACEB0F26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1EFB7-2D7E-EF3B-2B4C-D27F639FC4A3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(Images: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4223790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4512623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71DBE8-F9B3-0A89-C634-A4837536F785}"/>
              </a:ext>
            </a:extLst>
          </p:cNvPr>
          <p:cNvSpPr/>
          <p:nvPr/>
        </p:nvSpPr>
        <p:spPr>
          <a:xfrm rot="20787657">
            <a:off x="8971529" y="3496022"/>
            <a:ext cx="1052845" cy="1100902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4CD1D-807A-6018-0B7C-BF437F511EC4}"/>
              </a:ext>
            </a:extLst>
          </p:cNvPr>
          <p:cNvSpPr txBox="1"/>
          <p:nvPr/>
        </p:nvSpPr>
        <p:spPr>
          <a:xfrm>
            <a:off x="661060" y="1207214"/>
            <a:ext cx="234773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Small area on surface of sphere (</a:t>
            </a:r>
            <a:r>
              <a:rPr lang="en-US" sz="2400" b="1" dirty="0" err="1">
                <a:solidFill>
                  <a:schemeClr val="bg1"/>
                </a:solidFill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W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05F7A-C306-9FAA-57EB-2E6FFCA65A02}"/>
              </a:ext>
            </a:extLst>
          </p:cNvPr>
          <p:cNvSpPr txBox="1"/>
          <p:nvPr/>
        </p:nvSpPr>
        <p:spPr>
          <a:xfrm>
            <a:off x="653040" y="2642983"/>
            <a:ext cx="234773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Arclength in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direction =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Rsin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  <a:endParaRPr lang="en-US" sz="2400" b="1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F7DB2-12C0-6F1A-1C64-7E6BE263D2F5}"/>
              </a:ext>
            </a:extLst>
          </p:cNvPr>
          <p:cNvSpPr txBox="1"/>
          <p:nvPr/>
        </p:nvSpPr>
        <p:spPr>
          <a:xfrm>
            <a:off x="653040" y="4090610"/>
            <a:ext cx="2347732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Arclength in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direction =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endParaRPr lang="en-US" sz="2400" b="1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6BCBD-5A92-8906-32E7-B4C71C587655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346BE-D556-1F3D-1C87-980A2CE51952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06B1C-7A86-25DE-1A66-BBBA3C76E011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879227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4512623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71DBE8-F9B3-0A89-C634-A4837536F785}"/>
              </a:ext>
            </a:extLst>
          </p:cNvPr>
          <p:cNvSpPr/>
          <p:nvPr/>
        </p:nvSpPr>
        <p:spPr>
          <a:xfrm rot="20787657">
            <a:off x="8971529" y="3496022"/>
            <a:ext cx="1052845" cy="1100902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4CD1D-807A-6018-0B7C-BF437F511EC4}"/>
              </a:ext>
            </a:extLst>
          </p:cNvPr>
          <p:cNvSpPr txBox="1"/>
          <p:nvPr/>
        </p:nvSpPr>
        <p:spPr>
          <a:xfrm>
            <a:off x="661060" y="1207214"/>
            <a:ext cx="234773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Small area on surface of sphere (</a:t>
            </a:r>
            <a:r>
              <a:rPr lang="en-US" sz="2400" b="1" dirty="0" err="1">
                <a:solidFill>
                  <a:schemeClr val="bg1"/>
                </a:solidFill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W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005F7A-C306-9FAA-57EB-2E6FFCA65A02}"/>
              </a:ext>
            </a:extLst>
          </p:cNvPr>
          <p:cNvSpPr txBox="1"/>
          <p:nvPr/>
        </p:nvSpPr>
        <p:spPr>
          <a:xfrm>
            <a:off x="653040" y="2642983"/>
            <a:ext cx="2347732" cy="120032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Arclength in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direction =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Rsin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  <a:endParaRPr lang="en-US" sz="2400" b="1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F7DB2-12C0-6F1A-1C64-7E6BE263D2F5}"/>
              </a:ext>
            </a:extLst>
          </p:cNvPr>
          <p:cNvSpPr txBox="1"/>
          <p:nvPr/>
        </p:nvSpPr>
        <p:spPr>
          <a:xfrm>
            <a:off x="653040" y="4090610"/>
            <a:ext cx="2347732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Arclength in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direction =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endParaRPr lang="en-US" sz="2400" b="1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E6650-7EB2-8FDC-A20A-D94883D2ADC1}"/>
              </a:ext>
            </a:extLst>
          </p:cNvPr>
          <p:cNvSpPr txBox="1"/>
          <p:nvPr/>
        </p:nvSpPr>
        <p:spPr>
          <a:xfrm>
            <a:off x="653040" y="5189121"/>
            <a:ext cx="2347732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R=1</a:t>
            </a:r>
            <a:endParaRPr lang="en-US" sz="2400" b="1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B6B-84EC-6ED4-E409-F42C1878325E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03310-B154-CCB2-D57F-EA6FBF3807AC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353D2A7-F5AC-88CC-8E06-8ED8D5293257}"/>
              </a:ext>
            </a:extLst>
          </p:cNvPr>
          <p:cNvSpPr/>
          <p:nvPr/>
        </p:nvSpPr>
        <p:spPr>
          <a:xfrm rot="21190024">
            <a:off x="6334786" y="4560596"/>
            <a:ext cx="466886" cy="464969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C5F19-3F09-62B9-F61B-3DC9A81D4856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8527314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4512623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71DBE8-F9B3-0A89-C634-A4837536F785}"/>
              </a:ext>
            </a:extLst>
          </p:cNvPr>
          <p:cNvSpPr/>
          <p:nvPr/>
        </p:nvSpPr>
        <p:spPr>
          <a:xfrm rot="20787657">
            <a:off x="8971529" y="3496022"/>
            <a:ext cx="1052845" cy="1100902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4CD1D-807A-6018-0B7C-BF437F511EC4}"/>
              </a:ext>
            </a:extLst>
          </p:cNvPr>
          <p:cNvSpPr txBox="1"/>
          <p:nvPr/>
        </p:nvSpPr>
        <p:spPr>
          <a:xfrm>
            <a:off x="661060" y="1207214"/>
            <a:ext cx="2347732" cy="193899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Small area on surface of sphere: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W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 =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Rsin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69DD67-4E5D-5526-C4C3-B85518C5961B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3FC1F-54D9-84A5-0C77-003C1E5786D0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FF129-6EA9-5B6B-798C-CBE931E90EB9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387101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4512623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7963429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71DBE8-F9B3-0A89-C634-A4837536F785}"/>
              </a:ext>
            </a:extLst>
          </p:cNvPr>
          <p:cNvSpPr/>
          <p:nvPr/>
        </p:nvSpPr>
        <p:spPr>
          <a:xfrm rot="20787657">
            <a:off x="8971529" y="3496022"/>
            <a:ext cx="1052845" cy="1100902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4CD1D-807A-6018-0B7C-BF437F511EC4}"/>
              </a:ext>
            </a:extLst>
          </p:cNvPr>
          <p:cNvSpPr txBox="1"/>
          <p:nvPr/>
        </p:nvSpPr>
        <p:spPr>
          <a:xfrm>
            <a:off x="661060" y="1207214"/>
            <a:ext cx="2347732" cy="193899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Small area on surface of sphere: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</a:rPr>
              <a:t>W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 =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Rsin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dirty="0" err="1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232924-233E-9352-F40E-B504DBC9AA9B}"/>
              </a:ext>
            </a:extLst>
          </p:cNvPr>
          <p:cNvSpPr txBox="1"/>
          <p:nvPr/>
        </p:nvSpPr>
        <p:spPr>
          <a:xfrm>
            <a:off x="661060" y="3388078"/>
            <a:ext cx="2347732" cy="193899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the ”solid angle.”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 are Steradians</a:t>
            </a:r>
            <a:endParaRPr lang="en-US" sz="2400" b="1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48AE7-9B16-AE22-455D-7684BFF2AFD7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F6153-3246-B7B0-71DE-54304806965E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11B48-C8B5-5361-19D6-A813F26AB20E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986440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73365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3524171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7665E86-5656-FDAB-34F5-7A482D949456}"/>
              </a:ext>
            </a:extLst>
          </p:cNvPr>
          <p:cNvSpPr/>
          <p:nvPr/>
        </p:nvSpPr>
        <p:spPr>
          <a:xfrm>
            <a:off x="3663230" y="2469276"/>
            <a:ext cx="942238" cy="6871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56726E-5D05-740A-D3F3-2A162C76CB9E}"/>
              </a:ext>
            </a:extLst>
          </p:cNvPr>
          <p:cNvCxnSpPr>
            <a:cxnSpLocks/>
          </p:cNvCxnSpPr>
          <p:nvPr/>
        </p:nvCxnSpPr>
        <p:spPr>
          <a:xfrm flipV="1">
            <a:off x="4590720" y="1036974"/>
            <a:ext cx="1633100" cy="1447050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EFC349-68FD-32F3-C33E-DA0D0766A3A8}"/>
              </a:ext>
            </a:extLst>
          </p:cNvPr>
          <p:cNvSpPr txBox="1"/>
          <p:nvPr/>
        </p:nvSpPr>
        <p:spPr>
          <a:xfrm>
            <a:off x="5597745" y="656421"/>
            <a:ext cx="3107130" cy="461665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sz="2400" b="1" dirty="0">
                <a:solidFill>
                  <a:schemeClr val="bg1"/>
                </a:solidFill>
              </a:rPr>
              <a:t>Is the zenith angle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DD505D-3127-9CDE-7100-D4FAD81ECB67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2F0CAC-D97F-B353-94AB-B8DD01007F1E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33C08-D440-0C54-A970-3E5A5B6DCC5F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4061644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73365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3524171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4EC92-C071-88AE-4AC5-5D4C47810F18}"/>
              </a:ext>
            </a:extLst>
          </p:cNvPr>
          <p:cNvCxnSpPr>
            <a:cxnSpLocks/>
          </p:cNvCxnSpPr>
          <p:nvPr/>
        </p:nvCxnSpPr>
        <p:spPr>
          <a:xfrm flipV="1">
            <a:off x="3633734" y="737533"/>
            <a:ext cx="0" cy="3870288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8B788C-4E7C-6545-C725-014AC5DB4BA2}"/>
              </a:ext>
            </a:extLst>
          </p:cNvPr>
          <p:cNvSpPr txBox="1"/>
          <p:nvPr/>
        </p:nvSpPr>
        <p:spPr>
          <a:xfrm>
            <a:off x="8104970" y="737533"/>
            <a:ext cx="3107130" cy="156966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sz="2400" b="1" dirty="0">
                <a:solidFill>
                  <a:schemeClr val="bg1"/>
                </a:solidFill>
              </a:rPr>
              <a:t>is zero, you are looking directly down at the Scan Spot and it is very bright.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35D35-0C0D-9B06-7ED5-1377352D5CA6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3F15E4-7C5C-4DBE-A038-D24ACE0CC1FB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EAC2BA-4311-5A9B-8275-6D8B4B4B7D29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4697249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73365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3524171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4EC92-C071-88AE-4AC5-5D4C47810F18}"/>
              </a:ext>
            </a:extLst>
          </p:cNvPr>
          <p:cNvCxnSpPr>
            <a:cxnSpLocks/>
          </p:cNvCxnSpPr>
          <p:nvPr/>
        </p:nvCxnSpPr>
        <p:spPr>
          <a:xfrm flipV="1">
            <a:off x="3633734" y="737533"/>
            <a:ext cx="0" cy="3870288"/>
          </a:xfrm>
          <a:prstGeom prst="straightConnector1">
            <a:avLst/>
          </a:prstGeom>
          <a:ln w="88900">
            <a:solidFill>
              <a:srgbClr val="FF0000">
                <a:alpha val="50000"/>
              </a:srgb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8B788C-4E7C-6545-C725-014AC5DB4BA2}"/>
              </a:ext>
            </a:extLst>
          </p:cNvPr>
          <p:cNvSpPr txBox="1"/>
          <p:nvPr/>
        </p:nvSpPr>
        <p:spPr>
          <a:xfrm>
            <a:off x="8104970" y="737533"/>
            <a:ext cx="3107130" cy="156966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sz="2400" b="1" dirty="0">
                <a:solidFill>
                  <a:schemeClr val="bg1"/>
                </a:solidFill>
              </a:rPr>
              <a:t>is zero, you are looking directly down at the Scan Spot and it is very bright.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2B56D-13B8-3913-2A9A-0BEA179D79D4}"/>
              </a:ext>
            </a:extLst>
          </p:cNvPr>
          <p:cNvSpPr txBox="1"/>
          <p:nvPr/>
        </p:nvSpPr>
        <p:spPr>
          <a:xfrm>
            <a:off x="8104970" y="2672677"/>
            <a:ext cx="3107130" cy="156966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sz="2400" b="1" dirty="0">
                <a:solidFill>
                  <a:schemeClr val="bg1"/>
                </a:solidFill>
              </a:rPr>
              <a:t>increases, the apparent brightness of the Scan Spot decreases.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5CFDF1-633C-A924-0B1D-0F1AD6825DCA}"/>
              </a:ext>
            </a:extLst>
          </p:cNvPr>
          <p:cNvCxnSpPr>
            <a:cxnSpLocks/>
          </p:cNvCxnSpPr>
          <p:nvPr/>
        </p:nvCxnSpPr>
        <p:spPr>
          <a:xfrm flipV="1">
            <a:off x="3633734" y="2018832"/>
            <a:ext cx="3305548" cy="262170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1F8C3A3-1FB7-371C-060A-E00222A25E41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6BA9A-CA2B-B2ED-BA27-954C8F393694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97A30-2ABE-AA34-A74C-74853326815F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6443458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73365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3524171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4EC92-C071-88AE-4AC5-5D4C47810F18}"/>
              </a:ext>
            </a:extLst>
          </p:cNvPr>
          <p:cNvCxnSpPr>
            <a:cxnSpLocks/>
          </p:cNvCxnSpPr>
          <p:nvPr/>
        </p:nvCxnSpPr>
        <p:spPr>
          <a:xfrm flipV="1">
            <a:off x="3633734" y="737533"/>
            <a:ext cx="0" cy="3870288"/>
          </a:xfrm>
          <a:prstGeom prst="straightConnector1">
            <a:avLst/>
          </a:prstGeom>
          <a:ln w="88900">
            <a:solidFill>
              <a:srgbClr val="FF0000">
                <a:alpha val="25000"/>
              </a:srgb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8B788C-4E7C-6545-C725-014AC5DB4BA2}"/>
              </a:ext>
            </a:extLst>
          </p:cNvPr>
          <p:cNvSpPr txBox="1"/>
          <p:nvPr/>
        </p:nvSpPr>
        <p:spPr>
          <a:xfrm>
            <a:off x="8104970" y="737533"/>
            <a:ext cx="3107130" cy="156966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sz="2400" b="1" dirty="0">
                <a:solidFill>
                  <a:schemeClr val="bg1"/>
                </a:solidFill>
              </a:rPr>
              <a:t>is zero, you are looking directly down at the Scan Spot and it is very bright.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2B56D-13B8-3913-2A9A-0BEA179D79D4}"/>
              </a:ext>
            </a:extLst>
          </p:cNvPr>
          <p:cNvSpPr txBox="1"/>
          <p:nvPr/>
        </p:nvSpPr>
        <p:spPr>
          <a:xfrm>
            <a:off x="8104970" y="2672677"/>
            <a:ext cx="3107130" cy="156966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sz="2400" b="1" dirty="0">
                <a:solidFill>
                  <a:schemeClr val="bg1"/>
                </a:solidFill>
              </a:rPr>
              <a:t>increases, the apparent brightness of the Scan Spot decreases.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5CFDF1-633C-A924-0B1D-0F1AD6825DCA}"/>
              </a:ext>
            </a:extLst>
          </p:cNvPr>
          <p:cNvCxnSpPr>
            <a:cxnSpLocks/>
          </p:cNvCxnSpPr>
          <p:nvPr/>
        </p:nvCxnSpPr>
        <p:spPr>
          <a:xfrm flipV="1">
            <a:off x="3633734" y="2018832"/>
            <a:ext cx="3305548" cy="2621705"/>
          </a:xfrm>
          <a:prstGeom prst="straightConnector1">
            <a:avLst/>
          </a:prstGeom>
          <a:ln w="88900">
            <a:solidFill>
              <a:srgbClr val="FF0000">
                <a:alpha val="50000"/>
              </a:srgb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CD32CE-208A-5E2C-4435-9CD57A3A19FF}"/>
              </a:ext>
            </a:extLst>
          </p:cNvPr>
          <p:cNvSpPr txBox="1"/>
          <p:nvPr/>
        </p:nvSpPr>
        <p:spPr>
          <a:xfrm>
            <a:off x="8104970" y="4566553"/>
            <a:ext cx="3107130" cy="120032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 </a:t>
            </a:r>
            <a:r>
              <a:rPr lang="en-US" sz="2400" b="1" dirty="0">
                <a:solidFill>
                  <a:schemeClr val="bg1"/>
                </a:solidFill>
              </a:rPr>
              <a:t>reaches 90 degrees, Scan Spot becomes invisible.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2CC4A1-ABF3-668A-BEB9-382BDCE1C8AD}"/>
              </a:ext>
            </a:extLst>
          </p:cNvPr>
          <p:cNvCxnSpPr>
            <a:cxnSpLocks/>
          </p:cNvCxnSpPr>
          <p:nvPr/>
        </p:nvCxnSpPr>
        <p:spPr>
          <a:xfrm>
            <a:off x="3633734" y="4607821"/>
            <a:ext cx="4326765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25383C-2E04-C02A-0439-7391F3447F12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13565B-7161-D3BF-7365-6CF1E89AF121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D2394-8228-CF61-D172-26AAAB1C929F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8357341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73365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3524171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4EC92-C071-88AE-4AC5-5D4C47810F18}"/>
              </a:ext>
            </a:extLst>
          </p:cNvPr>
          <p:cNvCxnSpPr>
            <a:cxnSpLocks/>
          </p:cNvCxnSpPr>
          <p:nvPr/>
        </p:nvCxnSpPr>
        <p:spPr>
          <a:xfrm flipV="1">
            <a:off x="3633734" y="737533"/>
            <a:ext cx="0" cy="3870288"/>
          </a:xfrm>
          <a:prstGeom prst="straightConnector1">
            <a:avLst/>
          </a:prstGeom>
          <a:ln w="88900">
            <a:solidFill>
              <a:srgbClr val="FF0000">
                <a:alpha val="25000"/>
              </a:srgb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8B788C-4E7C-6545-C725-014AC5DB4BA2}"/>
              </a:ext>
            </a:extLst>
          </p:cNvPr>
          <p:cNvSpPr txBox="1"/>
          <p:nvPr/>
        </p:nvSpPr>
        <p:spPr>
          <a:xfrm>
            <a:off x="8387819" y="864670"/>
            <a:ext cx="3107130" cy="230832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Conclusion: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fixed brightness, the apparent brightness varies with cos 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5CFDF1-633C-A924-0B1D-0F1AD6825DCA}"/>
              </a:ext>
            </a:extLst>
          </p:cNvPr>
          <p:cNvCxnSpPr>
            <a:cxnSpLocks/>
          </p:cNvCxnSpPr>
          <p:nvPr/>
        </p:nvCxnSpPr>
        <p:spPr>
          <a:xfrm flipV="1">
            <a:off x="3633734" y="2018832"/>
            <a:ext cx="3305548" cy="2621705"/>
          </a:xfrm>
          <a:prstGeom prst="straightConnector1">
            <a:avLst/>
          </a:prstGeom>
          <a:ln w="88900">
            <a:solidFill>
              <a:srgbClr val="FF0000">
                <a:alpha val="50000"/>
              </a:srgb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2CC4A1-ABF3-668A-BEB9-382BDCE1C8AD}"/>
              </a:ext>
            </a:extLst>
          </p:cNvPr>
          <p:cNvCxnSpPr>
            <a:cxnSpLocks/>
          </p:cNvCxnSpPr>
          <p:nvPr/>
        </p:nvCxnSpPr>
        <p:spPr>
          <a:xfrm>
            <a:off x="3633734" y="4607821"/>
            <a:ext cx="4326765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202209-7FE3-0AF5-598B-514641AB9673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356AC6-42D7-A374-C0E6-B8BE2E4FF7AC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AFB36C-D2E0-65BC-ABA2-59802AE1F200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4278794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3524171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F71DBE8-F9B3-0A89-C634-A4837536F785}"/>
              </a:ext>
            </a:extLst>
          </p:cNvPr>
          <p:cNvSpPr/>
          <p:nvPr/>
        </p:nvSpPr>
        <p:spPr>
          <a:xfrm rot="20787657">
            <a:off x="4532271" y="3496022"/>
            <a:ext cx="1052845" cy="1100902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nature, satellite, night sky&#10;&#10;Description automatically generated">
            <a:extLst>
              <a:ext uri="{FF2B5EF4-FFF2-40B4-BE49-F238E27FC236}">
                <a16:creationId xmlns:a16="http://schemas.microsoft.com/office/drawing/2014/main" id="{32A7C911-5857-6FCF-0AB3-336817BDA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52" t="22288" r="46000" b="37632"/>
          <a:stretch/>
        </p:blipFill>
        <p:spPr>
          <a:xfrm>
            <a:off x="9483214" y="1335826"/>
            <a:ext cx="2461065" cy="1668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4EC92-C071-88AE-4AC5-5D4C47810F18}"/>
              </a:ext>
            </a:extLst>
          </p:cNvPr>
          <p:cNvCxnSpPr>
            <a:cxnSpLocks/>
          </p:cNvCxnSpPr>
          <p:nvPr/>
        </p:nvCxnSpPr>
        <p:spPr>
          <a:xfrm flipV="1">
            <a:off x="3701846" y="2351390"/>
            <a:ext cx="6474542" cy="226478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28980F-2854-0EE8-22BA-7CC59D61B79C}"/>
              </a:ext>
            </a:extLst>
          </p:cNvPr>
          <p:cNvSpPr txBox="1"/>
          <p:nvPr/>
        </p:nvSpPr>
        <p:spPr>
          <a:xfrm>
            <a:off x="8352392" y="3569652"/>
            <a:ext cx="3591887" cy="1569660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Satellite usually not directly overhead when receiving EMR from the scan spot (</a:t>
            </a:r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q</a:t>
            </a:r>
            <a:r>
              <a:rPr lang="en-US" sz="2400" b="1" dirty="0">
                <a:solidFill>
                  <a:schemeClr val="bg1"/>
                </a:solidFill>
              </a:rPr>
              <a:t> &gt; 0).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F575A-5E99-C1E3-04A0-C66FAC26BEBF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9A24D-42FB-5343-1CA0-56BF69EC4778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EMR QUANTITIES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28B0F-FAD4-7165-45B0-3141A2ABA749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005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70698-4C02-2150-EAD2-5F455CCCF275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WAVE ANALOGY OF EMR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D05A5B4-3A8B-7AF4-6789-AD5BD2616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8" t="4570" r="2143" b="3935"/>
          <a:stretch/>
        </p:blipFill>
        <p:spPr>
          <a:xfrm>
            <a:off x="361947" y="814387"/>
            <a:ext cx="5448302" cy="582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E5F44-AA7B-961C-2B0B-2DD125855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1" t="4376" r="8744" b="5208"/>
          <a:stretch/>
        </p:blipFill>
        <p:spPr>
          <a:xfrm>
            <a:off x="7872414" y="214313"/>
            <a:ext cx="3671888" cy="6200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9BC261-1371-DB47-F190-F128196FFBBA}"/>
              </a:ext>
            </a:extLst>
          </p:cNvPr>
          <p:cNvSpPr txBox="1"/>
          <p:nvPr/>
        </p:nvSpPr>
        <p:spPr>
          <a:xfrm>
            <a:off x="8213397" y="6489798"/>
            <a:ext cx="2989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5945729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73365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3524171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nature, satellite, night sky&#10;&#10;Description automatically generated">
            <a:extLst>
              <a:ext uri="{FF2B5EF4-FFF2-40B4-BE49-F238E27FC236}">
                <a16:creationId xmlns:a16="http://schemas.microsoft.com/office/drawing/2014/main" id="{32A7C911-5857-6FCF-0AB3-336817BDA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2" t="22288" r="46000" b="37632"/>
          <a:stretch/>
        </p:blipFill>
        <p:spPr>
          <a:xfrm>
            <a:off x="9483214" y="1335826"/>
            <a:ext cx="2461065" cy="1668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4EC92-C071-88AE-4AC5-5D4C47810F18}"/>
              </a:ext>
            </a:extLst>
          </p:cNvPr>
          <p:cNvCxnSpPr>
            <a:cxnSpLocks/>
          </p:cNvCxnSpPr>
          <p:nvPr/>
        </p:nvCxnSpPr>
        <p:spPr>
          <a:xfrm flipV="1">
            <a:off x="3701846" y="2351390"/>
            <a:ext cx="6474542" cy="226478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28980F-2854-0EE8-22BA-7CC59D61B79C}"/>
              </a:ext>
            </a:extLst>
          </p:cNvPr>
          <p:cNvSpPr txBox="1"/>
          <p:nvPr/>
        </p:nvSpPr>
        <p:spPr>
          <a:xfrm>
            <a:off x="8352392" y="3569652"/>
            <a:ext cx="3591887" cy="193899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EMR enters radiometer through “camera eye” called the “Field of View” that has a known solid angle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632BC3-33AD-7079-CBD6-E24E29A28BBC}"/>
              </a:ext>
            </a:extLst>
          </p:cNvPr>
          <p:cNvSpPr/>
          <p:nvPr/>
        </p:nvSpPr>
        <p:spPr>
          <a:xfrm rot="20497214">
            <a:off x="8598310" y="2477729"/>
            <a:ext cx="235974" cy="840658"/>
          </a:xfrm>
          <a:prstGeom prst="ellipse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69195-7D89-9DC2-1D45-FEC7A3698783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EF12C-2A28-7B60-EAB1-8443B089F995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DF994-156F-71B4-BB14-7135EF01E6EB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8885616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73365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3524171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nature, satellite, night sky&#10;&#10;Description automatically generated">
            <a:extLst>
              <a:ext uri="{FF2B5EF4-FFF2-40B4-BE49-F238E27FC236}">
                <a16:creationId xmlns:a16="http://schemas.microsoft.com/office/drawing/2014/main" id="{32A7C911-5857-6FCF-0AB3-336817BDA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2" t="22288" r="46000" b="37632"/>
          <a:stretch/>
        </p:blipFill>
        <p:spPr>
          <a:xfrm>
            <a:off x="9483214" y="1335826"/>
            <a:ext cx="2461065" cy="1668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4EC92-C071-88AE-4AC5-5D4C47810F18}"/>
              </a:ext>
            </a:extLst>
          </p:cNvPr>
          <p:cNvCxnSpPr>
            <a:cxnSpLocks/>
          </p:cNvCxnSpPr>
          <p:nvPr/>
        </p:nvCxnSpPr>
        <p:spPr>
          <a:xfrm flipV="1">
            <a:off x="3701846" y="2351390"/>
            <a:ext cx="6474542" cy="226478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28980F-2854-0EE8-22BA-7CC59D61B79C}"/>
              </a:ext>
            </a:extLst>
          </p:cNvPr>
          <p:cNvSpPr txBox="1"/>
          <p:nvPr/>
        </p:nvSpPr>
        <p:spPr>
          <a:xfrm>
            <a:off x="8352392" y="3569652"/>
            <a:ext cx="3591887" cy="3046988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Radiometer does not measure the full Radiant Exitance – only the portion that enters through the Field of View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The is called the Radiance (L)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632BC3-33AD-7079-CBD6-E24E29A28BBC}"/>
              </a:ext>
            </a:extLst>
          </p:cNvPr>
          <p:cNvSpPr/>
          <p:nvPr/>
        </p:nvSpPr>
        <p:spPr>
          <a:xfrm rot="20497214">
            <a:off x="8598310" y="2477729"/>
            <a:ext cx="235974" cy="840658"/>
          </a:xfrm>
          <a:prstGeom prst="ellipse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7D2EC-CA09-D8C2-59ED-1FEE05802A4D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008C23-59C4-15EB-5EEA-C40F9D008F88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764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E1CC700-2C47-5334-6685-738723AAB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18125" r="22263" b="9020"/>
          <a:stretch/>
        </p:blipFill>
        <p:spPr>
          <a:xfrm>
            <a:off x="73365" y="737533"/>
            <a:ext cx="7018317" cy="55248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9842BB-F8C6-06A0-51DA-177B497B767F}"/>
              </a:ext>
            </a:extLst>
          </p:cNvPr>
          <p:cNvSpPr/>
          <p:nvPr/>
        </p:nvSpPr>
        <p:spPr>
          <a:xfrm rot="16200000">
            <a:off x="3524171" y="4371477"/>
            <a:ext cx="278118" cy="5188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nature, satellite, night sky&#10;&#10;Description automatically generated">
            <a:extLst>
              <a:ext uri="{FF2B5EF4-FFF2-40B4-BE49-F238E27FC236}">
                <a16:creationId xmlns:a16="http://schemas.microsoft.com/office/drawing/2014/main" id="{32A7C911-5857-6FCF-0AB3-336817BDA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2" t="22288" r="46000" b="37632"/>
          <a:stretch/>
        </p:blipFill>
        <p:spPr>
          <a:xfrm>
            <a:off x="9483214" y="1335826"/>
            <a:ext cx="2461065" cy="1668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4EC92-C071-88AE-4AC5-5D4C47810F18}"/>
              </a:ext>
            </a:extLst>
          </p:cNvPr>
          <p:cNvCxnSpPr>
            <a:cxnSpLocks/>
          </p:cNvCxnSpPr>
          <p:nvPr/>
        </p:nvCxnSpPr>
        <p:spPr>
          <a:xfrm flipV="1">
            <a:off x="3701846" y="2351390"/>
            <a:ext cx="6474542" cy="226478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28980F-2854-0EE8-22BA-7CC59D61B79C}"/>
              </a:ext>
            </a:extLst>
          </p:cNvPr>
          <p:cNvSpPr txBox="1"/>
          <p:nvPr/>
        </p:nvSpPr>
        <p:spPr>
          <a:xfrm>
            <a:off x="8352392" y="3569652"/>
            <a:ext cx="3591887" cy="2677656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If the observed Radiance (L) is summed over the full surface of the unit hemisphere, the total Radiant Exitance (M) can be obtained, and from that, temperature.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632BC3-33AD-7079-CBD6-E24E29A28BBC}"/>
              </a:ext>
            </a:extLst>
          </p:cNvPr>
          <p:cNvSpPr/>
          <p:nvPr/>
        </p:nvSpPr>
        <p:spPr>
          <a:xfrm rot="20497214">
            <a:off x="8598310" y="2477729"/>
            <a:ext cx="235974" cy="840658"/>
          </a:xfrm>
          <a:prstGeom prst="ellipse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FDE497-AF90-0447-3219-705EDF1560CE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2451B4-00C1-5882-FE72-8F6018C10E82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AD135-D65D-2DB8-4712-D1843725173F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1409692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B1F9858-AB92-319E-9CAF-67153542F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5" t="42505" r="9741" b="29412"/>
          <a:stretch/>
        </p:blipFill>
        <p:spPr>
          <a:xfrm>
            <a:off x="-4190" y="899650"/>
            <a:ext cx="9563258" cy="31414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5F60A5-72B8-0078-24B5-347F2EED9A96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C5E8C6-E5B5-48AC-13E6-A269854288E3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396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B1F9858-AB92-319E-9CAF-67153542F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5" t="42505" r="9741" b="29412"/>
          <a:stretch/>
        </p:blipFill>
        <p:spPr>
          <a:xfrm>
            <a:off x="-4190" y="899650"/>
            <a:ext cx="9563258" cy="31414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14398E-506C-0663-5995-D11F80439DB6}"/>
              </a:ext>
            </a:extLst>
          </p:cNvPr>
          <p:cNvCxnSpPr>
            <a:cxnSpLocks/>
          </p:cNvCxnSpPr>
          <p:nvPr/>
        </p:nvCxnSpPr>
        <p:spPr>
          <a:xfrm flipV="1">
            <a:off x="5197754" y="2880190"/>
            <a:ext cx="0" cy="1739310"/>
          </a:xfrm>
          <a:prstGeom prst="line">
            <a:avLst/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5EBD4A-9FAC-605A-C64F-E39D1D0FC179}"/>
              </a:ext>
            </a:extLst>
          </p:cNvPr>
          <p:cNvSpPr txBox="1"/>
          <p:nvPr/>
        </p:nvSpPr>
        <p:spPr>
          <a:xfrm>
            <a:off x="3631055" y="4085301"/>
            <a:ext cx="3160822" cy="181588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the Radiance observed through the instrument’s FOV (W m^-2 Sr^-1)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61F4C-5601-F4DF-9993-EEE38BEB42E0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D6ABFD-AE48-1C56-F180-1D73129BA8DB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E6633C-1EDE-6C25-B004-507AAF4333C9}"/>
              </a:ext>
            </a:extLst>
          </p:cNvPr>
          <p:cNvSpPr/>
          <p:nvPr/>
        </p:nvSpPr>
        <p:spPr>
          <a:xfrm>
            <a:off x="3586348" y="2055234"/>
            <a:ext cx="3170712" cy="8487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984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B1F9858-AB92-319E-9CAF-67153542F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5" t="42505" r="9741" b="29412"/>
          <a:stretch/>
        </p:blipFill>
        <p:spPr>
          <a:xfrm>
            <a:off x="-4190" y="899650"/>
            <a:ext cx="9563258" cy="314140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E6633C-1EDE-6C25-B004-507AAF4333C9}"/>
              </a:ext>
            </a:extLst>
          </p:cNvPr>
          <p:cNvSpPr/>
          <p:nvPr/>
        </p:nvSpPr>
        <p:spPr>
          <a:xfrm>
            <a:off x="5490916" y="2046000"/>
            <a:ext cx="1325520" cy="8487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14398E-506C-0663-5995-D11F80439DB6}"/>
              </a:ext>
            </a:extLst>
          </p:cNvPr>
          <p:cNvCxnSpPr>
            <a:cxnSpLocks/>
          </p:cNvCxnSpPr>
          <p:nvPr/>
        </p:nvCxnSpPr>
        <p:spPr>
          <a:xfrm flipV="1">
            <a:off x="6174362" y="2894706"/>
            <a:ext cx="0" cy="1739310"/>
          </a:xfrm>
          <a:prstGeom prst="line">
            <a:avLst/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5EBD4A-9FAC-605A-C64F-E39D1D0FC179}"/>
              </a:ext>
            </a:extLst>
          </p:cNvPr>
          <p:cNvSpPr txBox="1"/>
          <p:nvPr/>
        </p:nvSpPr>
        <p:spPr>
          <a:xfrm>
            <a:off x="4627961" y="4127719"/>
            <a:ext cx="3160822" cy="181588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term accounts for the variation in apparent brightness with zenith 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811F6-C9ED-6FA9-913F-681476101598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9667B-D78A-3413-FF85-9ED26587E408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527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B1F9858-AB92-319E-9CAF-67153542F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5" t="42505" r="9741" b="29412"/>
          <a:stretch/>
        </p:blipFill>
        <p:spPr>
          <a:xfrm>
            <a:off x="-4190" y="899650"/>
            <a:ext cx="9563258" cy="314140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E6633C-1EDE-6C25-B004-507AAF4333C9}"/>
              </a:ext>
            </a:extLst>
          </p:cNvPr>
          <p:cNvSpPr/>
          <p:nvPr/>
        </p:nvSpPr>
        <p:spPr>
          <a:xfrm>
            <a:off x="6626541" y="2046000"/>
            <a:ext cx="2399463" cy="848706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14398E-506C-0663-5995-D11F80439DB6}"/>
              </a:ext>
            </a:extLst>
          </p:cNvPr>
          <p:cNvCxnSpPr>
            <a:cxnSpLocks/>
          </p:cNvCxnSpPr>
          <p:nvPr/>
        </p:nvCxnSpPr>
        <p:spPr>
          <a:xfrm flipV="1">
            <a:off x="7883783" y="2894706"/>
            <a:ext cx="0" cy="1739310"/>
          </a:xfrm>
          <a:prstGeom prst="line">
            <a:avLst/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5EBD4A-9FAC-605A-C64F-E39D1D0FC179}"/>
              </a:ext>
            </a:extLst>
          </p:cNvPr>
          <p:cNvSpPr txBox="1"/>
          <p:nvPr/>
        </p:nvSpPr>
        <p:spPr>
          <a:xfrm>
            <a:off x="6303372" y="4142468"/>
            <a:ext cx="3160822" cy="224676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the small surface area (solid angle) on the surface of the hemisphere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50C4E-2CFB-106F-61A6-F3547A4BA36F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591BD-CD4E-064B-6CF3-C81E3B408464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90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B1F9858-AB92-319E-9CAF-67153542F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5" t="42505" r="9741" b="29412"/>
          <a:stretch/>
        </p:blipFill>
        <p:spPr>
          <a:xfrm>
            <a:off x="-4190" y="899650"/>
            <a:ext cx="9563258" cy="314140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E6633C-1EDE-6C25-B004-507AAF4333C9}"/>
              </a:ext>
            </a:extLst>
          </p:cNvPr>
          <p:cNvSpPr/>
          <p:nvPr/>
        </p:nvSpPr>
        <p:spPr>
          <a:xfrm>
            <a:off x="1960641" y="1588124"/>
            <a:ext cx="1019014" cy="1739310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5AAF61-C73E-BEDF-5D45-53123F865EAC}"/>
              </a:ext>
            </a:extLst>
          </p:cNvPr>
          <p:cNvCxnSpPr>
            <a:cxnSpLocks/>
          </p:cNvCxnSpPr>
          <p:nvPr/>
        </p:nvCxnSpPr>
        <p:spPr>
          <a:xfrm>
            <a:off x="5736704" y="3789100"/>
            <a:ext cx="0" cy="366564"/>
          </a:xfrm>
          <a:prstGeom prst="line">
            <a:avLst/>
          </a:prstGeom>
          <a:ln w="63500">
            <a:solidFill>
              <a:srgbClr val="FF0000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5EBD4A-9FAC-605A-C64F-E39D1D0FC179}"/>
              </a:ext>
            </a:extLst>
          </p:cNvPr>
          <p:cNvSpPr txBox="1"/>
          <p:nvPr/>
        </p:nvSpPr>
        <p:spPr>
          <a:xfrm>
            <a:off x="4177269" y="4127719"/>
            <a:ext cx="3160822" cy="181588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sums the Radiance through the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circumferental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angle </a:t>
            </a:r>
            <a:r>
              <a:rPr lang="en-US" sz="28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37011D-A263-0E75-2366-4602014F5D95}"/>
              </a:ext>
            </a:extLst>
          </p:cNvPr>
          <p:cNvCxnSpPr>
            <a:cxnSpLocks/>
          </p:cNvCxnSpPr>
          <p:nvPr/>
        </p:nvCxnSpPr>
        <p:spPr>
          <a:xfrm flipV="1">
            <a:off x="8642550" y="2907312"/>
            <a:ext cx="0" cy="434870"/>
          </a:xfrm>
          <a:prstGeom prst="line">
            <a:avLst/>
          </a:prstGeom>
          <a:ln w="63500">
            <a:solidFill>
              <a:srgbClr val="FF0000"/>
            </a:solidFill>
            <a:headEnd w="lg" len="lg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ket 7">
            <a:extLst>
              <a:ext uri="{FF2B5EF4-FFF2-40B4-BE49-F238E27FC236}">
                <a16:creationId xmlns:a16="http://schemas.microsoft.com/office/drawing/2014/main" id="{C127CBA6-F8AA-0369-1AD9-FE2A5629F00C}"/>
              </a:ext>
            </a:extLst>
          </p:cNvPr>
          <p:cNvSpPr/>
          <p:nvPr/>
        </p:nvSpPr>
        <p:spPr>
          <a:xfrm rot="5400000">
            <a:off x="5360006" y="506555"/>
            <a:ext cx="461665" cy="6103423"/>
          </a:xfrm>
          <a:prstGeom prst="rightBracket">
            <a:avLst>
              <a:gd name="adj" fmla="val 34903"/>
            </a:avLst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C1F4C4-36D8-8E82-3024-D1474F3AA55A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91BE9-AE2C-2339-A61D-6F3B38D927DD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975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B1F9858-AB92-319E-9CAF-67153542F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5" t="42505" r="9741" b="29412"/>
          <a:stretch/>
        </p:blipFill>
        <p:spPr>
          <a:xfrm>
            <a:off x="-4190" y="899650"/>
            <a:ext cx="9563258" cy="314140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E6633C-1EDE-6C25-B004-507AAF4333C9}"/>
              </a:ext>
            </a:extLst>
          </p:cNvPr>
          <p:cNvSpPr/>
          <p:nvPr/>
        </p:nvSpPr>
        <p:spPr>
          <a:xfrm>
            <a:off x="2948778" y="1460090"/>
            <a:ext cx="1048013" cy="1867344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5AAF61-C73E-BEDF-5D45-53123F865EAC}"/>
              </a:ext>
            </a:extLst>
          </p:cNvPr>
          <p:cNvCxnSpPr>
            <a:cxnSpLocks/>
          </p:cNvCxnSpPr>
          <p:nvPr/>
        </p:nvCxnSpPr>
        <p:spPr>
          <a:xfrm>
            <a:off x="5736704" y="3789100"/>
            <a:ext cx="0" cy="366564"/>
          </a:xfrm>
          <a:prstGeom prst="line">
            <a:avLst/>
          </a:prstGeom>
          <a:ln w="63500">
            <a:solidFill>
              <a:srgbClr val="FF0000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5EBD4A-9FAC-605A-C64F-E39D1D0FC179}"/>
              </a:ext>
            </a:extLst>
          </p:cNvPr>
          <p:cNvSpPr txBox="1"/>
          <p:nvPr/>
        </p:nvSpPr>
        <p:spPr>
          <a:xfrm>
            <a:off x="4177269" y="4127719"/>
            <a:ext cx="3160822" cy="138499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sums the Radiance through the zenith angle </a:t>
            </a:r>
            <a:r>
              <a:rPr lang="en-US" sz="280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q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37011D-A263-0E75-2366-4602014F5D95}"/>
              </a:ext>
            </a:extLst>
          </p:cNvPr>
          <p:cNvCxnSpPr>
            <a:cxnSpLocks/>
          </p:cNvCxnSpPr>
          <p:nvPr/>
        </p:nvCxnSpPr>
        <p:spPr>
          <a:xfrm flipV="1">
            <a:off x="8008373" y="2935138"/>
            <a:ext cx="0" cy="434870"/>
          </a:xfrm>
          <a:prstGeom prst="line">
            <a:avLst/>
          </a:prstGeom>
          <a:ln w="63500">
            <a:solidFill>
              <a:srgbClr val="FF0000"/>
            </a:solidFill>
            <a:headEnd w="lg" len="lg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ket 7">
            <a:extLst>
              <a:ext uri="{FF2B5EF4-FFF2-40B4-BE49-F238E27FC236}">
                <a16:creationId xmlns:a16="http://schemas.microsoft.com/office/drawing/2014/main" id="{C127CBA6-F8AA-0369-1AD9-FE2A5629F00C}"/>
              </a:ext>
            </a:extLst>
          </p:cNvPr>
          <p:cNvSpPr/>
          <p:nvPr/>
        </p:nvSpPr>
        <p:spPr>
          <a:xfrm rot="5400000">
            <a:off x="5501176" y="1296650"/>
            <a:ext cx="461665" cy="4552729"/>
          </a:xfrm>
          <a:prstGeom prst="rightBracket">
            <a:avLst>
              <a:gd name="adj" fmla="val 34903"/>
            </a:avLst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0A9DE-0863-CA78-5451-8DCC7B1A5224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2A1400-E310-C746-99D6-3ED835EC8058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817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42257E8-BFA3-8803-1178-75E8E6A67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3" t="43719" r="7463" b="32296"/>
          <a:stretch/>
        </p:blipFill>
        <p:spPr>
          <a:xfrm>
            <a:off x="158292" y="1032507"/>
            <a:ext cx="10430591" cy="2684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5EBD4A-9FAC-605A-C64F-E39D1D0FC179}"/>
              </a:ext>
            </a:extLst>
          </p:cNvPr>
          <p:cNvSpPr txBox="1"/>
          <p:nvPr/>
        </p:nvSpPr>
        <p:spPr>
          <a:xfrm>
            <a:off x="4515589" y="770897"/>
            <a:ext cx="3160822" cy="52322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Solution:</a:t>
            </a:r>
            <a:endParaRPr lang="en-US" sz="2800" b="1" dirty="0">
              <a:solidFill>
                <a:schemeClr val="bg1"/>
              </a:solidFill>
              <a:latin typeface="Symbol" pitchFamily="2" charset="2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D5DBE11-2BEF-3A58-4AFE-DA8FA2C08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46" t="57078" r="26059" b="29411"/>
          <a:stretch/>
        </p:blipFill>
        <p:spPr>
          <a:xfrm>
            <a:off x="813744" y="3810194"/>
            <a:ext cx="3191491" cy="14491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3C9BCF-E724-92F6-9638-2CF1CC9D73A0}"/>
              </a:ext>
            </a:extLst>
          </p:cNvPr>
          <p:cNvSpPr txBox="1"/>
          <p:nvPr/>
        </p:nvSpPr>
        <p:spPr>
          <a:xfrm>
            <a:off x="233358" y="214313"/>
            <a:ext cx="49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RADIANCE AND RADIANT EXITANCE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4F2503D-AFF5-1FB4-33A2-E6A09A046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06" t="-1127" r="80576" b="81244"/>
          <a:stretch/>
        </p:blipFill>
        <p:spPr>
          <a:xfrm>
            <a:off x="7485854" y="3810194"/>
            <a:ext cx="3449920" cy="14491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66B955-AD09-1081-D3CC-5DA8DD95B515}"/>
              </a:ext>
            </a:extLst>
          </p:cNvPr>
          <p:cNvSpPr txBox="1"/>
          <p:nvPr/>
        </p:nvSpPr>
        <p:spPr>
          <a:xfrm>
            <a:off x="270040" y="6136213"/>
            <a:ext cx="582595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REMOTE SENSING APPLICATIONS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83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70698-4C02-2150-EAD2-5F455CCCF275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WAVE ANALOGY OF EMR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1E5F44-AA7B-961C-2B0B-2DD125855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1" t="4376" r="8744" b="5208"/>
          <a:stretch/>
        </p:blipFill>
        <p:spPr>
          <a:xfrm>
            <a:off x="7872414" y="214313"/>
            <a:ext cx="3671888" cy="6200775"/>
          </a:xfrm>
          <a:prstGeom prst="rect">
            <a:avLst/>
          </a:prstGeom>
        </p:spPr>
      </p:pic>
      <p:pic>
        <p:nvPicPr>
          <p:cNvPr id="8" name="Picture 7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30599E4C-87C7-0094-B3B7-C021D0613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" y="1422399"/>
            <a:ext cx="7666574" cy="4310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A0660D-4659-0F5F-F2AF-7BEEEE4E6017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B2C3B2-D2EF-F072-4E47-3C52A91C90E1}"/>
              </a:ext>
            </a:extLst>
          </p:cNvPr>
          <p:cNvSpPr txBox="1"/>
          <p:nvPr/>
        </p:nvSpPr>
        <p:spPr>
          <a:xfrm>
            <a:off x="3612664" y="2632996"/>
            <a:ext cx="1551855" cy="3924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Cambria" panose="02040503050406030204" pitchFamily="18" charset="0"/>
              </a:rPr>
              <a:t>299,792,458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4800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025DAD-0616-DC88-01FE-0A0B885EF1B1}"/>
              </a:ext>
            </a:extLst>
          </p:cNvPr>
          <p:cNvSpPr txBox="1"/>
          <p:nvPr/>
        </p:nvSpPr>
        <p:spPr>
          <a:xfrm>
            <a:off x="884903" y="2890391"/>
            <a:ext cx="10058400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 AND EMISSION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857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1035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SOLAR SPECTRUM AND EQUIVALENT BLACK BODY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EB48EF10-43F8-F0BC-D2F9-F14561E61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03" y="612774"/>
            <a:ext cx="8223972" cy="603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22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1035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SOLAR SPECTRUM AND EQUIVALENT BLACK BODY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EB48EF10-43F8-F0BC-D2F9-F14561E61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03" y="612774"/>
            <a:ext cx="8223972" cy="60309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50C2EAE-3EBE-59DC-243E-1DA3610CE540}"/>
              </a:ext>
            </a:extLst>
          </p:cNvPr>
          <p:cNvSpPr/>
          <p:nvPr/>
        </p:nvSpPr>
        <p:spPr>
          <a:xfrm>
            <a:off x="5950226" y="1192696"/>
            <a:ext cx="1020417" cy="940904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D459C-C73C-1102-94FB-840F095F6375}"/>
              </a:ext>
            </a:extLst>
          </p:cNvPr>
          <p:cNvSpPr txBox="1"/>
          <p:nvPr/>
        </p:nvSpPr>
        <p:spPr>
          <a:xfrm>
            <a:off x="51426" y="2551836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Emission by hot gases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5DF100-91C1-B4A5-F8F6-A79CE0F3E812}"/>
              </a:ext>
            </a:extLst>
          </p:cNvPr>
          <p:cNvCxnSpPr>
            <a:cxnSpLocks/>
          </p:cNvCxnSpPr>
          <p:nvPr/>
        </p:nvCxnSpPr>
        <p:spPr>
          <a:xfrm flipV="1">
            <a:off x="3566248" y="1908392"/>
            <a:ext cx="2264536" cy="86865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0024523-D7E6-F422-285B-F337BC3A0787}"/>
              </a:ext>
            </a:extLst>
          </p:cNvPr>
          <p:cNvSpPr/>
          <p:nvPr/>
        </p:nvSpPr>
        <p:spPr>
          <a:xfrm rot="6598973">
            <a:off x="9123460" y="3133190"/>
            <a:ext cx="761211" cy="3711571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4C7FC1-AD5E-3340-33EC-3178A4120E60}"/>
              </a:ext>
            </a:extLst>
          </p:cNvPr>
          <p:cNvCxnSpPr>
            <a:cxnSpLocks/>
          </p:cNvCxnSpPr>
          <p:nvPr/>
        </p:nvCxnSpPr>
        <p:spPr>
          <a:xfrm>
            <a:off x="3479470" y="2777044"/>
            <a:ext cx="4275117" cy="146244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58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C1906-F283-9103-578E-E3847E1187C4}"/>
              </a:ext>
            </a:extLst>
          </p:cNvPr>
          <p:cNvSpPr txBox="1"/>
          <p:nvPr/>
        </p:nvSpPr>
        <p:spPr>
          <a:xfrm>
            <a:off x="233358" y="214313"/>
            <a:ext cx="1035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SOLAR SPECTRUM AND EQUIVALENT BLACK BODY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EB48EF10-43F8-F0BC-D2F9-F14561E61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03" y="612774"/>
            <a:ext cx="8223972" cy="60309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C21FBF2-66C2-9F94-C3EE-595C6134A5C6}"/>
              </a:ext>
            </a:extLst>
          </p:cNvPr>
          <p:cNvSpPr/>
          <p:nvPr/>
        </p:nvSpPr>
        <p:spPr>
          <a:xfrm rot="511573">
            <a:off x="5322271" y="2292746"/>
            <a:ext cx="761211" cy="3711571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1A8EA-E4ED-4E57-ACFE-8747D8069AEB}"/>
              </a:ext>
            </a:extLst>
          </p:cNvPr>
          <p:cNvSpPr txBox="1"/>
          <p:nvPr/>
        </p:nvSpPr>
        <p:spPr>
          <a:xfrm>
            <a:off x="51426" y="2551836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Absorption by cool gases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BD898F-2077-E697-EB04-745DCD9D425D}"/>
              </a:ext>
            </a:extLst>
          </p:cNvPr>
          <p:cNvCxnSpPr>
            <a:cxnSpLocks/>
          </p:cNvCxnSpPr>
          <p:nvPr/>
        </p:nvCxnSpPr>
        <p:spPr>
          <a:xfrm>
            <a:off x="3566248" y="2777044"/>
            <a:ext cx="1647020" cy="122004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6746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AF678-D1D1-4B28-FE5F-88A4EEEB122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ABSORPTION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1DB5E-14D7-5842-51E4-9E0B909DE16A}"/>
              </a:ext>
            </a:extLst>
          </p:cNvPr>
          <p:cNvSpPr txBox="1"/>
          <p:nvPr/>
        </p:nvSpPr>
        <p:spPr>
          <a:xfrm>
            <a:off x="6970444" y="1312763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Ionization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Electron Orbitals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Forbidden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C1383-07F2-B4D2-7692-29AFFBCBD22F}"/>
              </a:ext>
            </a:extLst>
          </p:cNvPr>
          <p:cNvSpPr txBox="1"/>
          <p:nvPr/>
        </p:nvSpPr>
        <p:spPr>
          <a:xfrm>
            <a:off x="6970444" y="4125236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Dissociation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Vibrational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Rotational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55066E-A27C-FCDA-3C81-2F5F14EC2EEB}"/>
              </a:ext>
            </a:extLst>
          </p:cNvPr>
          <p:cNvCxnSpPr/>
          <p:nvPr/>
        </p:nvCxnSpPr>
        <p:spPr>
          <a:xfrm>
            <a:off x="1484416" y="3562597"/>
            <a:ext cx="9108374" cy="0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B90376-BF1E-16A4-5511-6E495CA28C6F}"/>
              </a:ext>
            </a:extLst>
          </p:cNvPr>
          <p:cNvSpPr txBox="1"/>
          <p:nvPr/>
        </p:nvSpPr>
        <p:spPr>
          <a:xfrm>
            <a:off x="4656116" y="2048352"/>
            <a:ext cx="125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ATOMIC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BED2-A595-DD5E-DDAA-237A70CF0D70}"/>
              </a:ext>
            </a:extLst>
          </p:cNvPr>
          <p:cNvSpPr txBox="1"/>
          <p:nvPr/>
        </p:nvSpPr>
        <p:spPr>
          <a:xfrm>
            <a:off x="4656116" y="4846010"/>
            <a:ext cx="184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MOLECULAR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E809C-3468-81EB-39F3-80EAAB89F91C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691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AF678-D1D1-4B28-FE5F-88A4EEEB122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ABSORPTION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1DB5E-14D7-5842-51E4-9E0B909DE16A}"/>
              </a:ext>
            </a:extLst>
          </p:cNvPr>
          <p:cNvSpPr txBox="1"/>
          <p:nvPr/>
        </p:nvSpPr>
        <p:spPr>
          <a:xfrm>
            <a:off x="6970444" y="1312763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Ionization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Electron Orbitals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Forbidden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C1383-07F2-B4D2-7692-29AFFBCBD22F}"/>
              </a:ext>
            </a:extLst>
          </p:cNvPr>
          <p:cNvSpPr txBox="1"/>
          <p:nvPr/>
        </p:nvSpPr>
        <p:spPr>
          <a:xfrm>
            <a:off x="6970444" y="4125236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Dissociation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Vibrational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Rotational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55066E-A27C-FCDA-3C81-2F5F14EC2EEB}"/>
              </a:ext>
            </a:extLst>
          </p:cNvPr>
          <p:cNvCxnSpPr/>
          <p:nvPr/>
        </p:nvCxnSpPr>
        <p:spPr>
          <a:xfrm>
            <a:off x="1484416" y="3562597"/>
            <a:ext cx="9108374" cy="0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B90376-BF1E-16A4-5511-6E495CA28C6F}"/>
              </a:ext>
            </a:extLst>
          </p:cNvPr>
          <p:cNvSpPr txBox="1"/>
          <p:nvPr/>
        </p:nvSpPr>
        <p:spPr>
          <a:xfrm>
            <a:off x="4656116" y="2048352"/>
            <a:ext cx="125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ATOMIC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BED2-A595-DD5E-DDAA-237A70CF0D70}"/>
              </a:ext>
            </a:extLst>
          </p:cNvPr>
          <p:cNvSpPr txBox="1"/>
          <p:nvPr/>
        </p:nvSpPr>
        <p:spPr>
          <a:xfrm>
            <a:off x="4656116" y="4846010"/>
            <a:ext cx="184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MOLECULAR</a:t>
            </a:r>
            <a:endParaRPr lang="en-US" sz="2400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2B37E70-D3DA-A90F-3E91-AD703D88124D}"/>
              </a:ext>
            </a:extLst>
          </p:cNvPr>
          <p:cNvSpPr/>
          <p:nvPr/>
        </p:nvSpPr>
        <p:spPr>
          <a:xfrm>
            <a:off x="8732520" y="4846010"/>
            <a:ext cx="259080" cy="1218218"/>
          </a:xfrm>
          <a:prstGeom prst="rightBrace">
            <a:avLst/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1A20E-F2E2-98A2-3865-DA182A2AC07C}"/>
              </a:ext>
            </a:extLst>
          </p:cNvPr>
          <p:cNvSpPr txBox="1"/>
          <p:nvPr/>
        </p:nvSpPr>
        <p:spPr>
          <a:xfrm>
            <a:off x="9128488" y="4993305"/>
            <a:ext cx="2372683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 of Freedom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952BC-57B9-A104-C37D-DE241DEACAB4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858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AF678-D1D1-4B28-FE5F-88A4EEEB122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ABSORPTION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1DB5E-14D7-5842-51E4-9E0B909DE16A}"/>
              </a:ext>
            </a:extLst>
          </p:cNvPr>
          <p:cNvSpPr txBox="1"/>
          <p:nvPr/>
        </p:nvSpPr>
        <p:spPr>
          <a:xfrm>
            <a:off x="6970444" y="1312763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Ionization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Electron Orbitals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Forbidden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C1383-07F2-B4D2-7692-29AFFBCBD22F}"/>
              </a:ext>
            </a:extLst>
          </p:cNvPr>
          <p:cNvSpPr txBox="1"/>
          <p:nvPr/>
        </p:nvSpPr>
        <p:spPr>
          <a:xfrm>
            <a:off x="6970444" y="4125236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Dissociation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Vibrational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Rotational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55066E-A27C-FCDA-3C81-2F5F14EC2EEB}"/>
              </a:ext>
            </a:extLst>
          </p:cNvPr>
          <p:cNvCxnSpPr/>
          <p:nvPr/>
        </p:nvCxnSpPr>
        <p:spPr>
          <a:xfrm>
            <a:off x="1484416" y="3562597"/>
            <a:ext cx="9108374" cy="0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B90376-BF1E-16A4-5511-6E495CA28C6F}"/>
              </a:ext>
            </a:extLst>
          </p:cNvPr>
          <p:cNvSpPr txBox="1"/>
          <p:nvPr/>
        </p:nvSpPr>
        <p:spPr>
          <a:xfrm>
            <a:off x="4656116" y="2048352"/>
            <a:ext cx="125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ATOMIC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BED2-A595-DD5E-DDAA-237A70CF0D70}"/>
              </a:ext>
            </a:extLst>
          </p:cNvPr>
          <p:cNvSpPr txBox="1"/>
          <p:nvPr/>
        </p:nvSpPr>
        <p:spPr>
          <a:xfrm>
            <a:off x="4656116" y="4846010"/>
            <a:ext cx="184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MOLECULAR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F9101-4F25-AA65-842B-3545D2B32F63}"/>
              </a:ext>
            </a:extLst>
          </p:cNvPr>
          <p:cNvSpPr txBox="1"/>
          <p:nvPr/>
        </p:nvSpPr>
        <p:spPr>
          <a:xfrm>
            <a:off x="8511467" y="1098488"/>
            <a:ext cx="3591887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Very high energy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(Short wavelength)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426677-1769-FA42-D28E-1908DC435077}"/>
              </a:ext>
            </a:extLst>
          </p:cNvPr>
          <p:cNvSpPr/>
          <p:nvPr/>
        </p:nvSpPr>
        <p:spPr>
          <a:xfrm>
            <a:off x="6827520" y="1188720"/>
            <a:ext cx="1683947" cy="6499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54636-E864-3587-B9E8-2DA91408788A}"/>
              </a:ext>
            </a:extLst>
          </p:cNvPr>
          <p:cNvSpPr txBox="1"/>
          <p:nvPr/>
        </p:nvSpPr>
        <p:spPr>
          <a:xfrm>
            <a:off x="698247" y="1035146"/>
            <a:ext cx="3336967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Absorption of UV by O3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757D78-68A7-C992-3F22-698B3B702769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086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AF678-D1D1-4B28-FE5F-88A4EEEB122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ABSORPTION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1DB5E-14D7-5842-51E4-9E0B909DE16A}"/>
              </a:ext>
            </a:extLst>
          </p:cNvPr>
          <p:cNvSpPr txBox="1"/>
          <p:nvPr/>
        </p:nvSpPr>
        <p:spPr>
          <a:xfrm>
            <a:off x="6970444" y="1312763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Ionization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Electron Orbitals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Forbidden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C1383-07F2-B4D2-7692-29AFFBCBD22F}"/>
              </a:ext>
            </a:extLst>
          </p:cNvPr>
          <p:cNvSpPr txBox="1"/>
          <p:nvPr/>
        </p:nvSpPr>
        <p:spPr>
          <a:xfrm>
            <a:off x="6970444" y="4125236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Dissociation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Vibrational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Rotational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55066E-A27C-FCDA-3C81-2F5F14EC2EEB}"/>
              </a:ext>
            </a:extLst>
          </p:cNvPr>
          <p:cNvCxnSpPr/>
          <p:nvPr/>
        </p:nvCxnSpPr>
        <p:spPr>
          <a:xfrm>
            <a:off x="1484416" y="3562597"/>
            <a:ext cx="9108374" cy="0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B90376-BF1E-16A4-5511-6E495CA28C6F}"/>
              </a:ext>
            </a:extLst>
          </p:cNvPr>
          <p:cNvSpPr txBox="1"/>
          <p:nvPr/>
        </p:nvSpPr>
        <p:spPr>
          <a:xfrm>
            <a:off x="4656116" y="2048352"/>
            <a:ext cx="125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ATOMIC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BED2-A595-DD5E-DDAA-237A70CF0D70}"/>
              </a:ext>
            </a:extLst>
          </p:cNvPr>
          <p:cNvSpPr txBox="1"/>
          <p:nvPr/>
        </p:nvSpPr>
        <p:spPr>
          <a:xfrm>
            <a:off x="4656116" y="4846010"/>
            <a:ext cx="184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MOLECULAR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F9101-4F25-AA65-842B-3545D2B32F63}"/>
              </a:ext>
            </a:extLst>
          </p:cNvPr>
          <p:cNvSpPr txBox="1"/>
          <p:nvPr/>
        </p:nvSpPr>
        <p:spPr>
          <a:xfrm>
            <a:off x="8511467" y="5411408"/>
            <a:ext cx="3591887" cy="83099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Very low energy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(Long wavelength)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E003AE-E160-1B87-6554-6B31B0F5B495}"/>
              </a:ext>
            </a:extLst>
          </p:cNvPr>
          <p:cNvSpPr/>
          <p:nvPr/>
        </p:nvSpPr>
        <p:spPr>
          <a:xfrm>
            <a:off x="6827520" y="5486400"/>
            <a:ext cx="1683947" cy="6499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9AB08-1A47-8E74-0A90-3CD0AD9F9F63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B181BD-8062-44B8-CF0C-607C9C723C9A}"/>
              </a:ext>
            </a:extLst>
          </p:cNvPr>
          <p:cNvSpPr txBox="1"/>
          <p:nvPr/>
        </p:nvSpPr>
        <p:spPr>
          <a:xfrm>
            <a:off x="698247" y="5332826"/>
            <a:ext cx="3336967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Absorption of IR by CO2, H20</a:t>
            </a:r>
          </a:p>
        </p:txBody>
      </p:sp>
    </p:spTree>
    <p:extLst>
      <p:ext uri="{BB962C8B-B14F-4D97-AF65-F5344CB8AC3E}">
        <p14:creationId xmlns:p14="http://schemas.microsoft.com/office/powerpoint/2010/main" val="37079575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AF678-D1D1-4B28-FE5F-88A4EEEB122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ABSORPTION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1DB5E-14D7-5842-51E4-9E0B909DE16A}"/>
              </a:ext>
            </a:extLst>
          </p:cNvPr>
          <p:cNvSpPr txBox="1"/>
          <p:nvPr/>
        </p:nvSpPr>
        <p:spPr>
          <a:xfrm>
            <a:off x="6970444" y="1312763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Ionization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Electron Orbitals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Forbidden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C1383-07F2-B4D2-7692-29AFFBCBD22F}"/>
              </a:ext>
            </a:extLst>
          </p:cNvPr>
          <p:cNvSpPr txBox="1"/>
          <p:nvPr/>
        </p:nvSpPr>
        <p:spPr>
          <a:xfrm>
            <a:off x="6970444" y="4125236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Dissociation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Vibrational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Rotational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55066E-A27C-FCDA-3C81-2F5F14EC2EEB}"/>
              </a:ext>
            </a:extLst>
          </p:cNvPr>
          <p:cNvCxnSpPr/>
          <p:nvPr/>
        </p:nvCxnSpPr>
        <p:spPr>
          <a:xfrm>
            <a:off x="1484416" y="3562597"/>
            <a:ext cx="9108374" cy="0"/>
          </a:xfrm>
          <a:prstGeom prst="line">
            <a:avLst/>
          </a:prstGeom>
          <a:ln w="635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B90376-BF1E-16A4-5511-6E495CA28C6F}"/>
              </a:ext>
            </a:extLst>
          </p:cNvPr>
          <p:cNvSpPr txBox="1"/>
          <p:nvPr/>
        </p:nvSpPr>
        <p:spPr>
          <a:xfrm>
            <a:off x="4656116" y="2048352"/>
            <a:ext cx="125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ATOMIC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BED2-A595-DD5E-DDAA-237A70CF0D70}"/>
              </a:ext>
            </a:extLst>
          </p:cNvPr>
          <p:cNvSpPr txBox="1"/>
          <p:nvPr/>
        </p:nvSpPr>
        <p:spPr>
          <a:xfrm>
            <a:off x="4656116" y="4846010"/>
            <a:ext cx="184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MOLECULAR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F9101-4F25-AA65-842B-3545D2B32F63}"/>
              </a:ext>
            </a:extLst>
          </p:cNvPr>
          <p:cNvSpPr txBox="1"/>
          <p:nvPr/>
        </p:nvSpPr>
        <p:spPr>
          <a:xfrm>
            <a:off x="8511467" y="2774888"/>
            <a:ext cx="3591887" cy="46166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Lowest energy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A0CB5B-4B86-B32C-7F85-D3C97FA94EFE}"/>
              </a:ext>
            </a:extLst>
          </p:cNvPr>
          <p:cNvSpPr/>
          <p:nvPr/>
        </p:nvSpPr>
        <p:spPr>
          <a:xfrm>
            <a:off x="6827520" y="2697480"/>
            <a:ext cx="1683947" cy="649911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49D8EA-F646-DED9-C0C3-D195D5D7260A}"/>
              </a:ext>
            </a:extLst>
          </p:cNvPr>
          <p:cNvSpPr txBox="1"/>
          <p:nvPr/>
        </p:nvSpPr>
        <p:spPr>
          <a:xfrm>
            <a:off x="698247" y="2467706"/>
            <a:ext cx="3336967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Absorption of Microwave by O2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1CFAE-5B15-F6FA-BCA2-755B6CF1DFAA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221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2AF678-D1D1-4B28-FE5F-88A4EEEB122E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ABSORPTION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D52071-0ED8-5DB3-9C85-75C9E9CA42EA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F1086-8E64-5F46-822E-9F59F86CA615}"/>
              </a:ext>
            </a:extLst>
          </p:cNvPr>
          <p:cNvSpPr txBox="1"/>
          <p:nvPr/>
        </p:nvSpPr>
        <p:spPr>
          <a:xfrm>
            <a:off x="233357" y="855256"/>
            <a:ext cx="9121932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amount (or efficiency) of absorption (and emission) is parameterized by the Volume Absorption Coefficient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8A148F6-1085-F3CC-C2B4-4BD8604FF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34" t="35609" r="45125" b="57879"/>
          <a:stretch/>
        </p:blipFill>
        <p:spPr>
          <a:xfrm>
            <a:off x="270041" y="2207816"/>
            <a:ext cx="1134753" cy="9541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64CFAA-5EC5-4BE8-0171-B3AA3C19F030}"/>
              </a:ext>
            </a:extLst>
          </p:cNvPr>
          <p:cNvSpPr txBox="1"/>
          <p:nvPr/>
        </p:nvSpPr>
        <p:spPr>
          <a:xfrm>
            <a:off x="3363660" y="2439292"/>
            <a:ext cx="599162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Depends on wavelength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348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70698-4C02-2150-EAD2-5F455CCCF275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POLARIZATION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742BD-C033-A297-FDE8-39C8B38F8F3C}"/>
              </a:ext>
            </a:extLst>
          </p:cNvPr>
          <p:cNvSpPr txBox="1"/>
          <p:nvPr/>
        </p:nvSpPr>
        <p:spPr>
          <a:xfrm>
            <a:off x="233358" y="1543792"/>
            <a:ext cx="113952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ok Antiqua" panose="02040602050305030304" pitchFamily="18" charset="0"/>
              </a:rPr>
              <a:t>Polarization refers to the orientation of the electrical field.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May be linear or circular.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If linear, electrical field remains oriented in a fixed plane.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If circular, electrical field rotates around axis of propagation.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B1E1B-37B3-CD85-9AB8-48A79BAB8D3F}"/>
              </a:ext>
            </a:extLst>
          </p:cNvPr>
          <p:cNvSpPr/>
          <p:nvPr/>
        </p:nvSpPr>
        <p:spPr>
          <a:xfrm>
            <a:off x="233358" y="3643564"/>
            <a:ext cx="8317084" cy="639678"/>
          </a:xfrm>
          <a:prstGeom prst="rect">
            <a:avLst/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F5604-4618-FAF9-CD59-005DFAE8F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5" t="16828" r="21999" b="17442"/>
          <a:stretch/>
        </p:blipFill>
        <p:spPr>
          <a:xfrm>
            <a:off x="5340021" y="3643564"/>
            <a:ext cx="4894842" cy="285008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239465-D36E-71EA-47CC-149D70C7A75F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8128408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25A70-B730-FCE7-6B9C-E13A0EBC9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" t="8145" r="8310" b="6366"/>
          <a:stretch/>
        </p:blipFill>
        <p:spPr>
          <a:xfrm>
            <a:off x="4004804" y="884048"/>
            <a:ext cx="7617181" cy="5089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77596-97C4-EE87-6252-4CAF77BE74DB}"/>
              </a:ext>
            </a:extLst>
          </p:cNvPr>
          <p:cNvSpPr txBox="1"/>
          <p:nvPr/>
        </p:nvSpPr>
        <p:spPr>
          <a:xfrm>
            <a:off x="412917" y="490954"/>
            <a:ext cx="3591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Gamma and X-ray (“0” - 0.1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 Ionization Continuum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138FC-3C9A-FF2A-88C4-B8A43889F77A}"/>
              </a:ext>
            </a:extLst>
          </p:cNvPr>
          <p:cNvSpPr/>
          <p:nvPr/>
        </p:nvSpPr>
        <p:spPr>
          <a:xfrm>
            <a:off x="4987637" y="933157"/>
            <a:ext cx="1741410" cy="4743248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524CC-12B1-759E-1F54-C8602857BEA1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A3C7C-B81E-D9DB-42DF-AC72130E2397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4491680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25A70-B730-FCE7-6B9C-E13A0EBC9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" t="8145" r="8310" b="6366"/>
          <a:stretch/>
        </p:blipFill>
        <p:spPr>
          <a:xfrm>
            <a:off x="4004804" y="884048"/>
            <a:ext cx="7617181" cy="5089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77596-97C4-EE87-6252-4CAF77BE74DB}"/>
              </a:ext>
            </a:extLst>
          </p:cNvPr>
          <p:cNvSpPr txBox="1"/>
          <p:nvPr/>
        </p:nvSpPr>
        <p:spPr>
          <a:xfrm>
            <a:off x="427140" y="505241"/>
            <a:ext cx="333696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UVC (0.1 - 0.2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Dissociation of O</a:t>
            </a:r>
            <a:r>
              <a:rPr lang="en-US" sz="2400" baseline="-25000" dirty="0"/>
              <a:t>2</a:t>
            </a:r>
            <a:r>
              <a:rPr lang="en-US" sz="2400" dirty="0"/>
              <a:t> molecules into O</a:t>
            </a:r>
          </a:p>
          <a:p>
            <a:endParaRPr lang="en-US" sz="2400" dirty="0"/>
          </a:p>
          <a:p>
            <a:r>
              <a:rPr lang="en-US" sz="2400" b="1" dirty="0"/>
              <a:t>UVB (0.2 - 0.3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Dissociation of O</a:t>
            </a:r>
            <a:r>
              <a:rPr lang="en-US" sz="2400" baseline="-25000" dirty="0"/>
              <a:t>3</a:t>
            </a:r>
            <a:r>
              <a:rPr lang="en-US" sz="2400" dirty="0"/>
              <a:t> molecules (Hartley)</a:t>
            </a:r>
          </a:p>
          <a:p>
            <a:endParaRPr lang="en-US" sz="2400" dirty="0"/>
          </a:p>
          <a:p>
            <a:r>
              <a:rPr lang="en-US" sz="2400" b="1" dirty="0"/>
              <a:t>UVA (0.3 - 0.4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Quantum interactions in O</a:t>
            </a:r>
            <a:r>
              <a:rPr lang="en-US" sz="2400" baseline="-25000" dirty="0"/>
              <a:t>3</a:t>
            </a:r>
            <a:r>
              <a:rPr lang="en-US" sz="2400" dirty="0"/>
              <a:t> (Higgins)</a:t>
            </a:r>
          </a:p>
          <a:p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138FC-3C9A-FF2A-88C4-B8A43889F77A}"/>
              </a:ext>
            </a:extLst>
          </p:cNvPr>
          <p:cNvSpPr/>
          <p:nvPr/>
        </p:nvSpPr>
        <p:spPr>
          <a:xfrm>
            <a:off x="6453020" y="884048"/>
            <a:ext cx="3675718" cy="4743248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CA7FD-AA3A-D68D-D17C-E844AC8B21DB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B92492-2B31-81CE-FA86-6BCAAB9AE8B3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8847046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25A70-B730-FCE7-6B9C-E13A0EBC9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" t="8145" r="8310" b="6366"/>
          <a:stretch/>
        </p:blipFill>
        <p:spPr>
          <a:xfrm>
            <a:off x="4004804" y="884048"/>
            <a:ext cx="7617181" cy="5089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77596-97C4-EE87-6252-4CAF77BE74DB}"/>
              </a:ext>
            </a:extLst>
          </p:cNvPr>
          <p:cNvSpPr txBox="1"/>
          <p:nvPr/>
        </p:nvSpPr>
        <p:spPr>
          <a:xfrm>
            <a:off x="332979" y="505241"/>
            <a:ext cx="33369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Visible (0.4 - 0.7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Dissociation of O</a:t>
            </a:r>
            <a:r>
              <a:rPr lang="en-US" sz="2400" baseline="-25000" dirty="0"/>
              <a:t>3</a:t>
            </a:r>
            <a:r>
              <a:rPr lang="en-US" sz="2400" dirty="0"/>
              <a:t> (</a:t>
            </a:r>
            <a:r>
              <a:rPr lang="en-US" sz="2400" dirty="0" err="1"/>
              <a:t>Chappuis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b="1" dirty="0"/>
              <a:t>Atmospheric Window</a:t>
            </a:r>
          </a:p>
          <a:p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138FC-3C9A-FF2A-88C4-B8A43889F77A}"/>
              </a:ext>
            </a:extLst>
          </p:cNvPr>
          <p:cNvSpPr/>
          <p:nvPr/>
        </p:nvSpPr>
        <p:spPr>
          <a:xfrm>
            <a:off x="10070123" y="884048"/>
            <a:ext cx="1174140" cy="4743248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9C9D96-E80C-F3D5-4CCD-E1DE35208E9A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FEB29-E481-2D12-8886-0B6B9CBCCD70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8846425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25A70-B730-FCE7-6B9C-E13A0EBC9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" t="8145" r="8310" b="6366"/>
          <a:stretch/>
        </p:blipFill>
        <p:spPr>
          <a:xfrm>
            <a:off x="4004804" y="884048"/>
            <a:ext cx="7617181" cy="5089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77596-97C4-EE87-6252-4CAF77BE74DB}"/>
              </a:ext>
            </a:extLst>
          </p:cNvPr>
          <p:cNvSpPr txBox="1"/>
          <p:nvPr/>
        </p:nvSpPr>
        <p:spPr>
          <a:xfrm>
            <a:off x="332979" y="505241"/>
            <a:ext cx="3336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Visible (0.4 - 0.7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Dissociation of O</a:t>
            </a:r>
            <a:r>
              <a:rPr lang="en-US" sz="2400" baseline="-25000" dirty="0"/>
              <a:t>3</a:t>
            </a:r>
            <a:r>
              <a:rPr lang="en-US" sz="2400" dirty="0"/>
              <a:t> (</a:t>
            </a:r>
            <a:r>
              <a:rPr lang="en-US" sz="2400" dirty="0" err="1"/>
              <a:t>Chappuis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b="1" dirty="0"/>
              <a:t>Atmospheric Window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138FC-3C9A-FF2A-88C4-B8A43889F77A}"/>
              </a:ext>
            </a:extLst>
          </p:cNvPr>
          <p:cNvSpPr/>
          <p:nvPr/>
        </p:nvSpPr>
        <p:spPr>
          <a:xfrm>
            <a:off x="10070123" y="884048"/>
            <a:ext cx="1174140" cy="4743248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63F8463C-39EE-CE64-F994-C6178B0DAC08}"/>
              </a:ext>
            </a:extLst>
          </p:cNvPr>
          <p:cNvSpPr/>
          <p:nvPr/>
        </p:nvSpPr>
        <p:spPr>
          <a:xfrm>
            <a:off x="10381701" y="505241"/>
            <a:ext cx="550984" cy="1065651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F3EBF-1E1E-50DF-02D0-6CCEE7B93295}"/>
              </a:ext>
            </a:extLst>
          </p:cNvPr>
          <p:cNvSpPr txBox="1"/>
          <p:nvPr/>
        </p:nvSpPr>
        <p:spPr>
          <a:xfrm>
            <a:off x="6161393" y="1038066"/>
            <a:ext cx="3597152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Most Solar EMR enters Earth system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799DE-2417-00AF-FB80-06F72F568B04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60E25-19A9-6EB3-45D6-4534A8410D68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9877829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27CF1-0151-CDD9-EF8D-7926C182B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3" t="4700" r="12098" b="5300"/>
          <a:stretch/>
        </p:blipFill>
        <p:spPr>
          <a:xfrm>
            <a:off x="5658685" y="308554"/>
            <a:ext cx="6272213" cy="6240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2B626E-167E-34D0-FE9B-84B57C40EAD8}"/>
              </a:ext>
            </a:extLst>
          </p:cNvPr>
          <p:cNvSpPr txBox="1"/>
          <p:nvPr/>
        </p:nvSpPr>
        <p:spPr>
          <a:xfrm>
            <a:off x="369990" y="519528"/>
            <a:ext cx="387181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Near IR (0.7 – 1.0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Vibrational degrees of freedom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H2O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baseline="-25000" dirty="0"/>
              <a:t>3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1F6BA-2ACC-6CEA-4EA3-187507EE2BFB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7A3C2-8C67-F261-1B3A-20E757ADF51A}"/>
              </a:ext>
            </a:extLst>
          </p:cNvPr>
          <p:cNvSpPr txBox="1"/>
          <p:nvPr/>
        </p:nvSpPr>
        <p:spPr>
          <a:xfrm>
            <a:off x="8213397" y="6489798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4227274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52509-DE34-967D-6191-C135A7A9F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" t="5811" r="8652" b="3185"/>
          <a:stretch/>
        </p:blipFill>
        <p:spPr>
          <a:xfrm>
            <a:off x="5886450" y="225569"/>
            <a:ext cx="6086476" cy="6513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DD6879-0B4D-BB9B-7E33-CD7120E3208E}"/>
              </a:ext>
            </a:extLst>
          </p:cNvPr>
          <p:cNvSpPr txBox="1"/>
          <p:nvPr/>
        </p:nvSpPr>
        <p:spPr>
          <a:xfrm>
            <a:off x="384277" y="505241"/>
            <a:ext cx="47877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Middle IR (1.0 – 15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Rotational degrees of freedom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</a:t>
            </a:r>
            <a:r>
              <a:rPr lang="en-US" sz="2400" baseline="-25000" dirty="0"/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endParaRPr lang="en-US" sz="2400" dirty="0"/>
          </a:p>
          <a:p>
            <a:r>
              <a:rPr lang="en-US" sz="2400" b="1" dirty="0"/>
              <a:t>Far IR (15 – 1000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 [1 mm])</a:t>
            </a:r>
            <a:r>
              <a:rPr lang="en-US" sz="2400" dirty="0"/>
              <a:t>:  Mostly water vapor</a:t>
            </a:r>
          </a:p>
          <a:p>
            <a:r>
              <a:rPr lang="en-US" sz="2400" dirty="0"/>
              <a:t>(Not shown)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221B6-E6A3-57AD-A282-9AC4232BAB97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96BFD5-B187-FF9D-6BCE-674FC6BF96AE}"/>
              </a:ext>
            </a:extLst>
          </p:cNvPr>
          <p:cNvSpPr txBox="1"/>
          <p:nvPr/>
        </p:nvSpPr>
        <p:spPr>
          <a:xfrm>
            <a:off x="5719579" y="6585576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42436890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52509-DE34-967D-6191-C135A7A9F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" t="5811" r="8652" b="3185"/>
          <a:stretch/>
        </p:blipFill>
        <p:spPr>
          <a:xfrm>
            <a:off x="5886450" y="225569"/>
            <a:ext cx="6086476" cy="6513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DD6879-0B4D-BB9B-7E33-CD7120E3208E}"/>
              </a:ext>
            </a:extLst>
          </p:cNvPr>
          <p:cNvSpPr txBox="1"/>
          <p:nvPr/>
        </p:nvSpPr>
        <p:spPr>
          <a:xfrm>
            <a:off x="384277" y="505241"/>
            <a:ext cx="47877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Middle IR (1.0 – 15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Rotational degrees of freedom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</a:t>
            </a:r>
            <a:r>
              <a:rPr lang="en-US" sz="2400" baseline="-25000" dirty="0"/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endParaRPr lang="en-US" sz="2400" dirty="0"/>
          </a:p>
          <a:p>
            <a:r>
              <a:rPr lang="en-US" sz="2400" b="1" dirty="0"/>
              <a:t>Far IR (15 – 1000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 [1 mm])</a:t>
            </a:r>
            <a:r>
              <a:rPr lang="en-US" sz="2400" dirty="0"/>
              <a:t>:  Mostly water vapor</a:t>
            </a:r>
          </a:p>
          <a:p>
            <a:r>
              <a:rPr lang="en-US" sz="2400" dirty="0"/>
              <a:t>(Not shown)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7F2B74-54AD-F7AD-8A39-A52FC56335BF}"/>
              </a:ext>
            </a:extLst>
          </p:cNvPr>
          <p:cNvCxnSpPr>
            <a:cxnSpLocks/>
          </p:cNvCxnSpPr>
          <p:nvPr/>
        </p:nvCxnSpPr>
        <p:spPr>
          <a:xfrm flipV="1">
            <a:off x="6213468" y="5247861"/>
            <a:ext cx="2084388" cy="1118487"/>
          </a:xfrm>
          <a:prstGeom prst="line">
            <a:avLst/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96BE822-4858-BBF5-B034-45668E66745B}"/>
              </a:ext>
            </a:extLst>
          </p:cNvPr>
          <p:cNvSpPr txBox="1"/>
          <p:nvPr/>
        </p:nvSpPr>
        <p:spPr>
          <a:xfrm>
            <a:off x="2734165" y="6126232"/>
            <a:ext cx="3495294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Water Vapor Channels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204930D-6AD0-BA81-1798-5FB9ACD30931}"/>
              </a:ext>
            </a:extLst>
          </p:cNvPr>
          <p:cNvSpPr/>
          <p:nvPr/>
        </p:nvSpPr>
        <p:spPr>
          <a:xfrm>
            <a:off x="8309682" y="225570"/>
            <a:ext cx="468557" cy="6042708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59299-6617-92C1-739D-27687E993F60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60C5BD-AC95-6677-8597-4DC2BDED5C5D}"/>
              </a:ext>
            </a:extLst>
          </p:cNvPr>
          <p:cNvSpPr txBox="1"/>
          <p:nvPr/>
        </p:nvSpPr>
        <p:spPr>
          <a:xfrm>
            <a:off x="5719579" y="6585576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4211165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52509-DE34-967D-6191-C135A7A9F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" t="5811" r="8652" b="3185"/>
          <a:stretch/>
        </p:blipFill>
        <p:spPr>
          <a:xfrm>
            <a:off x="5886450" y="225569"/>
            <a:ext cx="6086476" cy="6513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DD6879-0B4D-BB9B-7E33-CD7120E3208E}"/>
              </a:ext>
            </a:extLst>
          </p:cNvPr>
          <p:cNvSpPr txBox="1"/>
          <p:nvPr/>
        </p:nvSpPr>
        <p:spPr>
          <a:xfrm>
            <a:off x="384277" y="505241"/>
            <a:ext cx="47877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Middle IR (1.0 – 15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Rotational degrees of freedom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</a:t>
            </a:r>
            <a:r>
              <a:rPr lang="en-US" sz="2400" baseline="-25000" dirty="0"/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endParaRPr lang="en-US" sz="2400" dirty="0"/>
          </a:p>
          <a:p>
            <a:r>
              <a:rPr lang="en-US" sz="2400" b="1" dirty="0"/>
              <a:t>Far IR (15 – 1000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 [1 mm])</a:t>
            </a:r>
            <a:r>
              <a:rPr lang="en-US" sz="2400" dirty="0"/>
              <a:t>:  Mostly water vapor</a:t>
            </a:r>
          </a:p>
          <a:p>
            <a:r>
              <a:rPr lang="en-US" sz="2400" dirty="0"/>
              <a:t>(Not shown)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7F2B74-54AD-F7AD-8A39-A52FC56335BF}"/>
              </a:ext>
            </a:extLst>
          </p:cNvPr>
          <p:cNvCxnSpPr>
            <a:cxnSpLocks/>
          </p:cNvCxnSpPr>
          <p:nvPr/>
        </p:nvCxnSpPr>
        <p:spPr>
          <a:xfrm flipV="1">
            <a:off x="6213468" y="5615354"/>
            <a:ext cx="2705810" cy="750994"/>
          </a:xfrm>
          <a:prstGeom prst="line">
            <a:avLst/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96BE822-4858-BBF5-B034-45668E66745B}"/>
              </a:ext>
            </a:extLst>
          </p:cNvPr>
          <p:cNvSpPr txBox="1"/>
          <p:nvPr/>
        </p:nvSpPr>
        <p:spPr>
          <a:xfrm>
            <a:off x="2734165" y="6126232"/>
            <a:ext cx="3495294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Atmospheric Window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204930D-6AD0-BA81-1798-5FB9ACD30931}"/>
              </a:ext>
            </a:extLst>
          </p:cNvPr>
          <p:cNvSpPr/>
          <p:nvPr/>
        </p:nvSpPr>
        <p:spPr>
          <a:xfrm>
            <a:off x="8919278" y="225570"/>
            <a:ext cx="1549429" cy="6042708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DE921-3FD6-57B1-1676-3A1870602F56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1020AD-294B-9C7B-7D7A-D52ABBB27DF7}"/>
              </a:ext>
            </a:extLst>
          </p:cNvPr>
          <p:cNvSpPr txBox="1"/>
          <p:nvPr/>
        </p:nvSpPr>
        <p:spPr>
          <a:xfrm>
            <a:off x="5719579" y="6585576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7517666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52509-DE34-967D-6191-C135A7A9F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" t="5811" r="8652" b="3185"/>
          <a:stretch/>
        </p:blipFill>
        <p:spPr>
          <a:xfrm>
            <a:off x="5886450" y="225569"/>
            <a:ext cx="6086476" cy="6513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DD6879-0B4D-BB9B-7E33-CD7120E3208E}"/>
              </a:ext>
            </a:extLst>
          </p:cNvPr>
          <p:cNvSpPr txBox="1"/>
          <p:nvPr/>
        </p:nvSpPr>
        <p:spPr>
          <a:xfrm>
            <a:off x="384277" y="505241"/>
            <a:ext cx="47877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Middle IR (1.0 – 15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m)</a:t>
            </a:r>
            <a:r>
              <a:rPr lang="en-US" sz="2400" dirty="0"/>
              <a:t>: Rotational degrees of freedom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</a:t>
            </a:r>
            <a:r>
              <a:rPr lang="en-US" sz="2400" baseline="-25000" dirty="0"/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endParaRPr lang="en-US" sz="2400" dirty="0"/>
          </a:p>
          <a:p>
            <a:r>
              <a:rPr lang="en-US" sz="2400" b="1" dirty="0"/>
              <a:t>Far IR (15 – 1000 </a:t>
            </a:r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m [1 mm])</a:t>
            </a:r>
            <a:r>
              <a:rPr lang="en-US" sz="2400" dirty="0"/>
              <a:t>:  Mostly water vapor</a:t>
            </a:r>
          </a:p>
          <a:p>
            <a:r>
              <a:rPr lang="en-US" sz="2400" dirty="0"/>
              <a:t>(Not shown)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7F2B74-54AD-F7AD-8A39-A52FC56335BF}"/>
              </a:ext>
            </a:extLst>
          </p:cNvPr>
          <p:cNvCxnSpPr>
            <a:cxnSpLocks/>
          </p:cNvCxnSpPr>
          <p:nvPr/>
        </p:nvCxnSpPr>
        <p:spPr>
          <a:xfrm flipV="1">
            <a:off x="6213468" y="5615354"/>
            <a:ext cx="2705810" cy="750994"/>
          </a:xfrm>
          <a:prstGeom prst="line">
            <a:avLst/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96BE822-4858-BBF5-B034-45668E66745B}"/>
              </a:ext>
            </a:extLst>
          </p:cNvPr>
          <p:cNvSpPr txBox="1"/>
          <p:nvPr/>
        </p:nvSpPr>
        <p:spPr>
          <a:xfrm>
            <a:off x="2734165" y="6126232"/>
            <a:ext cx="3495294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Atmospheric Window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204930D-6AD0-BA81-1798-5FB9ACD30931}"/>
              </a:ext>
            </a:extLst>
          </p:cNvPr>
          <p:cNvSpPr/>
          <p:nvPr/>
        </p:nvSpPr>
        <p:spPr>
          <a:xfrm>
            <a:off x="8919278" y="225570"/>
            <a:ext cx="1549429" cy="6042708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8DC190C-7B7E-D69C-8707-7C7E95CADCE1}"/>
              </a:ext>
            </a:extLst>
          </p:cNvPr>
          <p:cNvSpPr/>
          <p:nvPr/>
        </p:nvSpPr>
        <p:spPr>
          <a:xfrm rot="10800000">
            <a:off x="9418500" y="225568"/>
            <a:ext cx="550984" cy="1065651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087BB-97CB-63BF-5A0E-4CDA5EE3A45A}"/>
              </a:ext>
            </a:extLst>
          </p:cNvPr>
          <p:cNvSpPr txBox="1"/>
          <p:nvPr/>
        </p:nvSpPr>
        <p:spPr>
          <a:xfrm>
            <a:off x="5172075" y="1418527"/>
            <a:ext cx="3597152" cy="83099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Most Terrestrial EMR exits Earth system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3D5D4-DE5A-7346-B514-5C2B6429BEDA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08E47-EDB0-3A3B-3942-6B394C087E95}"/>
              </a:ext>
            </a:extLst>
          </p:cNvPr>
          <p:cNvSpPr txBox="1"/>
          <p:nvPr/>
        </p:nvSpPr>
        <p:spPr>
          <a:xfrm>
            <a:off x="5719579" y="6585576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7971983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0653B-3167-B87E-EFE4-6F591E055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5" t="6864" r="6792" b="6518"/>
          <a:stretch/>
        </p:blipFill>
        <p:spPr>
          <a:xfrm>
            <a:off x="4680172" y="1189434"/>
            <a:ext cx="7370043" cy="4479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5F8AAF-2062-1FFF-093F-C4967B3368DB}"/>
              </a:ext>
            </a:extLst>
          </p:cNvPr>
          <p:cNvSpPr txBox="1"/>
          <p:nvPr/>
        </p:nvSpPr>
        <p:spPr>
          <a:xfrm>
            <a:off x="369990" y="517743"/>
            <a:ext cx="3844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Microwave (1 – 1000 mm)</a:t>
            </a:r>
            <a:r>
              <a:rPr lang="en-US" sz="2400" dirty="0"/>
              <a:t>:  Forbidden reactions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CC032-AE1B-9694-3831-0EB747C661BA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B156E-86BC-A997-3481-15738D9DB76E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69980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70698-4C02-2150-EAD2-5F455CCCF275}"/>
              </a:ext>
            </a:extLst>
          </p:cNvPr>
          <p:cNvSpPr txBox="1"/>
          <p:nvPr/>
        </p:nvSpPr>
        <p:spPr>
          <a:xfrm>
            <a:off x="233358" y="214313"/>
            <a:ext cx="491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POLARIZATION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93C10-FCC5-FAA0-2757-636E85965C0B}"/>
              </a:ext>
            </a:extLst>
          </p:cNvPr>
          <p:cNvSpPr txBox="1"/>
          <p:nvPr/>
        </p:nvSpPr>
        <p:spPr>
          <a:xfrm>
            <a:off x="270041" y="6136213"/>
            <a:ext cx="34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BASICS OF EMR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742BD-C033-A297-FDE8-39C8B38F8F3C}"/>
              </a:ext>
            </a:extLst>
          </p:cNvPr>
          <p:cNvSpPr txBox="1"/>
          <p:nvPr/>
        </p:nvSpPr>
        <p:spPr>
          <a:xfrm>
            <a:off x="233358" y="1543792"/>
            <a:ext cx="113952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ook Antiqua" panose="02040602050305030304" pitchFamily="18" charset="0"/>
              </a:rPr>
              <a:t>Polarization refers to the orientation of the electrical field.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r>
              <a:rPr lang="en-US" sz="2400" dirty="0">
                <a:latin typeface="Book Antiqua" panose="02040602050305030304" pitchFamily="18" charset="0"/>
              </a:rPr>
              <a:t>May be linear or circular.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If linear, electrical field remains oriented in a fixed plane.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If circular, electrical field rotates around axis of propagation.</a:t>
            </a:r>
          </a:p>
          <a:p>
            <a:endParaRPr lang="en-US" sz="2400" dirty="0">
              <a:latin typeface="Book Antiqua" panose="0204060205030503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2207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0653B-3167-B87E-EFE4-6F591E055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5" t="6864" r="6792" b="6518"/>
          <a:stretch/>
        </p:blipFill>
        <p:spPr>
          <a:xfrm>
            <a:off x="4680172" y="1189434"/>
            <a:ext cx="7370043" cy="4479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5F8AAF-2062-1FFF-093F-C4967B3368DB}"/>
              </a:ext>
            </a:extLst>
          </p:cNvPr>
          <p:cNvSpPr txBox="1"/>
          <p:nvPr/>
        </p:nvSpPr>
        <p:spPr>
          <a:xfrm>
            <a:off x="369990" y="517743"/>
            <a:ext cx="3844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Microwave (1 – 1000 mm)</a:t>
            </a:r>
            <a:r>
              <a:rPr lang="en-US" sz="2400" dirty="0"/>
              <a:t>:  Forbidden reactions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  <a:p>
            <a:endParaRPr lang="en-US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86C315-A910-C6E9-0B58-147A23F34202}"/>
              </a:ext>
            </a:extLst>
          </p:cNvPr>
          <p:cNvSpPr/>
          <p:nvPr/>
        </p:nvSpPr>
        <p:spPr>
          <a:xfrm>
            <a:off x="8136835" y="1628774"/>
            <a:ext cx="662608" cy="3671889"/>
          </a:xfrm>
          <a:prstGeom prst="roundRect">
            <a:avLst/>
          </a:prstGeom>
          <a:solidFill>
            <a:srgbClr val="FF0000">
              <a:alpha val="2500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6FA3E9-52CD-43E0-46B3-593ACB56E97E}"/>
              </a:ext>
            </a:extLst>
          </p:cNvPr>
          <p:cNvCxnSpPr>
            <a:cxnSpLocks/>
          </p:cNvCxnSpPr>
          <p:nvPr/>
        </p:nvCxnSpPr>
        <p:spPr>
          <a:xfrm flipV="1">
            <a:off x="7063822" y="5281199"/>
            <a:ext cx="1085851" cy="719731"/>
          </a:xfrm>
          <a:prstGeom prst="line">
            <a:avLst/>
          </a:prstGeom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FE5D765-BA12-0BF3-301E-5056825F73A0}"/>
              </a:ext>
            </a:extLst>
          </p:cNvPr>
          <p:cNvSpPr txBox="1"/>
          <p:nvPr/>
        </p:nvSpPr>
        <p:spPr>
          <a:xfrm>
            <a:off x="3585712" y="5926992"/>
            <a:ext cx="384482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Microwave Sounder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59958-C5DF-EE4F-D815-BDC4FE186CA5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ABSORPTION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38F8A-100C-529B-2CBB-2F0654E231A4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7544627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025DAD-0616-DC88-01FE-0A0B885EF1B1}"/>
              </a:ext>
            </a:extLst>
          </p:cNvPr>
          <p:cNvSpPr txBox="1"/>
          <p:nvPr/>
        </p:nvSpPr>
        <p:spPr>
          <a:xfrm>
            <a:off x="884903" y="2890391"/>
            <a:ext cx="10058400" cy="58477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SCATTERING</a:t>
            </a:r>
            <a:endParaRPr lang="en-US" sz="2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8556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260C44-1356-F159-40C5-41A520345595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SCATTERING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62B50-BBB1-E59C-BC29-66AE4FB22A42}"/>
              </a:ext>
            </a:extLst>
          </p:cNvPr>
          <p:cNvSpPr txBox="1"/>
          <p:nvPr/>
        </p:nvSpPr>
        <p:spPr>
          <a:xfrm>
            <a:off x="233357" y="855256"/>
            <a:ext cx="9121932" cy="95410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amount (or efficiency) of scattering is parameterized by the Volume Scattering Coefficient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C4D50D7-1797-B3F6-6FDC-242B7B7C4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93" t="35609" r="39016" b="57879"/>
          <a:stretch/>
        </p:blipFill>
        <p:spPr>
          <a:xfrm>
            <a:off x="233357" y="2193070"/>
            <a:ext cx="1146456" cy="9541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B20886-1085-CB6D-B20C-4A3B5EE9FE24}"/>
              </a:ext>
            </a:extLst>
          </p:cNvPr>
          <p:cNvSpPr txBox="1"/>
          <p:nvPr/>
        </p:nvSpPr>
        <p:spPr>
          <a:xfrm>
            <a:off x="3363660" y="2439292"/>
            <a:ext cx="5991629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Depends on wavelength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AA35D-C116-3529-022A-827B34694B20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SCATTERING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91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7A32F0-57ED-6A38-B46C-0A618FEC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" t="7780" r="7298" b="2010"/>
          <a:stretch/>
        </p:blipFill>
        <p:spPr>
          <a:xfrm>
            <a:off x="4229099" y="503158"/>
            <a:ext cx="6515101" cy="5851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260C44-1356-F159-40C5-41A520345595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SCATTERING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62A73E-7175-0678-1BFB-6CF59F68837E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SCATTERING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3FF3A-057E-0745-86C9-BF7F3EEB6C06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363823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7A32F0-57ED-6A38-B46C-0A618FEC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" t="7780" r="7298" b="2010"/>
          <a:stretch/>
        </p:blipFill>
        <p:spPr>
          <a:xfrm>
            <a:off x="4229099" y="503158"/>
            <a:ext cx="6515101" cy="5851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09628-4E36-4ED0-EBFB-0FE83D4AED8B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SCATTERING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D6F5E-E015-0783-1D85-71FC6C80B0BB}"/>
              </a:ext>
            </a:extLst>
          </p:cNvPr>
          <p:cNvSpPr txBox="1"/>
          <p:nvPr/>
        </p:nvSpPr>
        <p:spPr>
          <a:xfrm>
            <a:off x="270041" y="3551961"/>
            <a:ext cx="4393399" cy="224676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Geometric:  Particle &gt;&gt; EMR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Mie: Particle ~= EMR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Rayleigh:  Particle &lt;&lt; EMR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41A31D-7726-9164-DB34-E83D092930F4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SCATTERING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50338-87AA-4190-13E3-650BEE337C5C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3687749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7A32F0-57ED-6A38-B46C-0A618FEC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" t="7780" r="7298" b="2010"/>
          <a:stretch/>
        </p:blipFill>
        <p:spPr>
          <a:xfrm>
            <a:off x="4229099" y="503158"/>
            <a:ext cx="6515101" cy="5851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D9A0F-A6AA-8BD8-E859-8FDEFAAFACD4}"/>
                  </a:ext>
                </a:extLst>
              </p:cNvPr>
              <p:cNvSpPr txBox="1"/>
              <p:nvPr/>
            </p:nvSpPr>
            <p:spPr>
              <a:xfrm>
                <a:off x="270041" y="1617851"/>
                <a:ext cx="1981891" cy="1040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dirty="0">
                              <a:latin typeface="Symbol" pitchFamily="2" charset="2"/>
                            </a:rPr>
                            <m:t>l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D9A0F-A6AA-8BD8-E859-8FDEFAAFA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41" y="1617851"/>
                <a:ext cx="1981891" cy="1040798"/>
              </a:xfrm>
              <a:prstGeom prst="rect">
                <a:avLst/>
              </a:prstGeom>
              <a:blipFill>
                <a:blip r:embed="rId3"/>
                <a:stretch>
                  <a:fillRect t="-120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9A6161C-FBB3-034B-D936-2386A76906C0}"/>
              </a:ext>
            </a:extLst>
          </p:cNvPr>
          <p:cNvSpPr/>
          <p:nvPr/>
        </p:nvSpPr>
        <p:spPr>
          <a:xfrm>
            <a:off x="222378" y="1374016"/>
            <a:ext cx="2216022" cy="1541462"/>
          </a:xfrm>
          <a:prstGeom prst="round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09628-4E36-4ED0-EBFB-0FE83D4AED8B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SCATTERING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E4584-DFBE-2806-851E-0E0DE2156595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SCATTERING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CC4FA-B3CE-7AAC-DB02-F05652C06259}"/>
              </a:ext>
            </a:extLst>
          </p:cNvPr>
          <p:cNvSpPr txBox="1"/>
          <p:nvPr/>
        </p:nvSpPr>
        <p:spPr>
          <a:xfrm>
            <a:off x="270041" y="3429000"/>
            <a:ext cx="3160822" cy="3108543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parameter describes relationship between size of scattering particle and the EMR wavelength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13A40-5ED9-A54A-5303-0548E379CC9B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26255521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7A32F0-57ED-6A38-B46C-0A618FEC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" t="7780" r="7298" b="2010"/>
          <a:stretch/>
        </p:blipFill>
        <p:spPr>
          <a:xfrm>
            <a:off x="4229099" y="503158"/>
            <a:ext cx="6515101" cy="5851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D9A0F-A6AA-8BD8-E859-8FDEFAAFACD4}"/>
                  </a:ext>
                </a:extLst>
              </p:cNvPr>
              <p:cNvSpPr txBox="1"/>
              <p:nvPr/>
            </p:nvSpPr>
            <p:spPr>
              <a:xfrm>
                <a:off x="270041" y="1617851"/>
                <a:ext cx="1981891" cy="1040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dirty="0">
                              <a:latin typeface="Symbol" pitchFamily="2" charset="2"/>
                            </a:rPr>
                            <m:t>l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D9A0F-A6AA-8BD8-E859-8FDEFAAFA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41" y="1617851"/>
                <a:ext cx="1981891" cy="1040798"/>
              </a:xfrm>
              <a:prstGeom prst="rect">
                <a:avLst/>
              </a:prstGeom>
              <a:blipFill>
                <a:blip r:embed="rId3"/>
                <a:stretch>
                  <a:fillRect t="-120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A4583DA-0E5E-37B2-7638-7D50E178BCE6}"/>
              </a:ext>
            </a:extLst>
          </p:cNvPr>
          <p:cNvSpPr/>
          <p:nvPr/>
        </p:nvSpPr>
        <p:spPr>
          <a:xfrm>
            <a:off x="6076832" y="503159"/>
            <a:ext cx="442913" cy="4761786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D4AE44-01E1-C5E2-6F2F-7E999BA35BC7}"/>
              </a:ext>
            </a:extLst>
          </p:cNvPr>
          <p:cNvSpPr/>
          <p:nvPr/>
        </p:nvSpPr>
        <p:spPr>
          <a:xfrm>
            <a:off x="6096000" y="1508166"/>
            <a:ext cx="423745" cy="439387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156990-6022-95F0-0A96-1EB87FB28374}"/>
              </a:ext>
            </a:extLst>
          </p:cNvPr>
          <p:cNvCxnSpPr>
            <a:cxnSpLocks/>
          </p:cNvCxnSpPr>
          <p:nvPr/>
        </p:nvCxnSpPr>
        <p:spPr>
          <a:xfrm flipV="1">
            <a:off x="3964174" y="1842052"/>
            <a:ext cx="2012556" cy="1508453"/>
          </a:xfrm>
          <a:prstGeom prst="line">
            <a:avLst/>
          </a:prstGeom>
          <a:ln w="63500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F8F2804-696C-196F-6290-9531B05E76B2}"/>
              </a:ext>
            </a:extLst>
          </p:cNvPr>
          <p:cNvSpPr txBox="1"/>
          <p:nvPr/>
        </p:nvSpPr>
        <p:spPr>
          <a:xfrm>
            <a:off x="438888" y="3102528"/>
            <a:ext cx="384482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Rainbows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8BA45-DCC4-B9B8-6DB8-72E49EF43936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SCATTERING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A0EB0-992E-67E1-46C3-292CBDED81B0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SCATTERING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1148D6-C049-6545-1E10-8167F7C6AC6C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7425924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7A32F0-57ED-6A38-B46C-0A618FEC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" t="7780" r="7298" b="2010"/>
          <a:stretch/>
        </p:blipFill>
        <p:spPr>
          <a:xfrm>
            <a:off x="4229099" y="503158"/>
            <a:ext cx="6515101" cy="5851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D9A0F-A6AA-8BD8-E859-8FDEFAAFACD4}"/>
                  </a:ext>
                </a:extLst>
              </p:cNvPr>
              <p:cNvSpPr txBox="1"/>
              <p:nvPr/>
            </p:nvSpPr>
            <p:spPr>
              <a:xfrm>
                <a:off x="270041" y="1617851"/>
                <a:ext cx="1981891" cy="1040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dirty="0">
                              <a:latin typeface="Symbol" pitchFamily="2" charset="2"/>
                            </a:rPr>
                            <m:t>l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D9A0F-A6AA-8BD8-E859-8FDEFAAFA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41" y="1617851"/>
                <a:ext cx="1981891" cy="1040798"/>
              </a:xfrm>
              <a:prstGeom prst="rect">
                <a:avLst/>
              </a:prstGeom>
              <a:blipFill>
                <a:blip r:embed="rId3"/>
                <a:stretch>
                  <a:fillRect t="-120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0FACF37-5A1B-73C0-998A-DBF5433DAA8C}"/>
              </a:ext>
            </a:extLst>
          </p:cNvPr>
          <p:cNvSpPr/>
          <p:nvPr/>
        </p:nvSpPr>
        <p:spPr>
          <a:xfrm>
            <a:off x="6076832" y="503159"/>
            <a:ext cx="442913" cy="4761786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217A910-AE0F-AAE1-8133-4CC301530A0F}"/>
              </a:ext>
            </a:extLst>
          </p:cNvPr>
          <p:cNvSpPr/>
          <p:nvPr/>
        </p:nvSpPr>
        <p:spPr>
          <a:xfrm>
            <a:off x="6096000" y="4304376"/>
            <a:ext cx="423745" cy="439387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029CFA-598C-B263-E76A-466F83F56314}"/>
              </a:ext>
            </a:extLst>
          </p:cNvPr>
          <p:cNvCxnSpPr>
            <a:cxnSpLocks/>
          </p:cNvCxnSpPr>
          <p:nvPr/>
        </p:nvCxnSpPr>
        <p:spPr>
          <a:xfrm>
            <a:off x="3964174" y="3350505"/>
            <a:ext cx="2012556" cy="1181738"/>
          </a:xfrm>
          <a:prstGeom prst="line">
            <a:avLst/>
          </a:prstGeom>
          <a:ln w="63500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4C6FA65-7C58-9D8A-5B78-DF780BDDEFC5}"/>
              </a:ext>
            </a:extLst>
          </p:cNvPr>
          <p:cNvSpPr txBox="1"/>
          <p:nvPr/>
        </p:nvSpPr>
        <p:spPr>
          <a:xfrm>
            <a:off x="438888" y="3102528"/>
            <a:ext cx="384482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Blue Sky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EC039-BE71-1BDC-834B-4AA0BB1FA67F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SCATTERING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2D6AF-60B5-D0D7-6952-9CD539EC35FD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SCATTERING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112B4-C84B-1693-A541-D1BCC02F4B59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1568122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7A32F0-57ED-6A38-B46C-0A618FEC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" t="7780" r="7298" b="2010"/>
          <a:stretch/>
        </p:blipFill>
        <p:spPr>
          <a:xfrm>
            <a:off x="4229099" y="503158"/>
            <a:ext cx="6515101" cy="5851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D9A0F-A6AA-8BD8-E859-8FDEFAAFACD4}"/>
                  </a:ext>
                </a:extLst>
              </p:cNvPr>
              <p:cNvSpPr txBox="1"/>
              <p:nvPr/>
            </p:nvSpPr>
            <p:spPr>
              <a:xfrm>
                <a:off x="270041" y="1617851"/>
                <a:ext cx="1981891" cy="10407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dirty="0">
                              <a:latin typeface="Symbol" pitchFamily="2" charset="2"/>
                            </a:rPr>
                            <m:t>l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BD9A0F-A6AA-8BD8-E859-8FDEFAAFA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41" y="1617851"/>
                <a:ext cx="1981891" cy="1040798"/>
              </a:xfrm>
              <a:prstGeom prst="rect">
                <a:avLst/>
              </a:prstGeom>
              <a:blipFill>
                <a:blip r:embed="rId3"/>
                <a:stretch>
                  <a:fillRect t="-1205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0FACF37-5A1B-73C0-998A-DBF5433DAA8C}"/>
              </a:ext>
            </a:extLst>
          </p:cNvPr>
          <p:cNvSpPr/>
          <p:nvPr/>
        </p:nvSpPr>
        <p:spPr>
          <a:xfrm>
            <a:off x="6533323" y="503159"/>
            <a:ext cx="1977166" cy="4761786"/>
          </a:xfrm>
          <a:prstGeom prst="roundRect">
            <a:avLst/>
          </a:prstGeom>
          <a:noFill/>
          <a:ln w="635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217A910-AE0F-AAE1-8133-4CC301530A0F}"/>
              </a:ext>
            </a:extLst>
          </p:cNvPr>
          <p:cNvSpPr/>
          <p:nvPr/>
        </p:nvSpPr>
        <p:spPr>
          <a:xfrm>
            <a:off x="6533323" y="2438955"/>
            <a:ext cx="1977165" cy="439387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029CFA-598C-B263-E76A-466F83F56314}"/>
              </a:ext>
            </a:extLst>
          </p:cNvPr>
          <p:cNvCxnSpPr>
            <a:cxnSpLocks/>
          </p:cNvCxnSpPr>
          <p:nvPr/>
        </p:nvCxnSpPr>
        <p:spPr>
          <a:xfrm flipV="1">
            <a:off x="3964174" y="2658649"/>
            <a:ext cx="2451866" cy="691856"/>
          </a:xfrm>
          <a:prstGeom prst="line">
            <a:avLst/>
          </a:prstGeom>
          <a:ln w="63500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4C6FA65-7C58-9D8A-5B78-DF780BDDEFC5}"/>
              </a:ext>
            </a:extLst>
          </p:cNvPr>
          <p:cNvSpPr txBox="1"/>
          <p:nvPr/>
        </p:nvSpPr>
        <p:spPr>
          <a:xfrm>
            <a:off x="438888" y="3102528"/>
            <a:ext cx="384482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Scattering of IR by clouds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2923B-B38D-2F0E-8F63-E0EDA23D4E93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SCATTERING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931102-9D06-1174-53DC-1606C6CF823B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SCATTERING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3FD37-58B2-0DEA-41C7-42B9C5383429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4697094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7A32F0-57ED-6A38-B46C-0A618FEC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" t="7780" r="7298" b="2010"/>
          <a:stretch/>
        </p:blipFill>
        <p:spPr>
          <a:xfrm>
            <a:off x="4229099" y="503158"/>
            <a:ext cx="6515101" cy="585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93182F-9686-CA97-A57C-CD0BD16D02AA}"/>
              </a:ext>
            </a:extLst>
          </p:cNvPr>
          <p:cNvSpPr txBox="1"/>
          <p:nvPr/>
        </p:nvSpPr>
        <p:spPr>
          <a:xfrm>
            <a:off x="284261" y="3686812"/>
            <a:ext cx="3844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X-Band</a:t>
            </a:r>
            <a:r>
              <a:rPr lang="en-US" sz="2400"/>
              <a:t>:  2.5 </a:t>
            </a:r>
            <a:r>
              <a:rPr lang="en-US" sz="2400" dirty="0"/>
              <a:t>– 3.7 cm</a:t>
            </a:r>
          </a:p>
          <a:p>
            <a:endParaRPr lang="en-US" sz="2400" dirty="0"/>
          </a:p>
          <a:p>
            <a:r>
              <a:rPr lang="en-US" sz="2400" b="1" dirty="0"/>
              <a:t>C-Band: </a:t>
            </a:r>
            <a:r>
              <a:rPr lang="en-US" sz="2400" dirty="0"/>
              <a:t> 3.7 – 7.5 cm</a:t>
            </a:r>
          </a:p>
          <a:p>
            <a:endParaRPr lang="en-US" sz="2400" dirty="0"/>
          </a:p>
          <a:p>
            <a:r>
              <a:rPr lang="en-US" sz="2400" b="1" dirty="0"/>
              <a:t>S-Band:</a:t>
            </a:r>
            <a:r>
              <a:rPr lang="en-US" sz="2400" dirty="0"/>
              <a:t>  7.5 – 15 cm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6758DDA-2DF3-F259-7BCD-20D5C9AE09A5}"/>
              </a:ext>
            </a:extLst>
          </p:cNvPr>
          <p:cNvSpPr/>
          <p:nvPr/>
        </p:nvSpPr>
        <p:spPr>
          <a:xfrm>
            <a:off x="9681625" y="1524000"/>
            <a:ext cx="451556" cy="1151467"/>
          </a:xfrm>
          <a:custGeom>
            <a:avLst/>
            <a:gdLst>
              <a:gd name="connsiteX0" fmla="*/ 440267 w 451556"/>
              <a:gd name="connsiteY0" fmla="*/ 0 h 1151467"/>
              <a:gd name="connsiteX1" fmla="*/ 16933 w 451556"/>
              <a:gd name="connsiteY1" fmla="*/ 276578 h 1151467"/>
              <a:gd name="connsiteX2" fmla="*/ 0 w 451556"/>
              <a:gd name="connsiteY2" fmla="*/ 1151467 h 1151467"/>
              <a:gd name="connsiteX3" fmla="*/ 451556 w 451556"/>
              <a:gd name="connsiteY3" fmla="*/ 852311 h 1151467"/>
              <a:gd name="connsiteX4" fmla="*/ 440267 w 451556"/>
              <a:gd name="connsiteY4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556" h="1151467">
                <a:moveTo>
                  <a:pt x="440267" y="0"/>
                </a:moveTo>
                <a:lnTo>
                  <a:pt x="16933" y="276578"/>
                </a:lnTo>
                <a:lnTo>
                  <a:pt x="0" y="1151467"/>
                </a:lnTo>
                <a:lnTo>
                  <a:pt x="451556" y="852311"/>
                </a:lnTo>
                <a:cubicBezTo>
                  <a:pt x="449674" y="570089"/>
                  <a:pt x="447793" y="287866"/>
                  <a:pt x="440267" y="0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93E558C-D26F-9D64-0902-9A2690898B57}"/>
              </a:ext>
            </a:extLst>
          </p:cNvPr>
          <p:cNvSpPr/>
          <p:nvPr/>
        </p:nvSpPr>
        <p:spPr>
          <a:xfrm>
            <a:off x="9686925" y="503159"/>
            <a:ext cx="442913" cy="47617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453A35C-24F5-1C21-9A10-AA9957EC7454}"/>
              </a:ext>
            </a:extLst>
          </p:cNvPr>
          <p:cNvSpPr/>
          <p:nvPr/>
        </p:nvSpPr>
        <p:spPr>
          <a:xfrm rot="16200000">
            <a:off x="7160599" y="-1011854"/>
            <a:ext cx="1628775" cy="57384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40B2FD-4CC9-765B-6A55-8801AA3ED238}"/>
              </a:ext>
            </a:extLst>
          </p:cNvPr>
          <p:cNvCxnSpPr>
            <a:cxnSpLocks/>
          </p:cNvCxnSpPr>
          <p:nvPr/>
        </p:nvCxnSpPr>
        <p:spPr>
          <a:xfrm flipV="1">
            <a:off x="3964174" y="2209800"/>
            <a:ext cx="5591306" cy="1140705"/>
          </a:xfrm>
          <a:prstGeom prst="line">
            <a:avLst/>
          </a:prstGeom>
          <a:ln w="38100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17A9D48-ED70-2948-5112-7B44DE3CE58A}"/>
              </a:ext>
            </a:extLst>
          </p:cNvPr>
          <p:cNvSpPr txBox="1"/>
          <p:nvPr/>
        </p:nvSpPr>
        <p:spPr>
          <a:xfrm>
            <a:off x="438888" y="3102528"/>
            <a:ext cx="3844823" cy="46166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Basis of Radar Reflectivity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37FF8-4276-BDE2-1AED-59D801590791}"/>
              </a:ext>
            </a:extLst>
          </p:cNvPr>
          <p:cNvSpPr txBox="1"/>
          <p:nvPr/>
        </p:nvSpPr>
        <p:spPr>
          <a:xfrm>
            <a:off x="233357" y="214313"/>
            <a:ext cx="1024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SCATTERING IN EARTH’S ATMOSPHERE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F2185-818B-3711-D792-E6A6E8D6D64A}"/>
              </a:ext>
            </a:extLst>
          </p:cNvPr>
          <p:cNvSpPr txBox="1"/>
          <p:nvPr/>
        </p:nvSpPr>
        <p:spPr>
          <a:xfrm>
            <a:off x="270041" y="6136213"/>
            <a:ext cx="241378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SCATTERING</a:t>
            </a:r>
            <a:endParaRPr lang="en-US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92764-22A0-7481-32A9-1DAB7F881114}"/>
              </a:ext>
            </a:extLst>
          </p:cNvPr>
          <p:cNvSpPr txBox="1"/>
          <p:nvPr/>
        </p:nvSpPr>
        <p:spPr>
          <a:xfrm>
            <a:off x="8988608" y="6443989"/>
            <a:ext cx="3061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(Image: Kidder and </a:t>
            </a:r>
            <a:r>
              <a:rPr lang="en-US" sz="1400" dirty="0" err="1"/>
              <a:t>Vonder</a:t>
            </a:r>
            <a:r>
              <a:rPr lang="en-US" sz="1400" dirty="0"/>
              <a:t> Harr, 1995)</a:t>
            </a:r>
          </a:p>
        </p:txBody>
      </p:sp>
    </p:spTree>
    <p:extLst>
      <p:ext uri="{BB962C8B-B14F-4D97-AF65-F5344CB8AC3E}">
        <p14:creationId xmlns:p14="http://schemas.microsoft.com/office/powerpoint/2010/main" val="3338134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>
            <a:alpha val="0"/>
          </a:srgbClr>
        </a:solidFill>
        <a:ln w="63500"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4790</TotalTime>
  <Words>12884</Words>
  <Application>Microsoft Macintosh PowerPoint</Application>
  <PresentationFormat>Widescreen</PresentationFormat>
  <Paragraphs>2718</Paragraphs>
  <Slides>394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394</vt:i4>
      </vt:variant>
    </vt:vector>
  </HeadingPairs>
  <TitlesOfParts>
    <vt:vector size="403" baseType="lpstr">
      <vt:lpstr>Algerian</vt:lpstr>
      <vt:lpstr>Arial</vt:lpstr>
      <vt:lpstr>Book Antiqua</vt:lpstr>
      <vt:lpstr>Calibri</vt:lpstr>
      <vt:lpstr>Calibri Light</vt:lpstr>
      <vt:lpstr>Cambria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Miller</dc:creator>
  <cp:lastModifiedBy>Samuel Miller</cp:lastModifiedBy>
  <cp:revision>577</cp:revision>
  <dcterms:created xsi:type="dcterms:W3CDTF">2022-09-13T16:40:27Z</dcterms:created>
  <dcterms:modified xsi:type="dcterms:W3CDTF">2025-03-05T17:02:17Z</dcterms:modified>
</cp:coreProperties>
</file>