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8" r:id="rId13"/>
    <p:sldId id="267" r:id="rId14"/>
    <p:sldId id="271" r:id="rId15"/>
    <p:sldId id="269" r:id="rId16"/>
    <p:sldId id="274" r:id="rId17"/>
    <p:sldId id="270" r:id="rId18"/>
    <p:sldId id="272" r:id="rId19"/>
    <p:sldId id="273" r:id="rId20"/>
    <p:sldId id="275" r:id="rId21"/>
    <p:sldId id="277" r:id="rId22"/>
    <p:sldId id="278"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7" autoAdjust="0"/>
    <p:restoredTop sz="94660"/>
  </p:normalViewPr>
  <p:slideViewPr>
    <p:cSldViewPr snapToGrid="0">
      <p:cViewPr varScale="1">
        <p:scale>
          <a:sx n="77" d="100"/>
          <a:sy n="77"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F69487-EA46-448A-91BC-49C84A64A23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67031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69487-EA46-448A-91BC-49C84A64A23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187507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69487-EA46-448A-91BC-49C84A64A23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239324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69487-EA46-448A-91BC-49C84A64A23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394822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F69487-EA46-448A-91BC-49C84A64A23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231252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F69487-EA46-448A-91BC-49C84A64A23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88033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F69487-EA46-448A-91BC-49C84A64A23B}"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324616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F69487-EA46-448A-91BC-49C84A64A23B}"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214139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69487-EA46-448A-91BC-49C84A64A23B}"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73518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F69487-EA46-448A-91BC-49C84A64A23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426743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F69487-EA46-448A-91BC-49C84A64A23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1301F-8180-4E47-9A85-256C49D3F507}" type="slidenum">
              <a:rPr lang="en-US" smtClean="0"/>
              <a:t>‹#›</a:t>
            </a:fld>
            <a:endParaRPr lang="en-US"/>
          </a:p>
        </p:txBody>
      </p:sp>
    </p:spTree>
    <p:extLst>
      <p:ext uri="{BB962C8B-B14F-4D97-AF65-F5344CB8AC3E}">
        <p14:creationId xmlns:p14="http://schemas.microsoft.com/office/powerpoint/2010/main" val="187443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9487-EA46-448A-91BC-49C84A64A23B}"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1301F-8180-4E47-9A85-256C49D3F507}" type="slidenum">
              <a:rPr lang="en-US" smtClean="0"/>
              <a:t>‹#›</a:t>
            </a:fld>
            <a:endParaRPr lang="en-US"/>
          </a:p>
        </p:txBody>
      </p:sp>
    </p:spTree>
    <p:extLst>
      <p:ext uri="{BB962C8B-B14F-4D97-AF65-F5344CB8AC3E}">
        <p14:creationId xmlns:p14="http://schemas.microsoft.com/office/powerpoint/2010/main" val="250122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9006" y="1866378"/>
            <a:ext cx="7741085" cy="2985433"/>
          </a:xfrm>
          <a:prstGeom prst="rect">
            <a:avLst/>
          </a:prstGeom>
          <a:noFill/>
          <a:ln w="38100">
            <a:solidFill>
              <a:schemeClr val="tx1"/>
            </a:solidFill>
          </a:ln>
        </p:spPr>
        <p:txBody>
          <a:bodyPr wrap="square" rtlCol="0">
            <a:spAutoFit/>
          </a:bodyPr>
          <a:lstStyle/>
          <a:p>
            <a:pPr algn="ctr"/>
            <a:endParaRPr lang="en-US" sz="3200" b="1" dirty="0" smtClean="0">
              <a:latin typeface="Book Antiqua" panose="02040602050305030304" pitchFamily="18" charset="0"/>
            </a:endParaRPr>
          </a:p>
          <a:p>
            <a:pPr algn="ctr"/>
            <a:r>
              <a:rPr lang="en-US" sz="3600" b="1" dirty="0" smtClean="0">
                <a:latin typeface="Book Antiqua" panose="02040602050305030304" pitchFamily="18" charset="0"/>
              </a:rPr>
              <a:t>Portfolio</a:t>
            </a:r>
          </a:p>
          <a:p>
            <a:pPr algn="ctr"/>
            <a:endParaRPr lang="en-US" sz="2400" dirty="0">
              <a:latin typeface="Book Antiqua" panose="02040602050305030304" pitchFamily="18" charset="0"/>
            </a:endParaRPr>
          </a:p>
          <a:p>
            <a:pPr algn="ctr"/>
            <a:r>
              <a:rPr lang="en-US" sz="2400" dirty="0" smtClean="0">
                <a:latin typeface="Book Antiqua" panose="02040602050305030304" pitchFamily="18" charset="0"/>
              </a:rPr>
              <a:t>S. Miller</a:t>
            </a:r>
          </a:p>
          <a:p>
            <a:pPr algn="ctr"/>
            <a:r>
              <a:rPr lang="en-US" sz="2400" dirty="0" smtClean="0">
                <a:latin typeface="Book Antiqua" panose="02040602050305030304" pitchFamily="18" charset="0"/>
              </a:rPr>
              <a:t>AR1045</a:t>
            </a:r>
            <a:endParaRPr lang="en-US" sz="2400" dirty="0" smtClean="0">
              <a:latin typeface="Book Antiqua" panose="02040602050305030304" pitchFamily="18" charset="0"/>
            </a:endParaRPr>
          </a:p>
          <a:p>
            <a:pPr algn="ctr"/>
            <a:r>
              <a:rPr lang="en-US" sz="2400" dirty="0" smtClean="0">
                <a:latin typeface="Book Antiqua" panose="02040602050305030304" pitchFamily="18" charset="0"/>
              </a:rPr>
              <a:t>Spring, 2018</a:t>
            </a:r>
          </a:p>
          <a:p>
            <a:pPr algn="ctr"/>
            <a:endParaRPr lang="en-US" sz="2400" dirty="0">
              <a:latin typeface="Book Antiqua" panose="02040602050305030304" pitchFamily="18" charset="0"/>
            </a:endParaRPr>
          </a:p>
        </p:txBody>
      </p:sp>
    </p:spTree>
    <p:extLst>
      <p:ext uri="{BB962C8B-B14F-4D97-AF65-F5344CB8AC3E}">
        <p14:creationId xmlns:p14="http://schemas.microsoft.com/office/powerpoint/2010/main" val="1031713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612" y="0"/>
            <a:ext cx="6801509" cy="6858000"/>
          </a:xfrm>
          <a:prstGeom prst="rect">
            <a:avLst/>
          </a:prstGeom>
        </p:spPr>
      </p:pic>
      <p:sp>
        <p:nvSpPr>
          <p:cNvPr id="3" name="TextBox 2"/>
          <p:cNvSpPr txBox="1"/>
          <p:nvPr/>
        </p:nvSpPr>
        <p:spPr>
          <a:xfrm>
            <a:off x="488516" y="288098"/>
            <a:ext cx="3845489" cy="6463308"/>
          </a:xfrm>
          <a:prstGeom prst="rect">
            <a:avLst/>
          </a:prstGeom>
          <a:noFill/>
        </p:spPr>
        <p:txBody>
          <a:bodyPr wrap="square" rtlCol="0">
            <a:spAutoFit/>
          </a:bodyPr>
          <a:lstStyle/>
          <a:p>
            <a:r>
              <a:rPr lang="en-US" b="1" dirty="0" smtClean="0">
                <a:latin typeface="Book Antiqua" panose="02040602050305030304" pitchFamily="18" charset="0"/>
              </a:rPr>
              <a:t>Stage 3:  Contact.</a:t>
            </a:r>
          </a:p>
          <a:p>
            <a:endParaRPr lang="en-US" b="1" dirty="0">
              <a:latin typeface="Book Antiqua" panose="02040602050305030304" pitchFamily="18" charset="0"/>
            </a:endParaRPr>
          </a:p>
          <a:p>
            <a:r>
              <a:rPr lang="en-US" dirty="0" smtClean="0">
                <a:latin typeface="Book Antiqua" panose="02040602050305030304" pitchFamily="18" charset="0"/>
              </a:rPr>
              <a:t>The adult comes to know himself, which helps him understand the complex order of the universe.  </a:t>
            </a:r>
          </a:p>
          <a:p>
            <a:endParaRPr lang="en-US" dirty="0">
              <a:latin typeface="Book Antiqua" panose="02040602050305030304" pitchFamily="18" charset="0"/>
            </a:endParaRPr>
          </a:p>
          <a:p>
            <a:r>
              <a:rPr lang="en-US" dirty="0" smtClean="0">
                <a:latin typeface="Book Antiqua" panose="02040602050305030304" pitchFamily="18" charset="0"/>
              </a:rPr>
              <a:t>The red oval is the fire within the individual, and the diagonal cross structure symbolizes the four Jungian aspects intersecting in the center of the individual.  Two of these aspects (King and Magician) are mature, and are connected to the sublime sky.  The other two are grown aspects of the child (Warrior and Lover), and are connected to the profane Earth.</a:t>
            </a:r>
          </a:p>
          <a:p>
            <a:endParaRPr lang="en-US" dirty="0">
              <a:latin typeface="Book Antiqua" panose="02040602050305030304" pitchFamily="18" charset="0"/>
            </a:endParaRPr>
          </a:p>
          <a:p>
            <a:r>
              <a:rPr lang="en-US" dirty="0" smtClean="0">
                <a:latin typeface="Book Antiqua" panose="02040602050305030304" pitchFamily="18" charset="0"/>
              </a:rPr>
              <a:t>In the background, chaos has settled down somewhat.</a:t>
            </a:r>
          </a:p>
          <a:p>
            <a:endParaRPr lang="en-US" dirty="0">
              <a:latin typeface="Book Antiqua" panose="02040602050305030304" pitchFamily="18" charset="0"/>
            </a:endParaRPr>
          </a:p>
          <a:p>
            <a:r>
              <a:rPr lang="en-US" dirty="0" smtClean="0">
                <a:latin typeface="Book Antiqua" panose="02040602050305030304" pitchFamily="18" charset="0"/>
              </a:rPr>
              <a:t>[</a:t>
            </a:r>
            <a:r>
              <a:rPr lang="en-US" dirty="0" err="1" smtClean="0">
                <a:latin typeface="Book Antiqua" panose="02040602050305030304" pitchFamily="18" charset="0"/>
              </a:rPr>
              <a:t>neg</a:t>
            </a:r>
            <a:r>
              <a:rPr lang="en-US" dirty="0" smtClean="0">
                <a:latin typeface="Book Antiqua" panose="02040602050305030304" pitchFamily="18" charset="0"/>
              </a:rPr>
              <a:t>/</a:t>
            </a:r>
            <a:r>
              <a:rPr lang="en-US" dirty="0" err="1" smtClean="0">
                <a:latin typeface="Book Antiqua" panose="02040602050305030304" pitchFamily="18" charset="0"/>
              </a:rPr>
              <a:t>pos</a:t>
            </a:r>
            <a:r>
              <a:rPr lang="en-US" dirty="0" smtClean="0">
                <a:latin typeface="Book Antiqua" panose="02040602050305030304" pitchFamily="18" charset="0"/>
              </a:rPr>
              <a:t>; radial; geometric; organic; symmetrical.]</a:t>
            </a:r>
          </a:p>
        </p:txBody>
      </p:sp>
    </p:spTree>
    <p:extLst>
      <p:ext uri="{BB962C8B-B14F-4D97-AF65-F5344CB8AC3E}">
        <p14:creationId xmlns:p14="http://schemas.microsoft.com/office/powerpoint/2010/main" val="1681901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940" y="0"/>
            <a:ext cx="6846645" cy="6858000"/>
          </a:xfrm>
          <a:prstGeom prst="rect">
            <a:avLst/>
          </a:prstGeom>
        </p:spPr>
      </p:pic>
      <p:sp>
        <p:nvSpPr>
          <p:cNvPr id="3" name="TextBox 2"/>
          <p:cNvSpPr txBox="1"/>
          <p:nvPr/>
        </p:nvSpPr>
        <p:spPr>
          <a:xfrm>
            <a:off x="488516" y="288098"/>
            <a:ext cx="3845489" cy="6463308"/>
          </a:xfrm>
          <a:prstGeom prst="rect">
            <a:avLst/>
          </a:prstGeom>
          <a:noFill/>
        </p:spPr>
        <p:txBody>
          <a:bodyPr wrap="square" rtlCol="0">
            <a:spAutoFit/>
          </a:bodyPr>
          <a:lstStyle/>
          <a:p>
            <a:r>
              <a:rPr lang="en-US" b="1" dirty="0" smtClean="0">
                <a:latin typeface="Book Antiqua" panose="02040602050305030304" pitchFamily="18" charset="0"/>
              </a:rPr>
              <a:t>Stage 4:  Resolution and departure.</a:t>
            </a:r>
          </a:p>
          <a:p>
            <a:endParaRPr lang="en-US" b="1" dirty="0">
              <a:latin typeface="Book Antiqua" panose="02040602050305030304" pitchFamily="18" charset="0"/>
            </a:endParaRPr>
          </a:p>
          <a:p>
            <a:r>
              <a:rPr lang="en-US" dirty="0" smtClean="0">
                <a:latin typeface="Book Antiqua" panose="02040602050305030304" pitchFamily="18" charset="0"/>
              </a:rPr>
              <a:t>The senior loses his connection to the profane Earth, that is, death.  Earth recedes and takes possession of the abandoned shell.  </a:t>
            </a:r>
          </a:p>
          <a:p>
            <a:endParaRPr lang="en-US" dirty="0">
              <a:latin typeface="Book Antiqua" panose="02040602050305030304" pitchFamily="18" charset="0"/>
            </a:endParaRPr>
          </a:p>
          <a:p>
            <a:r>
              <a:rPr lang="en-US" dirty="0" smtClean="0">
                <a:latin typeface="Book Antiqua" panose="02040602050305030304" pitchFamily="18" charset="0"/>
              </a:rPr>
              <a:t>The freed consciousness ascends to the sublime sky and is lost in the Sun’s fire.</a:t>
            </a:r>
          </a:p>
          <a:p>
            <a:endParaRPr lang="en-US" dirty="0">
              <a:latin typeface="Book Antiqua" panose="02040602050305030304" pitchFamily="18" charset="0"/>
            </a:endParaRPr>
          </a:p>
          <a:p>
            <a:r>
              <a:rPr lang="en-US" dirty="0" smtClean="0">
                <a:latin typeface="Book Antiqua" panose="02040602050305030304" pitchFamily="18" charset="0"/>
              </a:rPr>
              <a:t>In the background there is an interplay of reason (cosmos) and beauty.</a:t>
            </a: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r>
              <a:rPr lang="en-US" dirty="0" smtClean="0">
                <a:latin typeface="Book Antiqua" panose="02040602050305030304" pitchFamily="18" charset="0"/>
              </a:rPr>
              <a:t>[</a:t>
            </a:r>
            <a:r>
              <a:rPr lang="en-US" dirty="0" err="1" smtClean="0">
                <a:latin typeface="Book Antiqua" panose="02040602050305030304" pitchFamily="18" charset="0"/>
              </a:rPr>
              <a:t>neg</a:t>
            </a:r>
            <a:r>
              <a:rPr lang="en-US" dirty="0" smtClean="0">
                <a:latin typeface="Book Antiqua" panose="02040602050305030304" pitchFamily="18" charset="0"/>
              </a:rPr>
              <a:t>/</a:t>
            </a:r>
            <a:r>
              <a:rPr lang="en-US" dirty="0" err="1" smtClean="0">
                <a:latin typeface="Book Antiqua" panose="02040602050305030304" pitchFamily="18" charset="0"/>
              </a:rPr>
              <a:t>pos</a:t>
            </a:r>
            <a:r>
              <a:rPr lang="en-US" dirty="0" smtClean="0">
                <a:latin typeface="Book Antiqua" panose="02040602050305030304" pitchFamily="18" charset="0"/>
              </a:rPr>
              <a:t>; asymmetrical; organic; centered.]</a:t>
            </a:r>
          </a:p>
        </p:txBody>
      </p:sp>
    </p:spTree>
    <p:extLst>
      <p:ext uri="{BB962C8B-B14F-4D97-AF65-F5344CB8AC3E}">
        <p14:creationId xmlns:p14="http://schemas.microsoft.com/office/powerpoint/2010/main" val="344132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1090" y="926926"/>
            <a:ext cx="5881738" cy="523220"/>
          </a:xfrm>
          <a:prstGeom prst="rect">
            <a:avLst/>
          </a:prstGeom>
          <a:noFill/>
        </p:spPr>
        <p:txBody>
          <a:bodyPr wrap="none" rtlCol="0">
            <a:spAutoFit/>
          </a:bodyPr>
          <a:lstStyle/>
          <a:p>
            <a:r>
              <a:rPr lang="en-US" sz="2800" b="1" dirty="0" smtClean="0">
                <a:latin typeface="Book Antiqua" panose="02040602050305030304" pitchFamily="18" charset="0"/>
              </a:rPr>
              <a:t>Unit 3:</a:t>
            </a:r>
            <a:r>
              <a:rPr lang="en-US" sz="2800" dirty="0" smtClean="0">
                <a:latin typeface="Book Antiqua" panose="02040602050305030304" pitchFamily="18" charset="0"/>
              </a:rPr>
              <a:t>  Screen print – group project</a:t>
            </a:r>
            <a:endParaRPr lang="en-US" sz="2800" dirty="0">
              <a:latin typeface="Book Antiqua" panose="02040602050305030304" pitchFamily="18" charset="0"/>
            </a:endParaRPr>
          </a:p>
        </p:txBody>
      </p:sp>
    </p:spTree>
    <p:extLst>
      <p:ext uri="{BB962C8B-B14F-4D97-AF65-F5344CB8AC3E}">
        <p14:creationId xmlns:p14="http://schemas.microsoft.com/office/powerpoint/2010/main" val="210728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6" y="288098"/>
            <a:ext cx="7540668" cy="2031325"/>
          </a:xfrm>
          <a:prstGeom prst="rect">
            <a:avLst/>
          </a:prstGeom>
          <a:noFill/>
        </p:spPr>
        <p:txBody>
          <a:bodyPr wrap="square" rtlCol="0">
            <a:spAutoFit/>
          </a:bodyPr>
          <a:lstStyle/>
          <a:p>
            <a:r>
              <a:rPr lang="en-US" b="1" dirty="0" smtClean="0">
                <a:latin typeface="Book Antiqua" panose="02040602050305030304" pitchFamily="18" charset="0"/>
              </a:rPr>
              <a:t>This was a group project.  My contribution consisted of assisting with the overall design, creating the stencils for the three mountains in the background, as well as trees, rocks and grass, printing these items, and helping the other students with the remaining components</a:t>
            </a:r>
            <a:r>
              <a:rPr lang="en-US" dirty="0" smtClean="0">
                <a:latin typeface="Book Antiqua" panose="02040602050305030304" pitchFamily="18" charset="0"/>
              </a:rPr>
              <a:t>.</a:t>
            </a:r>
          </a:p>
          <a:p>
            <a:endParaRPr lang="en-US" dirty="0" smtClean="0">
              <a:latin typeface="Book Antiqua" panose="02040602050305030304" pitchFamily="18" charset="0"/>
            </a:endParaRPr>
          </a:p>
          <a:p>
            <a:r>
              <a:rPr lang="en-US" dirty="0" smtClean="0">
                <a:latin typeface="Book Antiqua" panose="02040602050305030304" pitchFamily="18" charset="0"/>
              </a:rPr>
              <a:t>I originally imagined the mountains as the simplified cartoon mountains shown in old travel posters, such as these two: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16" y="2470759"/>
            <a:ext cx="2644805" cy="39425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043" y="2319423"/>
            <a:ext cx="2919335" cy="4373536"/>
          </a:xfrm>
          <a:prstGeom prst="rect">
            <a:avLst/>
          </a:prstGeom>
        </p:spPr>
      </p:pic>
    </p:spTree>
    <p:extLst>
      <p:ext uri="{BB962C8B-B14F-4D97-AF65-F5344CB8AC3E}">
        <p14:creationId xmlns:p14="http://schemas.microsoft.com/office/powerpoint/2010/main" val="137354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6" y="288098"/>
            <a:ext cx="6976996" cy="1200329"/>
          </a:xfrm>
          <a:prstGeom prst="rect">
            <a:avLst/>
          </a:prstGeom>
          <a:noFill/>
        </p:spPr>
        <p:txBody>
          <a:bodyPr wrap="square" rtlCol="0">
            <a:spAutoFit/>
          </a:bodyPr>
          <a:lstStyle/>
          <a:p>
            <a:r>
              <a:rPr lang="en-US" b="1" dirty="0" smtClean="0">
                <a:latin typeface="Book Antiqua" panose="02040602050305030304" pitchFamily="18" charset="0"/>
              </a:rPr>
              <a:t>After further thought, I realized I was remembering the artwork of </a:t>
            </a:r>
            <a:r>
              <a:rPr lang="en-US" b="1" dirty="0" err="1" smtClean="0">
                <a:latin typeface="Book Antiqua" panose="02040602050305030304" pitchFamily="18" charset="0"/>
              </a:rPr>
              <a:t>Maxfield</a:t>
            </a:r>
            <a:r>
              <a:rPr lang="en-US" b="1" dirty="0" smtClean="0">
                <a:latin typeface="Book Antiqua" panose="02040602050305030304" pitchFamily="18" charset="0"/>
              </a:rPr>
              <a:t> Parrish.  </a:t>
            </a:r>
            <a:r>
              <a:rPr lang="en-US" dirty="0" smtClean="0">
                <a:latin typeface="Book Antiqua" panose="02040602050305030304" pitchFamily="18" charset="0"/>
              </a:rPr>
              <a:t>So I looked up some of his paintings of mountains, and sketched them in my sketchbook.  (I also looked up images of glaciers.)  Here are some of the images I sketched: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07" y="1947881"/>
            <a:ext cx="5273273" cy="31001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566" y="1947881"/>
            <a:ext cx="5363488" cy="3100108"/>
          </a:xfrm>
          <a:prstGeom prst="rect">
            <a:avLst/>
          </a:prstGeom>
        </p:spPr>
      </p:pic>
    </p:spTree>
    <p:extLst>
      <p:ext uri="{BB962C8B-B14F-4D97-AF65-F5344CB8AC3E}">
        <p14:creationId xmlns:p14="http://schemas.microsoft.com/office/powerpoint/2010/main" val="2439785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5" y="288098"/>
            <a:ext cx="3607495" cy="369332"/>
          </a:xfrm>
          <a:prstGeom prst="rect">
            <a:avLst/>
          </a:prstGeom>
          <a:noFill/>
        </p:spPr>
        <p:txBody>
          <a:bodyPr wrap="square" rtlCol="0">
            <a:spAutoFit/>
          </a:bodyPr>
          <a:lstStyle/>
          <a:p>
            <a:r>
              <a:rPr lang="en-US" b="1" dirty="0" smtClean="0">
                <a:latin typeface="Book Antiqua" panose="02040602050305030304" pitchFamily="18" charset="0"/>
              </a:rPr>
              <a:t>This is the finished product.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980" y="657430"/>
            <a:ext cx="9058623" cy="5920482"/>
          </a:xfrm>
          <a:prstGeom prst="rect">
            <a:avLst/>
          </a:prstGeom>
        </p:spPr>
      </p:pic>
    </p:spTree>
    <p:extLst>
      <p:ext uri="{BB962C8B-B14F-4D97-AF65-F5344CB8AC3E}">
        <p14:creationId xmlns:p14="http://schemas.microsoft.com/office/powerpoint/2010/main" val="3104657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704" y="939452"/>
            <a:ext cx="4564070" cy="523220"/>
          </a:xfrm>
          <a:prstGeom prst="rect">
            <a:avLst/>
          </a:prstGeom>
          <a:noFill/>
        </p:spPr>
        <p:txBody>
          <a:bodyPr wrap="none" rtlCol="0">
            <a:spAutoFit/>
          </a:bodyPr>
          <a:lstStyle/>
          <a:p>
            <a:r>
              <a:rPr lang="en-US" sz="2800" b="1" dirty="0" smtClean="0">
                <a:latin typeface="Book Antiqua" panose="02040602050305030304" pitchFamily="18" charset="0"/>
              </a:rPr>
              <a:t>Final Project:</a:t>
            </a:r>
            <a:r>
              <a:rPr lang="en-US" sz="2800" dirty="0" smtClean="0">
                <a:latin typeface="Book Antiqua" panose="02040602050305030304" pitchFamily="18" charset="0"/>
              </a:rPr>
              <a:t>  Artist’s book</a:t>
            </a:r>
            <a:endParaRPr lang="en-US" sz="2800" dirty="0">
              <a:latin typeface="Book Antiqua" panose="02040602050305030304" pitchFamily="18" charset="0"/>
            </a:endParaRPr>
          </a:p>
        </p:txBody>
      </p:sp>
    </p:spTree>
    <p:extLst>
      <p:ext uri="{BB962C8B-B14F-4D97-AF65-F5344CB8AC3E}">
        <p14:creationId xmlns:p14="http://schemas.microsoft.com/office/powerpoint/2010/main" val="1877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043" y="350729"/>
            <a:ext cx="10897642" cy="5632311"/>
          </a:xfrm>
          <a:prstGeom prst="rect">
            <a:avLst/>
          </a:prstGeom>
          <a:noFill/>
        </p:spPr>
        <p:txBody>
          <a:bodyPr wrap="square" rtlCol="0">
            <a:spAutoFit/>
          </a:bodyPr>
          <a:lstStyle/>
          <a:p>
            <a:pPr>
              <a:lnSpc>
                <a:spcPct val="150000"/>
              </a:lnSpc>
            </a:pPr>
            <a:r>
              <a:rPr lang="en-US" sz="2400" b="1" cap="small" dirty="0">
                <a:latin typeface="Book Antiqua" panose="02040602050305030304" pitchFamily="18" charset="0"/>
              </a:rPr>
              <a:t>Artist’s </a:t>
            </a:r>
            <a:r>
              <a:rPr lang="en-US" sz="2400" b="1" cap="small" dirty="0" smtClean="0">
                <a:latin typeface="Book Antiqua" panose="02040602050305030304" pitchFamily="18" charset="0"/>
              </a:rPr>
              <a:t>Statement</a:t>
            </a:r>
            <a:endParaRPr lang="en-US" sz="2400" dirty="0">
              <a:latin typeface="Book Antiqua" panose="02040602050305030304" pitchFamily="18" charset="0"/>
            </a:endParaRPr>
          </a:p>
          <a:p>
            <a:pPr>
              <a:lnSpc>
                <a:spcPct val="150000"/>
              </a:lnSpc>
            </a:pPr>
            <a:r>
              <a:rPr lang="en-US" dirty="0">
                <a:latin typeface="Book Antiqua" panose="02040602050305030304" pitchFamily="18" charset="0"/>
              </a:rPr>
              <a:t> </a:t>
            </a:r>
          </a:p>
          <a:p>
            <a:pPr>
              <a:lnSpc>
                <a:spcPct val="150000"/>
              </a:lnSpc>
            </a:pPr>
            <a:r>
              <a:rPr lang="en-US" dirty="0">
                <a:latin typeface="Book Antiqua" panose="02040602050305030304" pitchFamily="18" charset="0"/>
              </a:rPr>
              <a:t>When thinking about this project, it occurred to me that a book is a container that holds some kind of story.  It may be a fictional story such as Melville’s </a:t>
            </a:r>
            <a:r>
              <a:rPr lang="en-US" i="1" dirty="0">
                <a:latin typeface="Book Antiqua" panose="02040602050305030304" pitchFamily="18" charset="0"/>
              </a:rPr>
              <a:t>Moby Dick</a:t>
            </a:r>
            <a:r>
              <a:rPr lang="en-US" dirty="0">
                <a:latin typeface="Book Antiqua" panose="02040602050305030304" pitchFamily="18" charset="0"/>
              </a:rPr>
              <a:t>, or it may be a factual story such as the chapter in Melville that describes the types and uses of different kinds of whales.  It may even be a dry textbook with vague attempts at humor, such as my text </a:t>
            </a:r>
            <a:r>
              <a:rPr lang="en-US" i="1" dirty="0">
                <a:latin typeface="Book Antiqua" panose="02040602050305030304" pitchFamily="18" charset="0"/>
              </a:rPr>
              <a:t>Applied Thermodynamics for Meteorologists</a:t>
            </a:r>
            <a:r>
              <a:rPr lang="en-US" dirty="0">
                <a:latin typeface="Book Antiqua" panose="02040602050305030304" pitchFamily="18" charset="0"/>
              </a:rPr>
              <a:t>.  </a:t>
            </a:r>
          </a:p>
          <a:p>
            <a:pPr>
              <a:lnSpc>
                <a:spcPct val="150000"/>
              </a:lnSpc>
            </a:pPr>
            <a:r>
              <a:rPr lang="en-US" dirty="0">
                <a:latin typeface="Book Antiqua" panose="02040602050305030304" pitchFamily="18" charset="0"/>
              </a:rPr>
              <a:t> </a:t>
            </a:r>
          </a:p>
          <a:p>
            <a:pPr>
              <a:lnSpc>
                <a:spcPct val="150000"/>
              </a:lnSpc>
            </a:pPr>
            <a:r>
              <a:rPr lang="en-US" dirty="0">
                <a:latin typeface="Book Antiqua" panose="02040602050305030304" pitchFamily="18" charset="0"/>
              </a:rPr>
              <a:t>Houses are also containers for stories.  The house I grew up in during the 1960s contains the stories of my family and of the other families that have lived there.  I sometimes drive by that house in western Connecticut and listen to the echoes of that time.  I see that the small trees my father planted at the edge of the front yard now form a 60-foot high wall that partially hides the house from the street, and I remember the story of the day he planted those trees.  Then I think of everything else connected to my father, who passed away in 2013</a:t>
            </a:r>
            <a:r>
              <a:rPr lang="en-US" dirty="0" smtClean="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3283407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043" y="350729"/>
            <a:ext cx="10897642" cy="3375348"/>
          </a:xfrm>
          <a:prstGeom prst="rect">
            <a:avLst/>
          </a:prstGeom>
          <a:noFill/>
        </p:spPr>
        <p:txBody>
          <a:bodyPr wrap="square" rtlCol="0">
            <a:spAutoFit/>
          </a:bodyPr>
          <a:lstStyle/>
          <a:p>
            <a:pPr>
              <a:lnSpc>
                <a:spcPct val="150000"/>
              </a:lnSpc>
            </a:pPr>
            <a:r>
              <a:rPr lang="en-US" dirty="0" smtClean="0">
                <a:latin typeface="Book Antiqua" panose="02040602050305030304" pitchFamily="18" charset="0"/>
              </a:rPr>
              <a:t>Among </a:t>
            </a:r>
            <a:r>
              <a:rPr lang="en-US" dirty="0">
                <a:latin typeface="Book Antiqua" panose="02040602050305030304" pitchFamily="18" charset="0"/>
              </a:rPr>
              <a:t>other things, he was a composer of contemporary classical music and a professor of music theory, first at </a:t>
            </a:r>
            <a:r>
              <a:rPr lang="en-US" dirty="0" err="1">
                <a:latin typeface="Book Antiqua" panose="02040602050305030304" pitchFamily="18" charset="0"/>
              </a:rPr>
              <a:t>Hartt</a:t>
            </a:r>
            <a:r>
              <a:rPr lang="en-US" dirty="0">
                <a:latin typeface="Book Antiqua" panose="02040602050305030304" pitchFamily="18" charset="0"/>
              </a:rPr>
              <a:t> College in West Hartford, Connecticut, and later at Oberlin College Conservatory, in northeastern Ohio.  I became a professor myself because he was the best role model I had in my early years, and I’m obviously imitating him.  In 1967, he took our family to Italy (as I took my family to Istanbul in 2012), where we lived in Rome for a year, toured Europe, and he wrote music (as I wrote a book during my sabbatical in Istanbul).  While in Rome, I attended an international school for the children of diplomats, which was in a sprawling villa surrounded by lawns and gardens.  My best friend was the son of the Swiss ambassador to Italy.  That villa contained many stories</a:t>
            </a:r>
            <a:r>
              <a:rPr lang="en-US" dirty="0" smtClean="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308248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619" y="400833"/>
            <a:ext cx="10997852" cy="1338828"/>
          </a:xfrm>
          <a:prstGeom prst="rect">
            <a:avLst/>
          </a:prstGeom>
          <a:noFill/>
        </p:spPr>
        <p:txBody>
          <a:bodyPr wrap="square" rtlCol="0">
            <a:spAutoFit/>
          </a:bodyPr>
          <a:lstStyle/>
          <a:p>
            <a:pPr>
              <a:lnSpc>
                <a:spcPct val="150000"/>
              </a:lnSpc>
            </a:pPr>
            <a:r>
              <a:rPr lang="en-US" dirty="0">
                <a:latin typeface="Book Antiqua" panose="02040602050305030304" pitchFamily="18" charset="0"/>
              </a:rPr>
              <a:t>On one of our tours, we visited the mountaintop city of </a:t>
            </a:r>
            <a:r>
              <a:rPr lang="en-US" dirty="0" err="1">
                <a:latin typeface="Book Antiqua" panose="02040602050305030304" pitchFamily="18" charset="0"/>
              </a:rPr>
              <a:t>Orvieto</a:t>
            </a:r>
            <a:r>
              <a:rPr lang="en-US" dirty="0">
                <a:latin typeface="Book Antiqua" panose="02040602050305030304" pitchFamily="18" charset="0"/>
              </a:rPr>
              <a:t>.  I lifted the picture of </a:t>
            </a:r>
            <a:r>
              <a:rPr lang="en-US" dirty="0" err="1">
                <a:latin typeface="Book Antiqua" panose="02040602050305030304" pitchFamily="18" charset="0"/>
              </a:rPr>
              <a:t>Orvieto</a:t>
            </a:r>
            <a:r>
              <a:rPr lang="en-US" dirty="0">
                <a:latin typeface="Book Antiqua" panose="02040602050305030304" pitchFamily="18" charset="0"/>
              </a:rPr>
              <a:t> shown below (left) from Wikipedia.  The picture on the right (from the Simon Guggenheim Foundation website) is of my father in 1967, as he looked the day we spent in </a:t>
            </a:r>
            <a:r>
              <a:rPr lang="en-US" dirty="0" err="1">
                <a:latin typeface="Book Antiqua" panose="02040602050305030304" pitchFamily="18" charset="0"/>
              </a:rPr>
              <a:t>Orvieto</a:t>
            </a:r>
            <a:r>
              <a:rPr lang="en-US" dirty="0" smtClean="0">
                <a:latin typeface="Book Antiqua" panose="02040602050305030304" pitchFamily="18" charset="0"/>
              </a:rPr>
              <a:t>.</a:t>
            </a:r>
            <a:endParaRPr lang="en-US" dirty="0">
              <a:latin typeface="Book Antiqua" panose="0204060205030503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19" y="1966587"/>
            <a:ext cx="5696616" cy="41870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104" y="1966586"/>
            <a:ext cx="4185781" cy="4185781"/>
          </a:xfrm>
          <a:prstGeom prst="rect">
            <a:avLst/>
          </a:prstGeom>
        </p:spPr>
      </p:pic>
    </p:spTree>
    <p:extLst>
      <p:ext uri="{BB962C8B-B14F-4D97-AF65-F5344CB8AC3E}">
        <p14:creationId xmlns:p14="http://schemas.microsoft.com/office/powerpoint/2010/main" val="371350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8279" y="914400"/>
            <a:ext cx="9276899" cy="523220"/>
          </a:xfrm>
          <a:prstGeom prst="rect">
            <a:avLst/>
          </a:prstGeom>
          <a:noFill/>
        </p:spPr>
        <p:txBody>
          <a:bodyPr wrap="none" rtlCol="0">
            <a:spAutoFit/>
          </a:bodyPr>
          <a:lstStyle/>
          <a:p>
            <a:r>
              <a:rPr lang="en-US" sz="2800" b="1" dirty="0" smtClean="0">
                <a:latin typeface="Book Antiqua" panose="02040602050305030304" pitchFamily="18" charset="0"/>
              </a:rPr>
              <a:t>Unit 1:</a:t>
            </a:r>
            <a:r>
              <a:rPr lang="en-US" sz="2800" dirty="0" smtClean="0">
                <a:latin typeface="Book Antiqua" panose="02040602050305030304" pitchFamily="18" charset="0"/>
              </a:rPr>
              <a:t>  A drawing based on </a:t>
            </a:r>
            <a:r>
              <a:rPr lang="en-US" sz="2800" i="1" dirty="0" smtClean="0">
                <a:latin typeface="Book Antiqua" panose="02040602050305030304" pitchFamily="18" charset="0"/>
              </a:rPr>
              <a:t>The </a:t>
            </a:r>
            <a:r>
              <a:rPr lang="en-US" sz="2800" i="1" dirty="0" err="1" smtClean="0">
                <a:latin typeface="Book Antiqua" panose="02040602050305030304" pitchFamily="18" charset="0"/>
              </a:rPr>
              <a:t>Tyger</a:t>
            </a:r>
            <a:r>
              <a:rPr lang="en-US" sz="2800" dirty="0" smtClean="0">
                <a:latin typeface="Book Antiqua" panose="02040602050305030304" pitchFamily="18" charset="0"/>
              </a:rPr>
              <a:t>, by William Blake</a:t>
            </a:r>
            <a:endParaRPr lang="en-US" sz="2800" dirty="0">
              <a:latin typeface="Book Antiqua" panose="02040602050305030304" pitchFamily="18" charset="0"/>
            </a:endParaRPr>
          </a:p>
        </p:txBody>
      </p:sp>
    </p:spTree>
    <p:extLst>
      <p:ext uri="{BB962C8B-B14F-4D97-AF65-F5344CB8AC3E}">
        <p14:creationId xmlns:p14="http://schemas.microsoft.com/office/powerpoint/2010/main" val="762643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041" y="400833"/>
            <a:ext cx="11085535" cy="2959849"/>
          </a:xfrm>
          <a:prstGeom prst="rect">
            <a:avLst/>
          </a:prstGeom>
          <a:noFill/>
        </p:spPr>
        <p:txBody>
          <a:bodyPr wrap="square" rtlCol="0">
            <a:spAutoFit/>
          </a:bodyPr>
          <a:lstStyle/>
          <a:p>
            <a:pPr>
              <a:lnSpc>
                <a:spcPct val="150000"/>
              </a:lnSpc>
            </a:pPr>
            <a:r>
              <a:rPr lang="en-US" dirty="0">
                <a:latin typeface="Book Antiqua" panose="02040602050305030304" pitchFamily="18" charset="0"/>
              </a:rPr>
              <a:t>Now it occurs to me that each of the houses and buildings in </a:t>
            </a:r>
            <a:r>
              <a:rPr lang="en-US" dirty="0" err="1">
                <a:latin typeface="Book Antiqua" panose="02040602050305030304" pitchFamily="18" charset="0"/>
              </a:rPr>
              <a:t>Orvieto</a:t>
            </a:r>
            <a:r>
              <a:rPr lang="en-US" dirty="0">
                <a:latin typeface="Book Antiqua" panose="02040602050305030304" pitchFamily="18" charset="0"/>
              </a:rPr>
              <a:t> contains many stories, similar to a book, making the city a library.  It is a library that dates back to the Etruscans, thousands of years ago.</a:t>
            </a:r>
          </a:p>
          <a:p>
            <a:pPr>
              <a:lnSpc>
                <a:spcPct val="150000"/>
              </a:lnSpc>
            </a:pPr>
            <a:r>
              <a:rPr lang="en-US" dirty="0">
                <a:latin typeface="Book Antiqua" panose="02040602050305030304" pitchFamily="18" charset="0"/>
              </a:rPr>
              <a:t> </a:t>
            </a:r>
          </a:p>
          <a:p>
            <a:pPr>
              <a:lnSpc>
                <a:spcPct val="150000"/>
              </a:lnSpc>
            </a:pPr>
            <a:r>
              <a:rPr lang="en-US" dirty="0">
                <a:latin typeface="Book Antiqua" panose="02040602050305030304" pitchFamily="18" charset="0"/>
              </a:rPr>
              <a:t>In this sculpture, each book is a text on meteorology.  The village, culminating in a hilltop house, represents the collection of stories (both individually and as a whole greater than the sum of its parts) I collected to build my own career.  It also represents the story of how I built my “village” based partly on my memories of Italy in the 1960s, as well as the memory of my father</a:t>
            </a:r>
            <a:r>
              <a:rPr lang="en-US" dirty="0" smtClean="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4142903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5" y="288098"/>
            <a:ext cx="3607495" cy="369332"/>
          </a:xfrm>
          <a:prstGeom prst="rect">
            <a:avLst/>
          </a:prstGeom>
          <a:noFill/>
        </p:spPr>
        <p:txBody>
          <a:bodyPr wrap="square" rtlCol="0">
            <a:spAutoFit/>
          </a:bodyPr>
          <a:lstStyle/>
          <a:p>
            <a:r>
              <a:rPr lang="en-US" b="1" dirty="0" smtClean="0">
                <a:latin typeface="Book Antiqua" panose="02040602050305030304" pitchFamily="18" charset="0"/>
              </a:rPr>
              <a:t>Several views of the sculpture.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15" y="789139"/>
            <a:ext cx="7202466" cy="540184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320" y="288097"/>
            <a:ext cx="3586620" cy="26899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5320" y="3501023"/>
            <a:ext cx="3586620" cy="2689965"/>
          </a:xfrm>
          <a:prstGeom prst="rect">
            <a:avLst/>
          </a:prstGeom>
        </p:spPr>
      </p:pic>
    </p:spTree>
    <p:extLst>
      <p:ext uri="{BB962C8B-B14F-4D97-AF65-F5344CB8AC3E}">
        <p14:creationId xmlns:p14="http://schemas.microsoft.com/office/powerpoint/2010/main" val="2546613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5" y="288098"/>
            <a:ext cx="3607495" cy="369332"/>
          </a:xfrm>
          <a:prstGeom prst="rect">
            <a:avLst/>
          </a:prstGeom>
          <a:noFill/>
        </p:spPr>
        <p:txBody>
          <a:bodyPr wrap="square" rtlCol="0">
            <a:spAutoFit/>
          </a:bodyPr>
          <a:lstStyle/>
          <a:p>
            <a:r>
              <a:rPr lang="en-US" b="1" dirty="0" smtClean="0">
                <a:latin typeface="Book Antiqua" panose="02040602050305030304" pitchFamily="18" charset="0"/>
              </a:rPr>
              <a:t>Several views of the sculpture.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15" y="951978"/>
            <a:ext cx="7227518" cy="54206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37281" y="661052"/>
            <a:ext cx="2983628" cy="22377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37283" y="3761943"/>
            <a:ext cx="2983626" cy="2237720"/>
          </a:xfrm>
          <a:prstGeom prst="rect">
            <a:avLst/>
          </a:prstGeom>
        </p:spPr>
      </p:pic>
    </p:spTree>
    <p:extLst>
      <p:ext uri="{BB962C8B-B14F-4D97-AF65-F5344CB8AC3E}">
        <p14:creationId xmlns:p14="http://schemas.microsoft.com/office/powerpoint/2010/main" val="2813896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14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817" y="713983"/>
            <a:ext cx="4020855" cy="5355312"/>
          </a:xfrm>
          <a:prstGeom prst="rect">
            <a:avLst/>
          </a:prstGeom>
          <a:noFill/>
        </p:spPr>
        <p:txBody>
          <a:bodyPr wrap="square" rtlCol="0">
            <a:spAutoFit/>
          </a:bodyPr>
          <a:lstStyle/>
          <a:p>
            <a:r>
              <a:rPr lang="en-US" b="1" dirty="0">
                <a:latin typeface="Book Antiqua" panose="02040602050305030304" pitchFamily="18" charset="0"/>
              </a:rPr>
              <a:t>The </a:t>
            </a:r>
            <a:r>
              <a:rPr lang="en-US" b="1" dirty="0" err="1">
                <a:latin typeface="Book Antiqua" panose="02040602050305030304" pitchFamily="18" charset="0"/>
              </a:rPr>
              <a:t>Tyger</a:t>
            </a:r>
            <a:endParaRPr lang="en-US" b="1" dirty="0">
              <a:latin typeface="Book Antiqua" panose="02040602050305030304" pitchFamily="18" charset="0"/>
            </a:endParaRPr>
          </a:p>
          <a:p>
            <a:r>
              <a:rPr lang="en-US" b="1" dirty="0">
                <a:latin typeface="Book Antiqua" panose="02040602050305030304" pitchFamily="18" charset="0"/>
              </a:rPr>
              <a:t>By William Blake </a:t>
            </a:r>
          </a:p>
          <a:p>
            <a:endParaRPr lang="en-US" dirty="0" smtClean="0">
              <a:latin typeface="Book Antiqua" panose="02040602050305030304" pitchFamily="18" charset="0"/>
            </a:endParaRPr>
          </a:p>
          <a:p>
            <a:r>
              <a:rPr lang="en-US" dirty="0" err="1" smtClean="0">
                <a:latin typeface="Book Antiqua" panose="02040602050305030304" pitchFamily="18" charset="0"/>
              </a:rPr>
              <a:t>Tyger</a:t>
            </a:r>
            <a:r>
              <a:rPr lang="en-US" dirty="0" smtClean="0">
                <a:latin typeface="Book Antiqua" panose="02040602050305030304" pitchFamily="18" charset="0"/>
              </a:rPr>
              <a:t> </a:t>
            </a:r>
            <a:r>
              <a:rPr lang="en-US" dirty="0" err="1">
                <a:latin typeface="Book Antiqua" panose="02040602050305030304" pitchFamily="18" charset="0"/>
              </a:rPr>
              <a:t>Tyger</a:t>
            </a:r>
            <a:r>
              <a:rPr lang="en-US" dirty="0">
                <a:latin typeface="Book Antiqua" panose="02040602050305030304" pitchFamily="18" charset="0"/>
              </a:rPr>
              <a:t>, burning bright, </a:t>
            </a:r>
          </a:p>
          <a:p>
            <a:r>
              <a:rPr lang="en-US" dirty="0">
                <a:latin typeface="Book Antiqua" panose="02040602050305030304" pitchFamily="18" charset="0"/>
              </a:rPr>
              <a:t>In the forests of the night; </a:t>
            </a:r>
          </a:p>
          <a:p>
            <a:r>
              <a:rPr lang="en-US" dirty="0">
                <a:latin typeface="Book Antiqua" panose="02040602050305030304" pitchFamily="18" charset="0"/>
              </a:rPr>
              <a:t>What immortal hand or eye, </a:t>
            </a:r>
          </a:p>
          <a:p>
            <a:r>
              <a:rPr lang="en-US" dirty="0">
                <a:latin typeface="Book Antiqua" panose="02040602050305030304" pitchFamily="18" charset="0"/>
              </a:rPr>
              <a:t>Could frame thy fearful symmetry? </a:t>
            </a:r>
          </a:p>
          <a:p>
            <a:r>
              <a:rPr lang="en-US" dirty="0">
                <a:latin typeface="Book Antiqua" panose="02040602050305030304" pitchFamily="18" charset="0"/>
              </a:rPr>
              <a:t> </a:t>
            </a:r>
          </a:p>
          <a:p>
            <a:r>
              <a:rPr lang="en-US" dirty="0">
                <a:latin typeface="Book Antiqua" panose="02040602050305030304" pitchFamily="18" charset="0"/>
              </a:rPr>
              <a:t>In what distant deeps or skies. </a:t>
            </a:r>
          </a:p>
          <a:p>
            <a:r>
              <a:rPr lang="en-US" dirty="0">
                <a:latin typeface="Book Antiqua" panose="02040602050305030304" pitchFamily="18" charset="0"/>
              </a:rPr>
              <a:t>Burnt the fire of thine eyes? </a:t>
            </a:r>
          </a:p>
          <a:p>
            <a:r>
              <a:rPr lang="en-US" dirty="0">
                <a:latin typeface="Book Antiqua" panose="02040602050305030304" pitchFamily="18" charset="0"/>
              </a:rPr>
              <a:t>On what wings dare he aspire? </a:t>
            </a:r>
          </a:p>
          <a:p>
            <a:r>
              <a:rPr lang="en-US" dirty="0">
                <a:latin typeface="Book Antiqua" panose="02040602050305030304" pitchFamily="18" charset="0"/>
              </a:rPr>
              <a:t>What the hand, dare seize the fire? </a:t>
            </a:r>
          </a:p>
          <a:p>
            <a:r>
              <a:rPr lang="en-US" dirty="0">
                <a:latin typeface="Book Antiqua" panose="02040602050305030304" pitchFamily="18" charset="0"/>
              </a:rPr>
              <a:t> </a:t>
            </a:r>
          </a:p>
          <a:p>
            <a:r>
              <a:rPr lang="en-US" dirty="0">
                <a:latin typeface="Book Antiqua" panose="02040602050305030304" pitchFamily="18" charset="0"/>
              </a:rPr>
              <a:t>And what shoulder, &amp; what art, </a:t>
            </a:r>
          </a:p>
          <a:p>
            <a:r>
              <a:rPr lang="en-US" dirty="0">
                <a:latin typeface="Book Antiqua" panose="02040602050305030304" pitchFamily="18" charset="0"/>
              </a:rPr>
              <a:t>Could twist the sinews of thy heart? </a:t>
            </a:r>
          </a:p>
          <a:p>
            <a:r>
              <a:rPr lang="en-US" dirty="0">
                <a:latin typeface="Book Antiqua" panose="02040602050305030304" pitchFamily="18" charset="0"/>
              </a:rPr>
              <a:t>And when thy heart began to beat, </a:t>
            </a:r>
          </a:p>
          <a:p>
            <a:r>
              <a:rPr lang="en-US" dirty="0">
                <a:latin typeface="Book Antiqua" panose="02040602050305030304" pitchFamily="18" charset="0"/>
              </a:rPr>
              <a:t>What dread hand? &amp; what dread feet? </a:t>
            </a:r>
          </a:p>
          <a:p>
            <a:r>
              <a:rPr lang="en-US" dirty="0"/>
              <a:t> </a:t>
            </a:r>
          </a:p>
        </p:txBody>
      </p:sp>
      <p:sp>
        <p:nvSpPr>
          <p:cNvPr id="3" name="TextBox 2"/>
          <p:cNvSpPr txBox="1"/>
          <p:nvPr/>
        </p:nvSpPr>
        <p:spPr>
          <a:xfrm>
            <a:off x="6425852" y="713983"/>
            <a:ext cx="4328429" cy="4247317"/>
          </a:xfrm>
          <a:prstGeom prst="rect">
            <a:avLst/>
          </a:prstGeom>
          <a:noFill/>
        </p:spPr>
        <p:txBody>
          <a:bodyPr wrap="none" rtlCol="0">
            <a:spAutoFit/>
          </a:bodyPr>
          <a:lstStyle/>
          <a:p>
            <a:r>
              <a:rPr lang="en-US" dirty="0" smtClean="0">
                <a:latin typeface="Book Antiqua" panose="02040602050305030304" pitchFamily="18" charset="0"/>
              </a:rPr>
              <a:t>What </a:t>
            </a:r>
            <a:r>
              <a:rPr lang="en-US" dirty="0">
                <a:latin typeface="Book Antiqua" panose="02040602050305030304" pitchFamily="18" charset="0"/>
              </a:rPr>
              <a:t>the hammer? what the chain, </a:t>
            </a:r>
          </a:p>
          <a:p>
            <a:r>
              <a:rPr lang="en-US" dirty="0">
                <a:latin typeface="Book Antiqua" panose="02040602050305030304" pitchFamily="18" charset="0"/>
              </a:rPr>
              <a:t>In what furnace was thy brain? </a:t>
            </a:r>
          </a:p>
          <a:p>
            <a:r>
              <a:rPr lang="en-US" dirty="0">
                <a:latin typeface="Book Antiqua" panose="02040602050305030304" pitchFamily="18" charset="0"/>
              </a:rPr>
              <a:t>What the anvil? what dread grasp, </a:t>
            </a:r>
          </a:p>
          <a:p>
            <a:r>
              <a:rPr lang="en-US" dirty="0">
                <a:latin typeface="Book Antiqua" panose="02040602050305030304" pitchFamily="18" charset="0"/>
              </a:rPr>
              <a:t>Dare its deadly terrors clasp! </a:t>
            </a:r>
          </a:p>
          <a:p>
            <a:r>
              <a:rPr lang="en-US" dirty="0">
                <a:latin typeface="Book Antiqua" panose="02040602050305030304" pitchFamily="18" charset="0"/>
              </a:rPr>
              <a:t> </a:t>
            </a:r>
          </a:p>
          <a:p>
            <a:r>
              <a:rPr lang="en-US" dirty="0">
                <a:latin typeface="Book Antiqua" panose="02040602050305030304" pitchFamily="18" charset="0"/>
              </a:rPr>
              <a:t>When the stars threw down their spears </a:t>
            </a:r>
          </a:p>
          <a:p>
            <a:r>
              <a:rPr lang="en-US" dirty="0">
                <a:latin typeface="Book Antiqua" panose="02040602050305030304" pitchFamily="18" charset="0"/>
              </a:rPr>
              <a:t>And </a:t>
            </a:r>
            <a:r>
              <a:rPr lang="en-US" dirty="0" err="1">
                <a:latin typeface="Book Antiqua" panose="02040602050305030304" pitchFamily="18" charset="0"/>
              </a:rPr>
              <a:t>water'd</a:t>
            </a:r>
            <a:r>
              <a:rPr lang="en-US" dirty="0">
                <a:latin typeface="Book Antiqua" panose="02040602050305030304" pitchFamily="18" charset="0"/>
              </a:rPr>
              <a:t> heaven with their tears: </a:t>
            </a:r>
          </a:p>
          <a:p>
            <a:r>
              <a:rPr lang="en-US" dirty="0">
                <a:latin typeface="Book Antiqua" panose="02040602050305030304" pitchFamily="18" charset="0"/>
              </a:rPr>
              <a:t>Did he smile his work to see? </a:t>
            </a:r>
          </a:p>
          <a:p>
            <a:r>
              <a:rPr lang="en-US" dirty="0">
                <a:latin typeface="Book Antiqua" panose="02040602050305030304" pitchFamily="18" charset="0"/>
              </a:rPr>
              <a:t>Did he who made the Lamb make thee? </a:t>
            </a:r>
          </a:p>
          <a:p>
            <a:r>
              <a:rPr lang="en-US" dirty="0">
                <a:latin typeface="Book Antiqua" panose="02040602050305030304" pitchFamily="18" charset="0"/>
              </a:rPr>
              <a:t> </a:t>
            </a:r>
          </a:p>
          <a:p>
            <a:r>
              <a:rPr lang="en-US" dirty="0" err="1">
                <a:latin typeface="Book Antiqua" panose="02040602050305030304" pitchFamily="18" charset="0"/>
              </a:rPr>
              <a:t>Tyger</a:t>
            </a:r>
            <a:r>
              <a:rPr lang="en-US" dirty="0">
                <a:latin typeface="Book Antiqua" panose="02040602050305030304" pitchFamily="18" charset="0"/>
              </a:rPr>
              <a:t> </a:t>
            </a:r>
            <a:r>
              <a:rPr lang="en-US" dirty="0" err="1">
                <a:latin typeface="Book Antiqua" panose="02040602050305030304" pitchFamily="18" charset="0"/>
              </a:rPr>
              <a:t>Tyger</a:t>
            </a:r>
            <a:r>
              <a:rPr lang="en-US" dirty="0">
                <a:latin typeface="Book Antiqua" panose="02040602050305030304" pitchFamily="18" charset="0"/>
              </a:rPr>
              <a:t> burning bright, </a:t>
            </a:r>
          </a:p>
          <a:p>
            <a:r>
              <a:rPr lang="en-US" dirty="0">
                <a:latin typeface="Book Antiqua" panose="02040602050305030304" pitchFamily="18" charset="0"/>
              </a:rPr>
              <a:t>In the forests of the night: </a:t>
            </a:r>
          </a:p>
          <a:p>
            <a:r>
              <a:rPr lang="en-US" dirty="0">
                <a:latin typeface="Book Antiqua" panose="02040602050305030304" pitchFamily="18" charset="0"/>
              </a:rPr>
              <a:t>What immortal hand or eye, </a:t>
            </a:r>
          </a:p>
          <a:p>
            <a:r>
              <a:rPr lang="en-US" dirty="0">
                <a:latin typeface="Book Antiqua" panose="02040602050305030304" pitchFamily="18" charset="0"/>
              </a:rPr>
              <a:t>Dare frame thy fearful symmetry?</a:t>
            </a:r>
          </a:p>
          <a:p>
            <a:endParaRPr lang="en-US" dirty="0"/>
          </a:p>
        </p:txBody>
      </p:sp>
    </p:spTree>
    <p:extLst>
      <p:ext uri="{BB962C8B-B14F-4D97-AF65-F5344CB8AC3E}">
        <p14:creationId xmlns:p14="http://schemas.microsoft.com/office/powerpoint/2010/main" val="144039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49" t="9736" r="2649" b="10142"/>
          <a:stretch/>
        </p:blipFill>
        <p:spPr>
          <a:xfrm rot="5400000">
            <a:off x="6363223" y="1402915"/>
            <a:ext cx="6350697" cy="4121064"/>
          </a:xfrm>
          <a:prstGeom prst="rect">
            <a:avLst/>
          </a:prstGeom>
        </p:spPr>
      </p:pic>
      <p:sp>
        <p:nvSpPr>
          <p:cNvPr id="3" name="TextBox 2"/>
          <p:cNvSpPr txBox="1"/>
          <p:nvPr/>
        </p:nvSpPr>
        <p:spPr>
          <a:xfrm>
            <a:off x="488516" y="288098"/>
            <a:ext cx="5862180" cy="5909310"/>
          </a:xfrm>
          <a:prstGeom prst="rect">
            <a:avLst/>
          </a:prstGeom>
          <a:noFill/>
        </p:spPr>
        <p:txBody>
          <a:bodyPr wrap="square" rtlCol="0">
            <a:spAutoFit/>
          </a:bodyPr>
          <a:lstStyle/>
          <a:p>
            <a:r>
              <a:rPr lang="en-US" b="1" dirty="0" smtClean="0">
                <a:latin typeface="Book Antiqua" panose="02040602050305030304" pitchFamily="18" charset="0"/>
              </a:rPr>
              <a:t>I took the following key words from Blake’s poem:</a:t>
            </a:r>
          </a:p>
          <a:p>
            <a:endParaRPr lang="en-US" b="1" dirty="0">
              <a:latin typeface="Book Antiqua" panose="02040602050305030304" pitchFamily="18" charset="0"/>
            </a:endParaRPr>
          </a:p>
          <a:p>
            <a:r>
              <a:rPr lang="en-US" dirty="0" smtClean="0">
                <a:latin typeface="Book Antiqua" panose="02040602050305030304" pitchFamily="18" charset="0"/>
              </a:rPr>
              <a:t>Bright</a:t>
            </a:r>
          </a:p>
          <a:p>
            <a:r>
              <a:rPr lang="en-US" dirty="0" smtClean="0">
                <a:latin typeface="Book Antiqua" panose="02040602050305030304" pitchFamily="18" charset="0"/>
              </a:rPr>
              <a:t>Forests</a:t>
            </a:r>
          </a:p>
          <a:p>
            <a:r>
              <a:rPr lang="en-US" dirty="0" smtClean="0">
                <a:latin typeface="Book Antiqua" panose="02040602050305030304" pitchFamily="18" charset="0"/>
              </a:rPr>
              <a:t>Fearful symmetry</a:t>
            </a:r>
          </a:p>
          <a:p>
            <a:r>
              <a:rPr lang="en-US" dirty="0" smtClean="0">
                <a:latin typeface="Book Antiqua" panose="02040602050305030304" pitchFamily="18" charset="0"/>
              </a:rPr>
              <a:t>Distant deep skies</a:t>
            </a:r>
          </a:p>
          <a:p>
            <a:r>
              <a:rPr lang="en-US" dirty="0" smtClean="0">
                <a:latin typeface="Book Antiqua" panose="02040602050305030304" pitchFamily="18" charset="0"/>
              </a:rPr>
              <a:t>Fire</a:t>
            </a:r>
          </a:p>
          <a:p>
            <a:r>
              <a:rPr lang="en-US" dirty="0" smtClean="0">
                <a:latin typeface="Book Antiqua" panose="02040602050305030304" pitchFamily="18" charset="0"/>
              </a:rPr>
              <a:t>Dread</a:t>
            </a:r>
          </a:p>
          <a:p>
            <a:r>
              <a:rPr lang="en-US" dirty="0" smtClean="0">
                <a:latin typeface="Book Antiqua" panose="02040602050305030304" pitchFamily="18" charset="0"/>
              </a:rPr>
              <a:t>Furnace</a:t>
            </a:r>
          </a:p>
          <a:p>
            <a:r>
              <a:rPr lang="en-US" dirty="0" smtClean="0">
                <a:latin typeface="Book Antiqua" panose="02040602050305030304" pitchFamily="18" charset="0"/>
              </a:rPr>
              <a:t>Brain</a:t>
            </a:r>
          </a:p>
          <a:p>
            <a:r>
              <a:rPr lang="en-US" dirty="0" smtClean="0">
                <a:latin typeface="Book Antiqua" panose="02040602050305030304" pitchFamily="18" charset="0"/>
              </a:rPr>
              <a:t>Terrors</a:t>
            </a:r>
          </a:p>
          <a:p>
            <a:r>
              <a:rPr lang="en-US" dirty="0" smtClean="0">
                <a:latin typeface="Book Antiqua" panose="02040602050305030304" pitchFamily="18" charset="0"/>
              </a:rPr>
              <a:t>Spears</a:t>
            </a:r>
          </a:p>
          <a:p>
            <a:endParaRPr lang="en-US" dirty="0">
              <a:latin typeface="Book Antiqua" panose="02040602050305030304" pitchFamily="18" charset="0"/>
            </a:endParaRPr>
          </a:p>
          <a:p>
            <a:r>
              <a:rPr lang="en-US" b="1" dirty="0" smtClean="0">
                <a:latin typeface="Book Antiqua" panose="02040602050305030304" pitchFamily="18" charset="0"/>
              </a:rPr>
              <a:t>From these I distilled a few key ideas:</a:t>
            </a:r>
          </a:p>
          <a:p>
            <a:endParaRPr lang="en-US" dirty="0">
              <a:latin typeface="Book Antiqua" panose="02040602050305030304" pitchFamily="18" charset="0"/>
            </a:endParaRPr>
          </a:p>
          <a:p>
            <a:r>
              <a:rPr lang="en-US" dirty="0" smtClean="0">
                <a:latin typeface="Book Antiqua" panose="02040602050305030304" pitchFamily="18" charset="0"/>
              </a:rPr>
              <a:t>Beauty</a:t>
            </a:r>
          </a:p>
          <a:p>
            <a:r>
              <a:rPr lang="en-US" dirty="0" smtClean="0">
                <a:latin typeface="Book Antiqua" panose="02040602050305030304" pitchFamily="18" charset="0"/>
              </a:rPr>
              <a:t>Terror</a:t>
            </a:r>
          </a:p>
          <a:p>
            <a:r>
              <a:rPr lang="en-US" dirty="0" smtClean="0">
                <a:latin typeface="Book Antiqua" panose="02040602050305030304" pitchFamily="18" charset="0"/>
              </a:rPr>
              <a:t>Power</a:t>
            </a:r>
          </a:p>
          <a:p>
            <a:r>
              <a:rPr lang="en-US" dirty="0" smtClean="0">
                <a:latin typeface="Book Antiqua" panose="02040602050305030304" pitchFamily="18" charset="0"/>
              </a:rPr>
              <a:t>Fire</a:t>
            </a:r>
          </a:p>
          <a:p>
            <a:r>
              <a:rPr lang="en-US" dirty="0" smtClean="0">
                <a:latin typeface="Book Antiqua" panose="02040602050305030304" pitchFamily="18" charset="0"/>
              </a:rPr>
              <a:t>Deep skies</a:t>
            </a:r>
          </a:p>
          <a:p>
            <a:r>
              <a:rPr lang="en-US" dirty="0" smtClean="0">
                <a:latin typeface="Book Antiqua" panose="02040602050305030304" pitchFamily="18" charset="0"/>
              </a:rPr>
              <a:t>Design by God</a:t>
            </a:r>
            <a:endParaRPr lang="en-US" dirty="0">
              <a:latin typeface="Book Antiqua" panose="02040602050305030304" pitchFamily="18" charset="0"/>
            </a:endParaRPr>
          </a:p>
        </p:txBody>
      </p:sp>
    </p:spTree>
    <p:extLst>
      <p:ext uri="{BB962C8B-B14F-4D97-AF65-F5344CB8AC3E}">
        <p14:creationId xmlns:p14="http://schemas.microsoft.com/office/powerpoint/2010/main" val="361075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49" t="9736" r="2649" b="10142"/>
          <a:stretch/>
        </p:blipFill>
        <p:spPr>
          <a:xfrm rot="5400000">
            <a:off x="6363223" y="1402915"/>
            <a:ext cx="6350697" cy="4121064"/>
          </a:xfrm>
          <a:prstGeom prst="rect">
            <a:avLst/>
          </a:prstGeom>
        </p:spPr>
      </p:pic>
      <p:sp>
        <p:nvSpPr>
          <p:cNvPr id="3" name="TextBox 2"/>
          <p:cNvSpPr txBox="1"/>
          <p:nvPr/>
        </p:nvSpPr>
        <p:spPr>
          <a:xfrm>
            <a:off x="488516" y="288098"/>
            <a:ext cx="5862180" cy="3139321"/>
          </a:xfrm>
          <a:prstGeom prst="rect">
            <a:avLst/>
          </a:prstGeom>
          <a:noFill/>
        </p:spPr>
        <p:txBody>
          <a:bodyPr wrap="square" rtlCol="0">
            <a:spAutoFit/>
          </a:bodyPr>
          <a:lstStyle/>
          <a:p>
            <a:r>
              <a:rPr lang="en-US" b="1" dirty="0" smtClean="0">
                <a:latin typeface="Book Antiqua" panose="02040602050305030304" pitchFamily="18" charset="0"/>
              </a:rPr>
              <a:t>The drawing attempts to capture the vision of an immensely powerful but vastly distant and ultimately unknowable deity forging a fierce and beautiful animal.  </a:t>
            </a:r>
          </a:p>
          <a:p>
            <a:endParaRPr lang="en-US" dirty="0">
              <a:latin typeface="Book Antiqua" panose="02040602050305030304" pitchFamily="18" charset="0"/>
            </a:endParaRPr>
          </a:p>
          <a:p>
            <a:r>
              <a:rPr lang="en-US" dirty="0" smtClean="0">
                <a:latin typeface="Book Antiqua" panose="02040602050305030304" pitchFamily="18" charset="0"/>
              </a:rPr>
              <a:t>The bright spot in the background is the furnace of the deity.  The hammer and anvil in the middle ground are wielded by the deity.  The hand holding the hammer is invisible to mortals, but the evidence of its past work (the jungle) is all around.  The tiger – beauty, power, and intelligence – leaps forward from the forge.</a:t>
            </a:r>
          </a:p>
        </p:txBody>
      </p:sp>
    </p:spTree>
    <p:extLst>
      <p:ext uri="{BB962C8B-B14F-4D97-AF65-F5344CB8AC3E}">
        <p14:creationId xmlns:p14="http://schemas.microsoft.com/office/powerpoint/2010/main" val="296318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8279" y="914400"/>
            <a:ext cx="8573181" cy="523220"/>
          </a:xfrm>
          <a:prstGeom prst="rect">
            <a:avLst/>
          </a:prstGeom>
          <a:noFill/>
        </p:spPr>
        <p:txBody>
          <a:bodyPr wrap="none" rtlCol="0">
            <a:spAutoFit/>
          </a:bodyPr>
          <a:lstStyle/>
          <a:p>
            <a:r>
              <a:rPr lang="en-US" sz="2800" b="1" dirty="0" smtClean="0">
                <a:latin typeface="Book Antiqua" panose="02040602050305030304" pitchFamily="18" charset="0"/>
              </a:rPr>
              <a:t>Unit 2:</a:t>
            </a:r>
            <a:r>
              <a:rPr lang="en-US" sz="2800" dirty="0" smtClean="0">
                <a:latin typeface="Book Antiqua" panose="02040602050305030304" pitchFamily="18" charset="0"/>
              </a:rPr>
              <a:t>  Collage based in part on Jungian psychology</a:t>
            </a:r>
            <a:endParaRPr lang="en-US" sz="2800" dirty="0">
              <a:latin typeface="Book Antiqua" panose="02040602050305030304" pitchFamily="18" charset="0"/>
            </a:endParaRPr>
          </a:p>
        </p:txBody>
      </p:sp>
    </p:spTree>
    <p:extLst>
      <p:ext uri="{BB962C8B-B14F-4D97-AF65-F5344CB8AC3E}">
        <p14:creationId xmlns:p14="http://schemas.microsoft.com/office/powerpoint/2010/main" val="2701167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6" y="288098"/>
            <a:ext cx="6976996" cy="6186309"/>
          </a:xfrm>
          <a:prstGeom prst="rect">
            <a:avLst/>
          </a:prstGeom>
          <a:noFill/>
        </p:spPr>
        <p:txBody>
          <a:bodyPr wrap="square" rtlCol="0">
            <a:spAutoFit/>
          </a:bodyPr>
          <a:lstStyle/>
          <a:p>
            <a:r>
              <a:rPr lang="en-US" b="1" dirty="0" smtClean="0">
                <a:latin typeface="Book Antiqua" panose="02040602050305030304" pitchFamily="18" charset="0"/>
              </a:rPr>
              <a:t>This is a collage in four parts, representing stages in the life of an intelligent, Earthbound being.  </a:t>
            </a:r>
            <a:r>
              <a:rPr lang="en-US" dirty="0" smtClean="0">
                <a:latin typeface="Book Antiqua" panose="02040602050305030304" pitchFamily="18" charset="0"/>
              </a:rPr>
              <a:t>It is based on three threads of ideas.</a:t>
            </a:r>
          </a:p>
          <a:p>
            <a:endParaRPr lang="en-US" dirty="0">
              <a:latin typeface="Book Antiqua" panose="02040602050305030304" pitchFamily="18" charset="0"/>
            </a:endParaRPr>
          </a:p>
          <a:p>
            <a:r>
              <a:rPr lang="en-US" dirty="0" smtClean="0">
                <a:latin typeface="Book Antiqua" panose="02040602050305030304" pitchFamily="18" charset="0"/>
              </a:rPr>
              <a:t>1.  My own interpretation of the origins of biological life:  Organic chemistry in the form of muddy (earthy) water, under a quiet, steady, benevolent Sun.</a:t>
            </a:r>
          </a:p>
          <a:p>
            <a:endParaRPr lang="en-US" dirty="0">
              <a:latin typeface="Book Antiqua" panose="02040602050305030304" pitchFamily="18" charset="0"/>
            </a:endParaRPr>
          </a:p>
          <a:p>
            <a:r>
              <a:rPr lang="en-US" dirty="0" smtClean="0">
                <a:latin typeface="Book Antiqua" panose="02040602050305030304" pitchFamily="18" charset="0"/>
              </a:rPr>
              <a:t>2.  The emergent properties of biological intelligence and consciousness, which try to understand the individual’s origin, who finds itself reaching from the profane, life-giving Earth to the sublime sky.  I call the physical manifestation of this being “the raised pillar,” although “standing column of mud” might be more </a:t>
            </a:r>
            <a:r>
              <a:rPr lang="en-US" dirty="0" smtClean="0">
                <a:latin typeface="Book Antiqua" panose="02040602050305030304" pitchFamily="18" charset="0"/>
              </a:rPr>
              <a:t>appropriate.  </a:t>
            </a:r>
            <a:r>
              <a:rPr lang="en-US" dirty="0" smtClean="0">
                <a:latin typeface="Book Antiqua" panose="02040602050305030304" pitchFamily="18" charset="0"/>
              </a:rPr>
              <a:t>In the collages, I replace the pillar first with a tree, and then with a bird (once it breaks free of Earth).</a:t>
            </a:r>
          </a:p>
          <a:p>
            <a:endParaRPr lang="en-US" dirty="0">
              <a:latin typeface="Book Antiqua" panose="02040602050305030304" pitchFamily="18" charset="0"/>
            </a:endParaRPr>
          </a:p>
          <a:p>
            <a:r>
              <a:rPr lang="en-US" dirty="0" smtClean="0">
                <a:latin typeface="Book Antiqua" panose="02040602050305030304" pitchFamily="18" charset="0"/>
              </a:rPr>
              <a:t>3.  The order (cosmos) that biological intelligence attempts to impose on a chaotic world (that is, the creation of understanding), and the work of a billion years of evolution to provide useful organizational principles.  In humans, these take the forms described by Jung as “racial memory” (and expanded on by Moore and Gillette):  King (Queen), Warrior, Magician, and Lover.</a:t>
            </a:r>
          </a:p>
        </p:txBody>
      </p:sp>
      <p:sp>
        <p:nvSpPr>
          <p:cNvPr id="3" name="TextBox 2"/>
          <p:cNvSpPr txBox="1"/>
          <p:nvPr/>
        </p:nvSpPr>
        <p:spPr>
          <a:xfrm>
            <a:off x="8793272" y="4722311"/>
            <a:ext cx="2605414" cy="1600438"/>
          </a:xfrm>
          <a:prstGeom prst="rect">
            <a:avLst/>
          </a:prstGeom>
          <a:noFill/>
        </p:spPr>
        <p:txBody>
          <a:bodyPr wrap="square" rtlCol="0">
            <a:spAutoFit/>
          </a:bodyPr>
          <a:lstStyle/>
          <a:p>
            <a:r>
              <a:rPr lang="en-US" sz="1400" dirty="0" smtClean="0">
                <a:latin typeface="Book Antiqua" panose="02040602050305030304" pitchFamily="18" charset="0"/>
              </a:rPr>
              <a:t>Moore, R., and D. Gillette, 1991:  </a:t>
            </a:r>
            <a:r>
              <a:rPr lang="en-US" sz="1400" i="1" dirty="0" smtClean="0">
                <a:latin typeface="Book Antiqua" panose="02040602050305030304" pitchFamily="18" charset="0"/>
              </a:rPr>
              <a:t>King, Warrior, Magician, Lover:  Rediscovering the Archetypes of the Mature Masculine</a:t>
            </a:r>
            <a:r>
              <a:rPr lang="en-US" sz="1400" dirty="0" smtClean="0">
                <a:latin typeface="Book Antiqua" panose="02040602050305030304" pitchFamily="18" charset="0"/>
              </a:rPr>
              <a:t>, </a:t>
            </a:r>
            <a:r>
              <a:rPr lang="en-US" sz="1400" dirty="0" err="1" smtClean="0">
                <a:latin typeface="Book Antiqua" panose="02040602050305030304" pitchFamily="18" charset="0"/>
              </a:rPr>
              <a:t>HarperOne</a:t>
            </a:r>
            <a:r>
              <a:rPr lang="en-US" sz="1400" dirty="0" smtClean="0">
                <a:latin typeface="Book Antiqua" panose="02040602050305030304" pitchFamily="18" charset="0"/>
              </a:rPr>
              <a:t>, 192 pgs.</a:t>
            </a:r>
            <a:endParaRPr lang="en-US" sz="1400" dirty="0">
              <a:latin typeface="Book Antiqua" panose="02040602050305030304" pitchFamily="18" charset="0"/>
            </a:endParaRPr>
          </a:p>
          <a:p>
            <a:endParaRPr lang="en-US" sz="1400" dirty="0"/>
          </a:p>
        </p:txBody>
      </p:sp>
    </p:spTree>
    <p:extLst>
      <p:ext uri="{BB962C8B-B14F-4D97-AF65-F5344CB8AC3E}">
        <p14:creationId xmlns:p14="http://schemas.microsoft.com/office/powerpoint/2010/main" val="184292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179" y="0"/>
            <a:ext cx="6952700" cy="6858000"/>
          </a:xfrm>
          <a:prstGeom prst="rect">
            <a:avLst/>
          </a:prstGeom>
        </p:spPr>
      </p:pic>
      <p:sp>
        <p:nvSpPr>
          <p:cNvPr id="3" name="TextBox 2"/>
          <p:cNvSpPr txBox="1"/>
          <p:nvPr/>
        </p:nvSpPr>
        <p:spPr>
          <a:xfrm>
            <a:off x="488516" y="288098"/>
            <a:ext cx="3845489" cy="6463308"/>
          </a:xfrm>
          <a:prstGeom prst="rect">
            <a:avLst/>
          </a:prstGeom>
          <a:noFill/>
        </p:spPr>
        <p:txBody>
          <a:bodyPr wrap="square" rtlCol="0">
            <a:spAutoFit/>
          </a:bodyPr>
          <a:lstStyle/>
          <a:p>
            <a:r>
              <a:rPr lang="en-US" b="1" dirty="0" smtClean="0">
                <a:latin typeface="Book Antiqua" panose="02040602050305030304" pitchFamily="18" charset="0"/>
              </a:rPr>
              <a:t>Stage 1:  Nascence and emergence.</a:t>
            </a:r>
          </a:p>
          <a:p>
            <a:endParaRPr lang="en-US" b="1" dirty="0">
              <a:latin typeface="Book Antiqua" panose="02040602050305030304" pitchFamily="18" charset="0"/>
            </a:endParaRPr>
          </a:p>
          <a:p>
            <a:r>
              <a:rPr lang="en-US" dirty="0" smtClean="0">
                <a:latin typeface="Book Antiqua" panose="02040602050305030304" pitchFamily="18" charset="0"/>
              </a:rPr>
              <a:t>A fragile tree (a child) stands between fire below, fire above, and ice on all sides.</a:t>
            </a:r>
          </a:p>
          <a:p>
            <a:endParaRPr lang="en-US" dirty="0">
              <a:latin typeface="Book Antiqua" panose="02040602050305030304" pitchFamily="18" charset="0"/>
            </a:endParaRPr>
          </a:p>
          <a:p>
            <a:r>
              <a:rPr lang="en-US" dirty="0" smtClean="0">
                <a:latin typeface="Book Antiqua" panose="02040602050305030304" pitchFamily="18" charset="0"/>
              </a:rPr>
              <a:t>While rooted in the Earth, it sees and is drawn to the overwhelmingly bright Sun.</a:t>
            </a: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[Geometric shapes; organic shapes; radial symmetry; </a:t>
            </a:r>
            <a:r>
              <a:rPr lang="en-US" dirty="0" err="1" smtClean="0">
                <a:latin typeface="Book Antiqua" panose="02040602050305030304" pitchFamily="18" charset="0"/>
              </a:rPr>
              <a:t>neg</a:t>
            </a:r>
            <a:r>
              <a:rPr lang="en-US" dirty="0" smtClean="0">
                <a:latin typeface="Book Antiqua" panose="02040602050305030304" pitchFamily="18" charset="0"/>
              </a:rPr>
              <a:t>/pos.]</a:t>
            </a:r>
          </a:p>
        </p:txBody>
      </p:sp>
    </p:spTree>
    <p:extLst>
      <p:ext uri="{BB962C8B-B14F-4D97-AF65-F5344CB8AC3E}">
        <p14:creationId xmlns:p14="http://schemas.microsoft.com/office/powerpoint/2010/main" val="1458903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3774" y="0"/>
            <a:ext cx="6928769" cy="6858000"/>
          </a:xfrm>
          <a:prstGeom prst="rect">
            <a:avLst/>
          </a:prstGeom>
        </p:spPr>
      </p:pic>
      <p:sp>
        <p:nvSpPr>
          <p:cNvPr id="3" name="TextBox 2"/>
          <p:cNvSpPr txBox="1"/>
          <p:nvPr/>
        </p:nvSpPr>
        <p:spPr>
          <a:xfrm>
            <a:off x="488516" y="288098"/>
            <a:ext cx="3845489" cy="6463308"/>
          </a:xfrm>
          <a:prstGeom prst="rect">
            <a:avLst/>
          </a:prstGeom>
          <a:noFill/>
        </p:spPr>
        <p:txBody>
          <a:bodyPr wrap="square" rtlCol="0">
            <a:spAutoFit/>
          </a:bodyPr>
          <a:lstStyle/>
          <a:p>
            <a:r>
              <a:rPr lang="en-US" b="1" dirty="0" smtClean="0">
                <a:latin typeface="Book Antiqua" panose="02040602050305030304" pitchFamily="18" charset="0"/>
              </a:rPr>
              <a:t>Stage 2:  Reaching.</a:t>
            </a:r>
          </a:p>
          <a:p>
            <a:endParaRPr lang="en-US" b="1" dirty="0">
              <a:latin typeface="Book Antiqua" panose="02040602050305030304" pitchFamily="18" charset="0"/>
            </a:endParaRPr>
          </a:p>
          <a:p>
            <a:r>
              <a:rPr lang="en-US" dirty="0" smtClean="0">
                <a:latin typeface="Book Antiqua" panose="02040602050305030304" pitchFamily="18" charset="0"/>
              </a:rPr>
              <a:t>No longer a child, the tree emerges into </a:t>
            </a:r>
            <a:r>
              <a:rPr lang="en-US" dirty="0" smtClean="0">
                <a:latin typeface="Book Antiqua" panose="02040602050305030304" pitchFamily="18" charset="0"/>
              </a:rPr>
              <a:t>an </a:t>
            </a:r>
            <a:r>
              <a:rPr lang="en-US" dirty="0" smtClean="0">
                <a:latin typeface="Book Antiqua" panose="02040602050305030304" pitchFamily="18" charset="0"/>
              </a:rPr>
              <a:t>atmosphere of confusion.</a:t>
            </a:r>
          </a:p>
          <a:p>
            <a:endParaRPr lang="en-US" dirty="0">
              <a:latin typeface="Book Antiqua" panose="02040602050305030304" pitchFamily="18" charset="0"/>
            </a:endParaRPr>
          </a:p>
          <a:p>
            <a:r>
              <a:rPr lang="en-US" dirty="0" smtClean="0">
                <a:latin typeface="Book Antiqua" panose="02040602050305030304" pitchFamily="18" charset="0"/>
              </a:rPr>
              <a:t>Its roots go deep into the Earth – its memory of childhood and origins – while a higher consciousness begins to develop, shown here as a finger of fire reaching down from above.</a:t>
            </a: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[Asymmetrical (unbalanced); amorphous.]</a:t>
            </a:r>
            <a:endParaRPr lang="en-US" dirty="0">
              <a:latin typeface="Book Antiqua" panose="02040602050305030304" pitchFamily="18" charset="0"/>
            </a:endParaRPr>
          </a:p>
        </p:txBody>
      </p:sp>
    </p:spTree>
    <p:extLst>
      <p:ext uri="{BB962C8B-B14F-4D97-AF65-F5344CB8AC3E}">
        <p14:creationId xmlns:p14="http://schemas.microsoft.com/office/powerpoint/2010/main" val="791653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1160</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Plymouth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Miller</dc:creator>
  <cp:lastModifiedBy>Samuel Miller</cp:lastModifiedBy>
  <cp:revision>38</cp:revision>
  <dcterms:created xsi:type="dcterms:W3CDTF">2018-05-09T13:19:09Z</dcterms:created>
  <dcterms:modified xsi:type="dcterms:W3CDTF">2018-05-11T17:39:24Z</dcterms:modified>
</cp:coreProperties>
</file>